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09728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1338560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7D67-4453-4F14-916D-1C7E612FD55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07DF-DF69-4D09-9A69-900022A3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gif"/><Relationship Id="rId7" Type="http://schemas.openxmlformats.org/officeDocument/2006/relationships/image" Target="../media/image35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gif"/><Relationship Id="rId10" Type="http://schemas.openxmlformats.org/officeDocument/2006/relationships/image" Target="../media/image38.jpeg"/><Relationship Id="rId4" Type="http://schemas.openxmlformats.org/officeDocument/2006/relationships/image" Target="../media/image32.gif"/><Relationship Id="rId9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78011" y="2768263"/>
            <a:ext cx="693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 Visit to the</a:t>
            </a:r>
          </a:p>
        </p:txBody>
      </p:sp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465438" y="37338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United Nations</a:t>
            </a: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2.3</a:t>
            </a:r>
          </a:p>
        </p:txBody>
      </p:sp>
    </p:spTree>
    <p:extLst>
      <p:ext uri="{BB962C8B-B14F-4D97-AF65-F5344CB8AC3E}">
        <p14:creationId xmlns:p14="http://schemas.microsoft.com/office/powerpoint/2010/main" val="13181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3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Bytecode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400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b="1" dirty="0"/>
              <a:t>Bytecode is </a:t>
            </a:r>
            <a:r>
              <a:rPr lang="en-US" sz="3200" b="1"/>
              <a:t>a </a:t>
            </a:r>
            <a:r>
              <a:rPr lang="en-US" sz="3200" b="1" smtClean="0"/>
              <a:t>low-level </a:t>
            </a:r>
            <a:r>
              <a:rPr lang="en-US" sz="3200" b="1" dirty="0"/>
              <a:t>code file that cannot execute as a regular machine code file.</a:t>
            </a:r>
          </a:p>
          <a:p>
            <a:pPr eaLnBrk="1" hangingPunct="1">
              <a:lnSpc>
                <a:spcPct val="110000"/>
              </a:lnSpc>
            </a:pPr>
            <a:endParaRPr lang="en-US" sz="3200" b="1" dirty="0"/>
          </a:p>
          <a:p>
            <a:pPr eaLnBrk="1" hangingPunct="1">
              <a:lnSpc>
                <a:spcPct val="110000"/>
              </a:lnSpc>
            </a:pPr>
            <a:r>
              <a:rPr lang="en-US" sz="3200" b="1" dirty="0"/>
              <a:t>Bytecode is understood, and executed, by a Java interpreter, called a Java Virtual Machine (JVM).</a:t>
            </a:r>
            <a:r>
              <a:rPr lang="en-US" sz="3200" dirty="0"/>
              <a:t> </a:t>
            </a:r>
          </a:p>
          <a:p>
            <a:pPr eaLnBrk="1" hangingPunct="1">
              <a:lnSpc>
                <a:spcPct val="2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4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773" y="129565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Uses a Compiler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AND an Interpreter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1885950"/>
            <a:ext cx="8763000" cy="3905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b="1"/>
              <a:t>Java uses a </a:t>
            </a:r>
            <a:r>
              <a:rPr lang="en-US" sz="3200">
                <a:latin typeface="Arial Black" pitchFamily="34" charset="0"/>
              </a:rPr>
              <a:t>compiler</a:t>
            </a:r>
            <a:r>
              <a:rPr lang="en-US" sz="3200" b="1"/>
              <a:t> to translate the program source code created by the programmer into </a:t>
            </a:r>
            <a:r>
              <a:rPr lang="en-US" sz="3200">
                <a:latin typeface="Arial Black" pitchFamily="34" charset="0"/>
              </a:rPr>
              <a:t>bytecode</a:t>
            </a:r>
            <a:r>
              <a:rPr lang="en-US" sz="3200" b="1"/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3200" b="1"/>
          </a:p>
          <a:p>
            <a:pPr eaLnBrk="1" hangingPunct="1">
              <a:lnSpc>
                <a:spcPct val="110000"/>
              </a:lnSpc>
            </a:pPr>
            <a:r>
              <a:rPr lang="en-US" sz="3200" b="1"/>
              <a:t>Java then continues and uses an </a:t>
            </a:r>
            <a:r>
              <a:rPr lang="en-US" sz="3200">
                <a:latin typeface="Arial Black" pitchFamily="34" charset="0"/>
              </a:rPr>
              <a:t>interpreter</a:t>
            </a:r>
            <a:r>
              <a:rPr lang="en-US" sz="3200" b="1"/>
              <a:t> to translate the </a:t>
            </a:r>
            <a:r>
              <a:rPr lang="en-US" sz="3200">
                <a:latin typeface="Arial Black" pitchFamily="34" charset="0"/>
              </a:rPr>
              <a:t>bytecode</a:t>
            </a:r>
            <a:r>
              <a:rPr lang="en-US" sz="3200" b="1"/>
              <a:t> into executable </a:t>
            </a:r>
            <a:r>
              <a:rPr lang="en-US" sz="3200">
                <a:latin typeface="Arial Black" pitchFamily="34" charset="0"/>
              </a:rPr>
              <a:t>machine code</a:t>
            </a:r>
            <a:r>
              <a:rPr lang="en-US" sz="3200" b="1"/>
              <a:t> line by line.</a:t>
            </a:r>
          </a:p>
        </p:txBody>
      </p:sp>
    </p:spTree>
    <p:extLst>
      <p:ext uri="{BB962C8B-B14F-4D97-AF65-F5344CB8AC3E}">
        <p14:creationId xmlns:p14="http://schemas.microsoft.com/office/powerpoint/2010/main" val="26095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Applications</a:t>
            </a:r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1178011" y="3759368"/>
            <a:ext cx="693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and Applets</a:t>
            </a:r>
          </a:p>
        </p:txBody>
      </p:sp>
      <p:sp>
        <p:nvSpPr>
          <p:cNvPr id="14340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2.5</a:t>
            </a:r>
          </a:p>
        </p:txBody>
      </p:sp>
    </p:spTree>
    <p:extLst>
      <p:ext uri="{BB962C8B-B14F-4D97-AF65-F5344CB8AC3E}">
        <p14:creationId xmlns:p14="http://schemas.microsoft.com/office/powerpoint/2010/main" val="39612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22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Applet or Application?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3368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b="1"/>
              <a:t>A Java program designed to operate inside a web page is called an </a:t>
            </a:r>
            <a:r>
              <a:rPr lang="en-US" sz="3200">
                <a:latin typeface="Arial Black" pitchFamily="34" charset="0"/>
              </a:rPr>
              <a:t>applet</a:t>
            </a:r>
            <a:r>
              <a:rPr lang="en-US" sz="3200" b="1"/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3200" b="1"/>
          </a:p>
          <a:p>
            <a:pPr eaLnBrk="1" hangingPunct="1">
              <a:lnSpc>
                <a:spcPct val="110000"/>
              </a:lnSpc>
            </a:pPr>
            <a:r>
              <a:rPr lang="en-US" sz="3200" b="1"/>
              <a:t>A Java program designed to operate in a stand-alone environment is called an </a:t>
            </a:r>
            <a:r>
              <a:rPr lang="en-US" sz="3200">
                <a:latin typeface="Arial Black" pitchFamily="34" charset="0"/>
              </a:rPr>
              <a:t>application</a:t>
            </a:r>
            <a:r>
              <a:rPr lang="en-US" sz="32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2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600200" y="2794337"/>
            <a:ext cx="6019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Using</a:t>
            </a:r>
          </a:p>
        </p:txBody>
      </p:sp>
      <p:sp>
        <p:nvSpPr>
          <p:cNvPr id="16387" name="WordArt 2"/>
          <p:cNvSpPr>
            <a:spLocks noChangeArrowheads="1" noChangeShapeType="1" noTextEdit="1"/>
          </p:cNvSpPr>
          <p:nvPr/>
        </p:nvSpPr>
        <p:spPr bwMode="auto">
          <a:xfrm>
            <a:off x="228600" y="3810000"/>
            <a:ext cx="861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Java Software</a:t>
            </a:r>
          </a:p>
        </p:txBody>
      </p:sp>
      <p:sp>
        <p:nvSpPr>
          <p:cNvPr id="16388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2.6</a:t>
            </a:r>
          </a:p>
        </p:txBody>
      </p:sp>
    </p:spTree>
    <p:extLst>
      <p:ext uri="{BB962C8B-B14F-4D97-AF65-F5344CB8AC3E}">
        <p14:creationId xmlns:p14="http://schemas.microsoft.com/office/powerpoint/2010/main" val="1127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22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The Basic Java Tools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1676400"/>
            <a:ext cx="8991600" cy="3043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b="1" dirty="0"/>
          </a:p>
          <a:p>
            <a:pPr algn="just" eaLnBrk="1" hangingPunct="1"/>
            <a:r>
              <a:rPr lang="en-US" sz="2700" b="1" dirty="0"/>
              <a:t>A </a:t>
            </a:r>
            <a:r>
              <a:rPr lang="en-US" sz="2700" dirty="0">
                <a:latin typeface="Arial Black" pitchFamily="34" charset="0"/>
              </a:rPr>
              <a:t>text editor</a:t>
            </a:r>
            <a:r>
              <a:rPr lang="en-US" sz="2700" b="1" dirty="0"/>
              <a:t> to write Java program </a:t>
            </a:r>
            <a:r>
              <a:rPr lang="en-US" sz="2700" dirty="0">
                <a:latin typeface="Arial Black" pitchFamily="34" charset="0"/>
              </a:rPr>
              <a:t>source code</a:t>
            </a:r>
            <a:r>
              <a:rPr lang="en-US" sz="2700" b="1" dirty="0"/>
              <a:t>.</a:t>
            </a:r>
          </a:p>
          <a:p>
            <a:pPr algn="just" eaLnBrk="1" hangingPunct="1"/>
            <a:endParaRPr lang="en-US" sz="2700" b="1" dirty="0"/>
          </a:p>
          <a:p>
            <a:pPr algn="just" eaLnBrk="1" hangingPunct="1"/>
            <a:r>
              <a:rPr lang="en-US" sz="2700" b="1" dirty="0"/>
              <a:t>A </a:t>
            </a:r>
            <a:r>
              <a:rPr lang="en-US" sz="2700" dirty="0">
                <a:latin typeface="Arial Black" pitchFamily="34" charset="0"/>
              </a:rPr>
              <a:t>compiler</a:t>
            </a:r>
            <a:r>
              <a:rPr lang="en-US" sz="2700" b="1" dirty="0"/>
              <a:t> to translate source code into </a:t>
            </a:r>
            <a:r>
              <a:rPr lang="en-US" sz="2700" dirty="0" err="1">
                <a:latin typeface="Arial Black" pitchFamily="34" charset="0"/>
              </a:rPr>
              <a:t>bytecode</a:t>
            </a:r>
            <a:r>
              <a:rPr lang="en-US" sz="2700" b="1" dirty="0"/>
              <a:t>.</a:t>
            </a:r>
          </a:p>
          <a:p>
            <a:pPr algn="just" eaLnBrk="1" hangingPunct="1"/>
            <a:endParaRPr lang="en-US" sz="2700" b="1" dirty="0"/>
          </a:p>
          <a:p>
            <a:pPr algn="just" eaLnBrk="1" hangingPunct="1"/>
            <a:r>
              <a:rPr lang="en-US" sz="2700" b="1" dirty="0"/>
              <a:t>An </a:t>
            </a:r>
            <a:r>
              <a:rPr lang="en-US" sz="2700" dirty="0">
                <a:latin typeface="Arial Black" pitchFamily="34" charset="0"/>
              </a:rPr>
              <a:t>interpreter</a:t>
            </a:r>
            <a:r>
              <a:rPr lang="en-US" sz="2700" b="1" dirty="0"/>
              <a:t> to translate and execute </a:t>
            </a:r>
            <a:r>
              <a:rPr lang="en-US" sz="2700" dirty="0" err="1">
                <a:latin typeface="Arial Black" pitchFamily="34" charset="0"/>
              </a:rPr>
              <a:t>bytecode</a:t>
            </a:r>
            <a:r>
              <a:rPr lang="en-US" sz="2700" b="1" dirty="0"/>
              <a:t>.</a:t>
            </a:r>
          </a:p>
          <a:p>
            <a:pPr algn="just" eaLnBrk="1" hangingPunct="1"/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4427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22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3 Steps of a Java Program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450975"/>
            <a:ext cx="8001000" cy="4895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5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ym typeface="Symbol" pitchFamily="18" charset="2"/>
              </a:rPr>
              <a:t>1.	Write the Java source in some text editor.  </a:t>
            </a:r>
          </a:p>
          <a:p>
            <a:pPr eaLnBrk="1" hangingPunct="1"/>
            <a:r>
              <a:rPr lang="en-US" sz="2400" b="1" dirty="0">
                <a:sym typeface="Symbol" pitchFamily="18" charset="2"/>
              </a:rPr>
              <a:t>	The source code file must end with </a:t>
            </a:r>
            <a:r>
              <a:rPr lang="en-US" sz="2400" i="1" dirty="0">
                <a:latin typeface="Arial Black" pitchFamily="34" charset="0"/>
                <a:sym typeface="Symbol" pitchFamily="18" charset="2"/>
              </a:rPr>
              <a:t>.java</a:t>
            </a:r>
          </a:p>
          <a:p>
            <a:pPr eaLnBrk="1" hangingPunct="1"/>
            <a:endParaRPr lang="en-US" sz="2400" i="1" dirty="0">
              <a:latin typeface="Arial Black" pitchFamily="34" charset="0"/>
              <a:sym typeface="Symbol" pitchFamily="18" charset="2"/>
            </a:endParaRPr>
          </a:p>
          <a:p>
            <a:pPr eaLnBrk="1" hangingPunct="1"/>
            <a:r>
              <a:rPr lang="en-US" sz="2400" b="1" dirty="0">
                <a:sym typeface="Symbol" pitchFamily="18" charset="2"/>
              </a:rPr>
              <a:t>2.	Translate the source code file with a Java </a:t>
            </a:r>
          </a:p>
          <a:p>
            <a:pPr eaLnBrk="1" hangingPunct="1"/>
            <a:r>
              <a:rPr lang="en-US" sz="2400" b="1" dirty="0">
                <a:sym typeface="Symbol" pitchFamily="18" charset="2"/>
              </a:rPr>
              <a:t>	compiler into an intermediate </a:t>
            </a:r>
            <a:r>
              <a:rPr lang="en-US" sz="2400" b="1" dirty="0" err="1">
                <a:sym typeface="Symbol" pitchFamily="18" charset="2"/>
              </a:rPr>
              <a:t>bytecode</a:t>
            </a:r>
            <a:r>
              <a:rPr lang="en-US" sz="2400" b="1" dirty="0">
                <a:sym typeface="Symbol" pitchFamily="18" charset="2"/>
              </a:rPr>
              <a:t> file </a:t>
            </a:r>
          </a:p>
          <a:p>
            <a:pPr eaLnBrk="1" hangingPunct="1"/>
            <a:r>
              <a:rPr lang="en-US" sz="2400" b="1" dirty="0">
                <a:sym typeface="Symbol" pitchFamily="18" charset="2"/>
              </a:rPr>
              <a:t>	that will end with </a:t>
            </a:r>
            <a:r>
              <a:rPr lang="en-US" sz="2400" i="1" dirty="0">
                <a:latin typeface="Arial Black" pitchFamily="34" charset="0"/>
                <a:sym typeface="Symbol" pitchFamily="18" charset="2"/>
              </a:rPr>
              <a:t>.class</a:t>
            </a:r>
          </a:p>
          <a:p>
            <a:pPr eaLnBrk="1" hangingPunct="1"/>
            <a:endParaRPr lang="en-US" sz="2400" i="1" dirty="0">
              <a:latin typeface="Arial Black" pitchFamily="34" charset="0"/>
              <a:sym typeface="Symbol" pitchFamily="18" charset="2"/>
            </a:endParaRPr>
          </a:p>
          <a:p>
            <a:pPr eaLnBrk="1" hangingPunct="1"/>
            <a:r>
              <a:rPr lang="en-US" sz="2400" b="1" dirty="0">
                <a:sym typeface="Symbol" pitchFamily="18" charset="2"/>
              </a:rPr>
              <a:t>3.	Execute the </a:t>
            </a:r>
            <a:r>
              <a:rPr lang="en-US" sz="2400" b="1" dirty="0" err="1">
                <a:sym typeface="Symbol" pitchFamily="18" charset="2"/>
              </a:rPr>
              <a:t>bytecode</a:t>
            </a:r>
            <a:r>
              <a:rPr lang="en-US" sz="2400" b="1" dirty="0">
                <a:sym typeface="Symbol" pitchFamily="18" charset="2"/>
              </a:rPr>
              <a:t> file with a Java Virtual </a:t>
            </a:r>
          </a:p>
          <a:p>
            <a:pPr eaLnBrk="1" hangingPunct="1"/>
            <a:r>
              <a:rPr lang="en-US" sz="2400" b="1" dirty="0">
                <a:sym typeface="Symbol" pitchFamily="18" charset="2"/>
              </a:rPr>
              <a:t>	Machine	(JVM) program, which is an interpreter.</a:t>
            </a:r>
          </a:p>
          <a:p>
            <a:pPr eaLnBrk="1" hangingPunct="1"/>
            <a:endParaRPr lang="en-US" sz="2400" b="1" dirty="0">
              <a:sym typeface="Symbol" pitchFamily="18" charset="2"/>
            </a:endParaRPr>
          </a:p>
          <a:p>
            <a:pPr eaLnBrk="1" hangingPunct="1"/>
            <a:r>
              <a:rPr lang="en-US" sz="2400" b="1" dirty="0">
                <a:sym typeface="Symbol" pitchFamily="18" charset="2"/>
              </a:rPr>
              <a:t>Note:  All three of these steps can be done with a </a:t>
            </a:r>
          </a:p>
          <a:p>
            <a:pPr eaLnBrk="1" hangingPunct="1"/>
            <a:r>
              <a:rPr lang="en-US" sz="2400" b="1" dirty="0">
                <a:sym typeface="Symbol" pitchFamily="18" charset="2"/>
              </a:rPr>
              <a:t>text editor and the command prompt or an Integrated Development Environment (IDE), like </a:t>
            </a:r>
            <a:r>
              <a:rPr lang="en-US" sz="2400" b="1" dirty="0" err="1">
                <a:sym typeface="Symbol" pitchFamily="18" charset="2"/>
              </a:rPr>
              <a:t>JCreator</a:t>
            </a:r>
            <a:r>
              <a:rPr lang="en-US" sz="2400" b="1" dirty="0">
                <a:sym typeface="Symbol" pitchFamily="18" charset="2"/>
              </a:rPr>
              <a:t>.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42" t="22962" r="60055" b="18521"/>
          <a:stretch/>
        </p:blipFill>
        <p:spPr>
          <a:xfrm>
            <a:off x="1081314" y="533400"/>
            <a:ext cx="8077200" cy="6019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-10800000">
            <a:off x="5715000" y="5685972"/>
            <a:ext cx="2438400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71800" y="1095828"/>
            <a:ext cx="1676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Compiling &amp; Executing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Java Programs</a:t>
            </a:r>
          </a:p>
        </p:txBody>
      </p:sp>
    </p:spTree>
    <p:extLst>
      <p:ext uri="{BB962C8B-B14F-4D97-AF65-F5344CB8AC3E}">
        <p14:creationId xmlns:p14="http://schemas.microsoft.com/office/powerpoint/2010/main" val="12136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400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Text Output</a:t>
            </a:r>
          </a:p>
        </p:txBody>
      </p:sp>
      <p:sp>
        <p:nvSpPr>
          <p:cNvPr id="34819" name="WordArt 2"/>
          <p:cNvSpPr>
            <a:spLocks noChangeArrowheads="1" noChangeShapeType="1" noTextEdit="1"/>
          </p:cNvSpPr>
          <p:nvPr/>
        </p:nvSpPr>
        <p:spPr bwMode="auto">
          <a:xfrm>
            <a:off x="685800" y="3276600"/>
            <a:ext cx="777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With print</a:t>
            </a:r>
          </a:p>
        </p:txBody>
      </p:sp>
      <p:sp>
        <p:nvSpPr>
          <p:cNvPr id="34820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2.7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1037" y="4114799"/>
            <a:ext cx="777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&amp; println</a:t>
            </a:r>
          </a:p>
        </p:txBody>
      </p:sp>
    </p:spTree>
    <p:extLst>
      <p:ext uri="{BB962C8B-B14F-4D97-AF65-F5344CB8AC3E}">
        <p14:creationId xmlns:p14="http://schemas.microsoft.com/office/powerpoint/2010/main" val="25149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54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A Visit to the United Nations</a:t>
            </a:r>
          </a:p>
        </p:txBody>
      </p:sp>
      <p:pic>
        <p:nvPicPr>
          <p:cNvPr id="4099" name="Picture 4" descr="j0228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3246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2" descr="UN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1143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3" descr="UN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388"/>
            <a:ext cx="1143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24"/>
          <p:cNvSpPr txBox="1">
            <a:spLocks noChangeArrowheads="1"/>
          </p:cNvSpPr>
          <p:nvPr/>
        </p:nvSpPr>
        <p:spPr bwMode="auto">
          <a:xfrm>
            <a:off x="609600" y="5095875"/>
            <a:ext cx="8001000" cy="1609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At the UN </a:t>
            </a:r>
            <a:r>
              <a:rPr lang="en-US" sz="2400" b="1" dirty="0" smtClean="0"/>
              <a:t>just under 200 countries are represented.</a:t>
            </a:r>
            <a:endParaRPr lang="en-US" sz="2400" b="1" dirty="0"/>
          </a:p>
          <a:p>
            <a:pPr eaLnBrk="1" hangingPunct="1"/>
            <a:r>
              <a:rPr lang="en-US" sz="2400" b="1" dirty="0"/>
              <a:t>To illustrate the complex task of allowing all of the world leaders to communicate, the example on the next slide simply shows 12 world leaders.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768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704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// Java0201.java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// This program demonstrates text output with println.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// Note how the file name, Java0201, is the same as the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// class identifier Java0201.  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// Make sure that you observe "case-sensitivity".</a:t>
            </a:r>
          </a:p>
          <a:p>
            <a:pPr eaLnBrk="1" hangingPunct="1">
              <a:lnSpc>
                <a:spcPct val="95000"/>
              </a:lnSpc>
            </a:pPr>
            <a:endParaRPr lang="en-US" sz="2600" b="1" dirty="0">
              <a:latin typeface="Times New Roman" pitchFamily="18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public class Java0201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{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	public static void main (String </a:t>
            </a:r>
            <a:r>
              <a:rPr lang="en-US" sz="2600" b="1" dirty="0" err="1">
                <a:latin typeface="Times New Roman" pitchFamily="18" charset="0"/>
              </a:rPr>
              <a:t>args</a:t>
            </a:r>
            <a:r>
              <a:rPr lang="en-US" sz="2600" b="1" dirty="0">
                <a:latin typeface="Times New Roman" pitchFamily="18" charset="0"/>
              </a:rPr>
              <a:t>[])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	{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		</a:t>
            </a:r>
            <a:r>
              <a:rPr lang="en-US" sz="2600" b="1" dirty="0" err="1">
                <a:latin typeface="Times New Roman" pitchFamily="18" charset="0"/>
              </a:rPr>
              <a:t>System.out.println</a:t>
            </a:r>
            <a:r>
              <a:rPr lang="en-US" sz="2600" b="1" dirty="0">
                <a:latin typeface="Times New Roman" pitchFamily="18" charset="0"/>
              </a:rPr>
              <a:t>("Hello World!");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	}</a:t>
            </a:r>
          </a:p>
          <a:p>
            <a:pPr eaLnBrk="1" hangingPunct="1">
              <a:lnSpc>
                <a:spcPct val="95000"/>
              </a:lnSpc>
            </a:pPr>
            <a:r>
              <a:rPr lang="en-US" sz="2600" b="1" dirty="0">
                <a:latin typeface="Times New Roman" pitchFamily="18" charset="0"/>
              </a:rPr>
              <a:t>}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72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5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Remember to Re-Compile!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1816100"/>
            <a:ext cx="7239000" cy="3387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600" b="1"/>
              <a:t>After any change to a program, no matter how small, you must recompile the program before testing the execution!</a:t>
            </a:r>
          </a:p>
          <a:p>
            <a:pPr eaLnBrk="1" hangingPunct="1">
              <a:lnSpc>
                <a:spcPct val="30000"/>
              </a:lnSpc>
            </a:pPr>
            <a:endParaRPr lang="en-US" sz="3600" b="1"/>
          </a:p>
        </p:txBody>
      </p:sp>
      <p:pic>
        <p:nvPicPr>
          <p:cNvPr id="36868" name="Picture 4" descr="MMAG00293_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114800"/>
            <a:ext cx="2290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9463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Java Keywords and Program Statements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401763"/>
            <a:ext cx="8077200" cy="4846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/>
              <a:t>A </a:t>
            </a:r>
            <a:r>
              <a:rPr lang="en-US" sz="2800" b="1" dirty="0">
                <a:cs typeface="Arial" charset="0"/>
              </a:rPr>
              <a:t>Java </a:t>
            </a:r>
            <a:r>
              <a:rPr lang="en-US" sz="2800" b="1" i="1" dirty="0">
                <a:cs typeface="Arial" charset="0"/>
              </a:rPr>
              <a:t>keyword</a:t>
            </a:r>
            <a:r>
              <a:rPr lang="en-US" sz="2800" b="1" dirty="0">
                <a:cs typeface="Arial" charset="0"/>
              </a:rPr>
              <a:t> is a word that has a special meaning in the program or performs a special function.  </a:t>
            </a:r>
          </a:p>
          <a:p>
            <a:pPr eaLnBrk="1" hangingPunct="1"/>
            <a:endParaRPr lang="en-US" sz="2800" b="1" dirty="0">
              <a:cs typeface="Arial" charset="0"/>
            </a:endParaRPr>
          </a:p>
          <a:p>
            <a:pPr eaLnBrk="1" hangingPunct="1"/>
            <a:r>
              <a:rPr lang="en-US" sz="2800" b="1" dirty="0">
                <a:cs typeface="Arial" charset="0"/>
              </a:rPr>
              <a:t>One or more keywords combine to make a </a:t>
            </a:r>
            <a:r>
              <a:rPr lang="en-US" sz="2800" b="1" i="1" dirty="0">
                <a:cs typeface="Arial" charset="0"/>
              </a:rPr>
              <a:t>program statement</a:t>
            </a:r>
            <a:r>
              <a:rPr lang="en-US" sz="2800" b="1" dirty="0">
                <a:cs typeface="Arial" charset="0"/>
              </a:rPr>
              <a:t>.</a:t>
            </a:r>
          </a:p>
          <a:p>
            <a:pPr eaLnBrk="1" hangingPunct="1"/>
            <a:endParaRPr lang="en-US" sz="2800" b="1" dirty="0">
              <a:cs typeface="Arial" charset="0"/>
            </a:endParaRPr>
          </a:p>
          <a:p>
            <a:pPr eaLnBrk="1" hangingPunct="1"/>
            <a:r>
              <a:rPr lang="en-US" sz="2800" b="1" dirty="0">
                <a:cs typeface="Arial" charset="0"/>
              </a:rPr>
              <a:t>Keywords in Java are </a:t>
            </a:r>
            <a:r>
              <a:rPr lang="en-US" sz="2800" b="1" i="1" dirty="0">
                <a:cs typeface="Arial" charset="0"/>
              </a:rPr>
              <a:t>case-sensitive</a:t>
            </a:r>
            <a:r>
              <a:rPr lang="en-US" sz="2800" b="1" dirty="0">
                <a:cs typeface="Arial" charset="0"/>
              </a:rPr>
              <a:t>.  </a:t>
            </a:r>
          </a:p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b="1" dirty="0"/>
              <a:t>This means that </a:t>
            </a:r>
            <a:r>
              <a:rPr lang="en-US" sz="2800" dirty="0" smtClean="0">
                <a:latin typeface="Arial Black" pitchFamily="34" charset="0"/>
              </a:rPr>
              <a:t>System</a:t>
            </a:r>
            <a:r>
              <a:rPr lang="en-US" sz="2800" b="1" dirty="0" smtClean="0"/>
              <a:t> is </a:t>
            </a:r>
            <a:r>
              <a:rPr lang="en-US" sz="2800" b="1" dirty="0"/>
              <a:t>a Java keyword, which is not the same as </a:t>
            </a:r>
            <a:r>
              <a:rPr lang="en-US" sz="2800" dirty="0" smtClean="0">
                <a:latin typeface="Arial Black" pitchFamily="34" charset="0"/>
              </a:rPr>
              <a:t>system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19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73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tabLst>
                <a:tab pos="466725" algn="l"/>
                <a:tab pos="914400" algn="l"/>
                <a:tab pos="1379538" algn="l"/>
              </a:tabLst>
              <a:defRPr sz="2600" b="1">
                <a:latin typeface="Times New Roman" pitchFamily="18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9pPr>
          </a:lstStyle>
          <a:p>
            <a:r>
              <a:rPr lang="en-US" dirty="0"/>
              <a:t>// Java0202.java</a:t>
            </a:r>
          </a:p>
          <a:p>
            <a:r>
              <a:rPr lang="en-US" dirty="0"/>
              <a:t>// This program demonstrates how to display four lines of text</a:t>
            </a:r>
          </a:p>
          <a:p>
            <a:r>
              <a:rPr lang="en-US" dirty="0"/>
              <a:t>// using the &lt;println&gt; keyword.</a:t>
            </a:r>
          </a:p>
          <a:p>
            <a:endParaRPr lang="en-US" dirty="0"/>
          </a:p>
          <a:p>
            <a:r>
              <a:rPr lang="en-US" dirty="0"/>
              <a:t>public class Java0202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public static void main(String 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1");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2");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3");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4");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0"/>
            <a:ext cx="64754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7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tabLst>
                <a:tab pos="466725" algn="l"/>
                <a:tab pos="914400" algn="l"/>
                <a:tab pos="1379538" algn="l"/>
              </a:tabLst>
              <a:defRPr sz="2600" b="1">
                <a:latin typeface="Times New Roman" pitchFamily="18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9pPr>
          </a:lstStyle>
          <a:p>
            <a:r>
              <a:rPr lang="en-US" dirty="0"/>
              <a:t>// Java0203.java</a:t>
            </a:r>
          </a:p>
          <a:p>
            <a:r>
              <a:rPr lang="en-US" dirty="0"/>
              <a:t>// This program demonstrates the difference between </a:t>
            </a:r>
          </a:p>
          <a:p>
            <a:r>
              <a:rPr lang="en-US" dirty="0"/>
              <a:t>// &lt;print&gt; and &lt;println&gt;.  The &lt;println&gt; command adds a </a:t>
            </a:r>
          </a:p>
          <a:p>
            <a:r>
              <a:rPr lang="en-US" dirty="0"/>
              <a:t>// "line feed" after the output display.</a:t>
            </a:r>
          </a:p>
          <a:p>
            <a:endParaRPr lang="en-US" dirty="0"/>
          </a:p>
          <a:p>
            <a:r>
              <a:rPr lang="en-US" dirty="0"/>
              <a:t>public class Java0203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public static void main(String 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 err="1"/>
              <a:t>System.out.print</a:t>
            </a:r>
            <a:r>
              <a:rPr lang="en-US" dirty="0"/>
              <a:t>("Line 1"); </a:t>
            </a:r>
          </a:p>
          <a:p>
            <a:r>
              <a:rPr lang="en-US" dirty="0"/>
              <a:t>		</a:t>
            </a:r>
            <a:r>
              <a:rPr lang="en-US" dirty="0" err="1"/>
              <a:t>System.out.print</a:t>
            </a:r>
            <a:r>
              <a:rPr lang="en-US" dirty="0"/>
              <a:t>("Line 2"); 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3"); 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("Line 4"); 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5410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tabLst>
                <a:tab pos="466725" algn="l"/>
                <a:tab pos="914400" algn="l"/>
                <a:tab pos="1379538" algn="l"/>
              </a:tabLst>
              <a:defRPr sz="2600" b="1">
                <a:latin typeface="Times New Roman" pitchFamily="18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9pPr>
          </a:lstStyle>
          <a:p>
            <a:r>
              <a:rPr lang="en-US" dirty="0"/>
              <a:t>// Java0204.java</a:t>
            </a:r>
          </a:p>
          <a:p>
            <a:r>
              <a:rPr lang="en-US" dirty="0"/>
              <a:t>// This program shows how to skip a line between statements.</a:t>
            </a:r>
          </a:p>
          <a:p>
            <a:r>
              <a:rPr lang="en-US" dirty="0"/>
              <a:t>// Using &lt;println&gt; with empty parentheses will generate</a:t>
            </a:r>
          </a:p>
          <a:p>
            <a:r>
              <a:rPr lang="en-US" dirty="0"/>
              <a:t>// a carriage-return/line-feed.</a:t>
            </a:r>
          </a:p>
          <a:p>
            <a:endParaRPr lang="en-US" dirty="0"/>
          </a:p>
          <a:p>
            <a:r>
              <a:rPr lang="en-US" dirty="0"/>
              <a:t>public class Java0204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public static void main (String 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("Text Output on Line 1");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("Text Output on Line 3");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62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1363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System.out.print &amp;</a:t>
            </a:r>
            <a:b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System.out.println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10600" cy="5330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Both keywords </a:t>
            </a:r>
            <a:r>
              <a:rPr lang="en-US" sz="2000" dirty="0">
                <a:latin typeface="Arial Black" pitchFamily="34" charset="0"/>
              </a:rPr>
              <a:t>println</a:t>
            </a:r>
            <a:r>
              <a:rPr lang="en-US" sz="2000" b="1" dirty="0"/>
              <a:t> and </a:t>
            </a:r>
            <a:r>
              <a:rPr lang="en-US" sz="2000" dirty="0">
                <a:latin typeface="Arial Black" pitchFamily="34" charset="0"/>
              </a:rPr>
              <a:t>print</a:t>
            </a:r>
            <a:r>
              <a:rPr lang="en-US" sz="2000" b="1" dirty="0"/>
              <a:t> generate an output display of characters contained between double quotes.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Both </a:t>
            </a:r>
            <a:r>
              <a:rPr lang="en-US" sz="2000" dirty="0">
                <a:latin typeface="Arial Black" pitchFamily="34" charset="0"/>
              </a:rPr>
              <a:t>println</a:t>
            </a:r>
            <a:r>
              <a:rPr lang="en-US" sz="2000" b="1" dirty="0"/>
              <a:t> and </a:t>
            </a:r>
            <a:r>
              <a:rPr lang="en-US" sz="2000" dirty="0">
                <a:latin typeface="Arial Black" pitchFamily="34" charset="0"/>
              </a:rPr>
              <a:t>print</a:t>
            </a:r>
            <a:r>
              <a:rPr lang="en-US" sz="2000" b="1" dirty="0"/>
              <a:t> follow keywords </a:t>
            </a:r>
            <a:r>
              <a:rPr lang="en-US" sz="2000" dirty="0" err="1">
                <a:latin typeface="Arial Black" pitchFamily="34" charset="0"/>
              </a:rPr>
              <a:t>System.out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eaLnBrk="1" hangingPunct="1"/>
            <a:endParaRPr lang="en-US" sz="2000" dirty="0">
              <a:latin typeface="Arial Black" pitchFamily="34" charset="0"/>
            </a:endParaRPr>
          </a:p>
          <a:p>
            <a:pPr eaLnBrk="1" hangingPunct="1"/>
            <a:r>
              <a:rPr lang="en-US" sz="2000" dirty="0">
                <a:latin typeface="Arial Black" pitchFamily="34" charset="0"/>
              </a:rPr>
              <a:t>println("Java is an island in Indonesia.")  </a:t>
            </a:r>
            <a:r>
              <a:rPr lang="en-US" sz="2000" b="1" dirty="0"/>
              <a:t>will display: </a:t>
            </a:r>
          </a:p>
          <a:p>
            <a:pPr eaLnBrk="1" hangingPunct="1"/>
            <a:r>
              <a:rPr lang="en-US" sz="2000" b="1" dirty="0"/>
              <a:t>Java is an island in Indonesia.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dirty="0">
                <a:latin typeface="Arial Black" pitchFamily="34" charset="0"/>
              </a:rPr>
              <a:t>print("Java is an island in Indonesia.")  </a:t>
            </a:r>
            <a:r>
              <a:rPr lang="en-US" sz="2000" b="1" dirty="0"/>
              <a:t>will also display: </a:t>
            </a:r>
          </a:p>
          <a:p>
            <a:pPr eaLnBrk="1" hangingPunct="1"/>
            <a:r>
              <a:rPr lang="en-US" sz="2000" b="1" dirty="0"/>
              <a:t>Java is an island in Indonesia.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The keyword </a:t>
            </a:r>
            <a:r>
              <a:rPr lang="en-US" sz="2000" dirty="0">
                <a:latin typeface="Arial Black" pitchFamily="34" charset="0"/>
              </a:rPr>
              <a:t>println</a:t>
            </a:r>
            <a:r>
              <a:rPr lang="en-US" sz="2000" b="1" dirty="0"/>
              <a:t> generates display followed by a </a:t>
            </a:r>
            <a:r>
              <a:rPr lang="en-US" sz="2000" b="1" i="1" dirty="0">
                <a:cs typeface="Arial" charset="0"/>
              </a:rPr>
              <a:t>carriage-return/linefeed </a:t>
            </a:r>
            <a:r>
              <a:rPr lang="en-US" sz="2000" b="1" i="1" dirty="0" smtClean="0">
                <a:cs typeface="Arial" charset="0"/>
              </a:rPr>
              <a:t>(CRLF).</a:t>
            </a:r>
            <a:endParaRPr lang="en-US" sz="2000" b="1" i="1" dirty="0">
              <a:cs typeface="Arial" charset="0"/>
            </a:endParaRPr>
          </a:p>
          <a:p>
            <a:pPr eaLnBrk="1" hangingPunct="1"/>
            <a:endParaRPr lang="en-US" sz="2000" b="1" dirty="0">
              <a:cs typeface="Arial" charset="0"/>
            </a:endParaRPr>
          </a:p>
          <a:p>
            <a:pPr eaLnBrk="1" hangingPunct="1"/>
            <a:r>
              <a:rPr lang="en-US" sz="2000" b="1" dirty="0">
                <a:cs typeface="Arial" charset="0"/>
              </a:rPr>
              <a:t>The keyword </a:t>
            </a:r>
            <a:r>
              <a:rPr lang="en-US" sz="2000" dirty="0">
                <a:latin typeface="Arial Black" pitchFamily="34" charset="0"/>
              </a:rPr>
              <a:t>print</a:t>
            </a:r>
            <a:r>
              <a:rPr lang="en-US" sz="2000" b="1" dirty="0"/>
              <a:t> </a:t>
            </a:r>
            <a:r>
              <a:rPr lang="en-US" sz="2000" b="1" dirty="0">
                <a:cs typeface="Arial" charset="0"/>
              </a:rPr>
              <a:t>generates display without a </a:t>
            </a:r>
            <a:r>
              <a:rPr lang="en-US" sz="2000" b="1" i="1" dirty="0" err="1">
                <a:cs typeface="Arial" charset="0"/>
              </a:rPr>
              <a:t>crlf</a:t>
            </a:r>
            <a:r>
              <a:rPr lang="en-US" sz="2000" b="1" dirty="0"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/>
              <a:t>The statement </a:t>
            </a:r>
            <a:r>
              <a:rPr lang="en-US" sz="2000" b="1" dirty="0" err="1">
                <a:latin typeface="Arial Black" pitchFamily="34" charset="0"/>
              </a:rPr>
              <a:t>System.out.println</a:t>
            </a:r>
            <a:r>
              <a:rPr lang="en-US" sz="2000" b="1" dirty="0">
                <a:latin typeface="Arial Black" pitchFamily="34" charset="0"/>
              </a:rPr>
              <a:t>(); </a:t>
            </a:r>
            <a:r>
              <a:rPr lang="en-US" sz="2000" b="1" dirty="0"/>
              <a:t>generates a </a:t>
            </a:r>
            <a:r>
              <a:rPr lang="en-US" sz="2000" b="1" i="1" dirty="0" err="1">
                <a:cs typeface="Arial" charset="0"/>
              </a:rPr>
              <a:t>crlf</a:t>
            </a:r>
            <a:r>
              <a:rPr lang="en-US" sz="2000" b="1" dirty="0"/>
              <a:t>, meaning skip a line, without any other display.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Program</a:t>
            </a:r>
          </a:p>
        </p:txBody>
      </p:sp>
      <p:sp>
        <p:nvSpPr>
          <p:cNvPr id="43011" name="WordArt 2"/>
          <p:cNvSpPr>
            <a:spLocks noChangeArrowheads="1" noChangeShapeType="1" noTextEdit="1"/>
          </p:cNvSpPr>
          <p:nvPr/>
        </p:nvSpPr>
        <p:spPr bwMode="auto">
          <a:xfrm>
            <a:off x="152400" y="3429000"/>
            <a:ext cx="8839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Compile Errors</a:t>
            </a:r>
          </a:p>
        </p:txBody>
      </p:sp>
      <p:sp>
        <p:nvSpPr>
          <p:cNvPr id="43012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2.8</a:t>
            </a:r>
          </a:p>
        </p:txBody>
      </p:sp>
    </p:spTree>
    <p:extLst>
      <p:ext uri="{BB962C8B-B14F-4D97-AF65-F5344CB8AC3E}">
        <p14:creationId xmlns:p14="http://schemas.microsoft.com/office/powerpoint/2010/main" val="32897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9268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tabLst>
                <a:tab pos="466725" algn="l"/>
                <a:tab pos="914400" algn="l"/>
                <a:tab pos="1379538" algn="l"/>
              </a:tabLst>
              <a:defRPr sz="2600" b="1">
                <a:latin typeface="Times New Roman" pitchFamily="18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9pPr>
          </a:lstStyle>
          <a:p>
            <a:r>
              <a:rPr lang="en-US" dirty="0"/>
              <a:t>// Java0205.java</a:t>
            </a:r>
          </a:p>
          <a:p>
            <a:r>
              <a:rPr lang="en-US" dirty="0"/>
              <a:t>// This program demonstrates that the file name of a program </a:t>
            </a:r>
          </a:p>
          <a:p>
            <a:r>
              <a:rPr lang="en-US" dirty="0"/>
              <a:t>// and the public class name must be identical.</a:t>
            </a:r>
          </a:p>
          <a:p>
            <a:r>
              <a:rPr lang="en-US" dirty="0"/>
              <a:t>// This program will not compile.  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Boohiss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	public static void main (String </a:t>
            </a:r>
            <a:r>
              <a:rPr lang="en-US" dirty="0" err="1"/>
              <a:t>args</a:t>
            </a:r>
            <a:r>
              <a:rPr lang="en-US" dirty="0"/>
              <a:t>[])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("The </a:t>
            </a:r>
            <a:r>
              <a:rPr lang="en-US" dirty="0" err="1"/>
              <a:t>bytecode</a:t>
            </a:r>
            <a:r>
              <a:rPr lang="en-US" dirty="0"/>
              <a:t> file name");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("will be the same as the");</a:t>
            </a:r>
          </a:p>
          <a:p>
            <a:r>
              <a:rPr lang="en-US" dirty="0"/>
              <a:t>		</a:t>
            </a:r>
            <a:r>
              <a:rPr lang="en-US" dirty="0" err="1"/>
              <a:t>System.out.println</a:t>
            </a:r>
            <a:r>
              <a:rPr lang="en-US" dirty="0"/>
              <a:t>("public class identifier.");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463"/>
            <a:ext cx="9144000" cy="2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8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File Names and Class Names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225550"/>
            <a:ext cx="8001000" cy="5022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The external file name of your program needs to be identical to the public class name inside your program, minus the java extension.  </a:t>
            </a:r>
          </a:p>
          <a:p>
            <a:pPr eaLnBrk="1" hangingPunct="1"/>
            <a:endParaRPr lang="en-US" sz="3200" b="1"/>
          </a:p>
          <a:p>
            <a:pPr eaLnBrk="1" hangingPunct="1"/>
            <a:r>
              <a:rPr lang="en-US" sz="3200" b="1"/>
              <a:t>For example:</a:t>
            </a:r>
          </a:p>
          <a:p>
            <a:pPr eaLnBrk="1" hangingPunct="1"/>
            <a:endParaRPr lang="en-US" sz="3200" b="1"/>
          </a:p>
          <a:p>
            <a:pPr eaLnBrk="1" hangingPunct="1"/>
            <a:r>
              <a:rPr lang="en-US" sz="3200" b="1"/>
              <a:t>If you use public class </a:t>
            </a:r>
            <a:r>
              <a:rPr lang="en-US" sz="3200">
                <a:latin typeface="Arial Black" pitchFamily="34" charset="0"/>
              </a:rPr>
              <a:t>Howdy</a:t>
            </a:r>
            <a:r>
              <a:rPr lang="en-US" sz="3200" b="1"/>
              <a:t> in your program then you need to save the program with </a:t>
            </a:r>
            <a:r>
              <a:rPr lang="en-US" sz="3200" i="1">
                <a:latin typeface="Arial Black" pitchFamily="34" charset="0"/>
              </a:rPr>
              <a:t>Howdy.java</a:t>
            </a:r>
            <a:r>
              <a:rPr lang="en-US" sz="32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828800"/>
            <a:ext cx="1738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/>
          <a:stretch>
            <a:fillRect/>
          </a:stretch>
        </p:blipFill>
        <p:spPr bwMode="auto">
          <a:xfrm>
            <a:off x="1901825" y="4727575"/>
            <a:ext cx="19843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16463"/>
            <a:ext cx="16589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36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16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0"/>
            <a:ext cx="14081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7" descr="ital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724400"/>
            <a:ext cx="16462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1" descr="mexic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7164388" y="4267200"/>
            <a:ext cx="1979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8" descr="franc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/>
          <a:stretch>
            <a:fillRect/>
          </a:stretch>
        </p:blipFill>
        <p:spPr bwMode="auto">
          <a:xfrm>
            <a:off x="4987925" y="0"/>
            <a:ext cx="2022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7" descr="Hu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752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6" descr="Obam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60325" y="1600200"/>
            <a:ext cx="1657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Obama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United States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</p:txBody>
      </p:sp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192088" y="3505200"/>
            <a:ext cx="1712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Juan Manuel Santos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Colombia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152400" y="5867400"/>
            <a:ext cx="1666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Dmitry Medvedev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Russian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3913188" y="6019800"/>
            <a:ext cx="11080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Napolitano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Italy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Italian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5091113" y="1143000"/>
            <a:ext cx="1738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Sarkozy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France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French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7162800" y="6119813"/>
            <a:ext cx="182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Calderon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Mexico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1865313" y="914400"/>
            <a:ext cx="1050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Hu Jintao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Chinese</a:t>
            </a:r>
          </a:p>
        </p:txBody>
      </p:sp>
      <p:sp>
        <p:nvSpPr>
          <p:cNvPr id="5140" name="Text Box 29"/>
          <p:cNvSpPr txBox="1">
            <a:spLocks noChangeArrowheads="1"/>
          </p:cNvSpPr>
          <p:nvPr/>
        </p:nvSpPr>
        <p:spPr bwMode="auto">
          <a:xfrm>
            <a:off x="3608388" y="914400"/>
            <a:ext cx="1420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Mark Rutte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Netherlands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Dutch</a:t>
            </a:r>
          </a:p>
        </p:txBody>
      </p:sp>
      <p:sp>
        <p:nvSpPr>
          <p:cNvPr id="5141" name="Text Box 30"/>
          <p:cNvSpPr txBox="1">
            <a:spLocks noChangeArrowheads="1"/>
          </p:cNvSpPr>
          <p:nvPr/>
        </p:nvSpPr>
        <p:spPr bwMode="auto">
          <a:xfrm>
            <a:off x="5462588" y="5867400"/>
            <a:ext cx="1243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Jacob Zuma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South Africa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Afrikaans</a:t>
            </a:r>
          </a:p>
        </p:txBody>
      </p:sp>
      <p:sp>
        <p:nvSpPr>
          <p:cNvPr id="5142" name="Text Box 31"/>
          <p:cNvSpPr txBox="1">
            <a:spLocks noChangeArrowheads="1"/>
          </p:cNvSpPr>
          <p:nvPr/>
        </p:nvSpPr>
        <p:spPr bwMode="auto">
          <a:xfrm>
            <a:off x="7494588" y="3313113"/>
            <a:ext cx="1420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Naoto Kan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Japanesse</a:t>
            </a:r>
          </a:p>
        </p:txBody>
      </p:sp>
      <p:pic>
        <p:nvPicPr>
          <p:cNvPr id="5143" name="Picture 33" descr="gbrow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Text Box 34"/>
          <p:cNvSpPr txBox="1">
            <a:spLocks noChangeArrowheads="1"/>
          </p:cNvSpPr>
          <p:nvPr/>
        </p:nvSpPr>
        <p:spPr bwMode="auto">
          <a:xfrm>
            <a:off x="6705600" y="0"/>
            <a:ext cx="990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Minister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Gordon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Brown</a:t>
            </a:r>
          </a:p>
          <a:p>
            <a:pPr eaLnBrk="1" hangingPunct="1"/>
            <a:r>
              <a:rPr lang="en-US" sz="800" b="1">
                <a:solidFill>
                  <a:srgbClr val="FFFF99"/>
                </a:solidFill>
              </a:rPr>
              <a:t> 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  <a:p>
            <a:pPr eaLnBrk="1" hangingPunct="1"/>
            <a:endParaRPr lang="en-US" sz="800" b="1">
              <a:solidFill>
                <a:srgbClr val="FFFF99"/>
              </a:solidFill>
            </a:endParaRP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Great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Britain </a:t>
            </a:r>
          </a:p>
        </p:txBody>
      </p:sp>
      <p:sp>
        <p:nvSpPr>
          <p:cNvPr id="5145" name="Text Box 32"/>
          <p:cNvSpPr txBox="1">
            <a:spLocks noChangeArrowheads="1"/>
          </p:cNvSpPr>
          <p:nvPr/>
        </p:nvSpPr>
        <p:spPr bwMode="auto">
          <a:xfrm>
            <a:off x="1905000" y="1828800"/>
            <a:ext cx="5553075" cy="2889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b="1"/>
              <a:t>For example: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1"/>
              <a:t>President Obama would need different translators for Dutch, German, Spanish, French, Italian, Russian, Chinese, Japanese, and Afrikaans.</a:t>
            </a:r>
            <a:r>
              <a:rPr lang="en-US" sz="2200" b="1"/>
              <a:t>  </a:t>
            </a:r>
          </a:p>
        </p:txBody>
      </p:sp>
      <p:sp>
        <p:nvSpPr>
          <p:cNvPr id="5146" name="Text Box 14"/>
          <p:cNvSpPr txBox="1">
            <a:spLocks noChangeArrowheads="1"/>
          </p:cNvSpPr>
          <p:nvPr/>
        </p:nvSpPr>
        <p:spPr bwMode="auto">
          <a:xfrm>
            <a:off x="2127250" y="5867400"/>
            <a:ext cx="145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Christian Wulff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Germany	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34720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2324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tabLst>
                <a:tab pos="466725" algn="l"/>
                <a:tab pos="914400" algn="l"/>
                <a:tab pos="1379538" algn="l"/>
              </a:tabLst>
              <a:defRPr sz="2600" b="1">
                <a:latin typeface="Times New Roman" pitchFamily="18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latin typeface="Arial" charset="0"/>
              </a:defRPr>
            </a:lvl9pPr>
          </a:lstStyle>
          <a:p>
            <a:r>
              <a:rPr lang="en-US" sz="2000" dirty="0"/>
              <a:t>// Java0206.java</a:t>
            </a:r>
          </a:p>
          <a:p>
            <a:r>
              <a:rPr lang="en-US" sz="2000" dirty="0"/>
              <a:t>// This program has an intentional mistake.</a:t>
            </a:r>
          </a:p>
          <a:p>
            <a:r>
              <a:rPr lang="en-US" sz="2000" dirty="0"/>
              <a:t>// The output window indicates an error and the program does not execute.</a:t>
            </a:r>
          </a:p>
          <a:p>
            <a:r>
              <a:rPr lang="en-US" sz="2000" dirty="0"/>
              <a:t>// Many error messages provide important clues to help fix the problem.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public class Java0206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	public static void main (String </a:t>
            </a:r>
            <a:r>
              <a:rPr lang="en-US" sz="2000" dirty="0" err="1"/>
              <a:t>args</a:t>
            </a:r>
            <a:r>
              <a:rPr lang="en-US" sz="2000" dirty="0"/>
              <a:t>[])</a:t>
            </a:r>
          </a:p>
          <a:p>
            <a:r>
              <a:rPr lang="en-US" sz="2000" dirty="0"/>
              <a:t>	{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("In English...");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("Every sentence ends with a period (.)");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("In Java...")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("Every statement ends with a semicolon (;)");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0" y="1371600"/>
            <a:ext cx="4191000" cy="2343150"/>
            <a:chOff x="2976" y="828"/>
            <a:chExt cx="2640" cy="1476"/>
          </a:xfrm>
        </p:grpSpPr>
        <p:sp>
          <p:nvSpPr>
            <p:cNvPr id="4608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311" y="828"/>
              <a:ext cx="2305" cy="114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0616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Here is the error.</a:t>
              </a:r>
            </a:p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A semicolon (;) is missing.</a:t>
              </a:r>
            </a:p>
          </p:txBody>
        </p:sp>
        <p:sp>
          <p:nvSpPr>
            <p:cNvPr id="46086" name="Line 7"/>
            <p:cNvSpPr>
              <a:spLocks noChangeShapeType="1"/>
            </p:cNvSpPr>
            <p:nvPr/>
          </p:nvSpPr>
          <p:spPr bwMode="auto">
            <a:xfrm flipH="1">
              <a:off x="2976" y="1968"/>
              <a:ext cx="336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1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7863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01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02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03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04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05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06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07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08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09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10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11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12</a:t>
            </a:r>
          </a:p>
          <a:p>
            <a:pPr eaLnBrk="1" hangingPunct="1"/>
            <a:r>
              <a:rPr lang="en-US" sz="2100" b="1">
                <a:solidFill>
                  <a:srgbClr val="FF0000"/>
                </a:solidFill>
                <a:latin typeface="Times New Roman" pitchFamily="18" charset="0"/>
              </a:rPr>
              <a:t>13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14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15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16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17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18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19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20</a:t>
            </a:r>
          </a:p>
          <a:p>
            <a:pPr eaLnBrk="1" hangingPunct="1"/>
            <a:r>
              <a:rPr lang="en-US" sz="2100" b="1">
                <a:solidFill>
                  <a:srgbClr val="0070C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0"/>
            <a:ext cx="8686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b="1" dirty="0">
                <a:latin typeface="Times New Roman" pitchFamily="18" charset="0"/>
              </a:rPr>
              <a:t>// Java0206.java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// This program has an intentional mistake.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// The output window indicates an error and the program does not execute.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// Many error messages provide important clues to help fix the problem.</a:t>
            </a:r>
          </a:p>
          <a:p>
            <a:pPr eaLnBrk="1" hangingPunct="1">
              <a:lnSpc>
                <a:spcPct val="90000"/>
              </a:lnSpc>
            </a:pPr>
            <a:endParaRPr lang="en-US" sz="21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100" b="1" dirty="0">
              <a:latin typeface="Times New Roman" pitchFamily="18" charset="0"/>
            </a:endParaRP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public class Java0206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public static void main (String </a:t>
            </a:r>
            <a:r>
              <a:rPr lang="en-US" sz="2100" b="1" dirty="0" err="1">
                <a:latin typeface="Times New Roman" pitchFamily="18" charset="0"/>
              </a:rPr>
              <a:t>args</a:t>
            </a:r>
            <a:r>
              <a:rPr lang="en-US" sz="2100" b="1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{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	</a:t>
            </a:r>
            <a:r>
              <a:rPr lang="en-US" sz="2100" b="1" dirty="0" err="1">
                <a:latin typeface="Times New Roman" pitchFamily="18" charset="0"/>
              </a:rPr>
              <a:t>System.out.println</a:t>
            </a:r>
            <a:r>
              <a:rPr lang="en-US" sz="2100" b="1" dirty="0">
                <a:latin typeface="Times New Roman" pitchFamily="18" charset="0"/>
              </a:rPr>
              <a:t>("In English...");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	</a:t>
            </a:r>
            <a:r>
              <a:rPr lang="en-US" sz="2100" b="1" dirty="0" err="1">
                <a:latin typeface="Times New Roman" pitchFamily="18" charset="0"/>
              </a:rPr>
              <a:t>System.out.println</a:t>
            </a:r>
            <a:r>
              <a:rPr lang="en-US" sz="2100" b="1" dirty="0">
                <a:latin typeface="Times New Roman" pitchFamily="18" charset="0"/>
              </a:rPr>
              <a:t>("Every sentence ends with a period (.)");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	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</a:rPr>
              <a:t>System.out.println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("In Java...")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	</a:t>
            </a:r>
            <a:r>
              <a:rPr lang="en-US" sz="2100" b="1" dirty="0" err="1">
                <a:latin typeface="Times New Roman" pitchFamily="18" charset="0"/>
              </a:rPr>
              <a:t>System.out.println</a:t>
            </a:r>
            <a:r>
              <a:rPr lang="en-US" sz="2100" b="1" dirty="0">
                <a:latin typeface="Times New Roman" pitchFamily="18" charset="0"/>
              </a:rPr>
              <a:t>("Every statement ends with a semicolon (;)");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2100" b="1" dirty="0">
                <a:latin typeface="Times New Roman" pitchFamily="18" charset="0"/>
              </a:rPr>
              <a:t>}</a:t>
            </a:r>
          </a:p>
          <a:p>
            <a:pPr eaLnBrk="1" hangingPunct="1"/>
            <a:endParaRPr lang="en-US" sz="2100" b="1" dirty="0">
              <a:latin typeface="Times New Roman" pitchFamily="18" charset="0"/>
            </a:endParaRPr>
          </a:p>
          <a:p>
            <a:pPr eaLnBrk="1" hangingPunct="1"/>
            <a:endParaRPr lang="en-US" sz="2100" b="1" dirty="0">
              <a:latin typeface="Times New Roman" pitchFamily="18" charset="0"/>
            </a:endParaRPr>
          </a:p>
          <a:p>
            <a:pPr eaLnBrk="1" hangingPunct="1"/>
            <a:endParaRPr lang="en-US" sz="2100" b="1" dirty="0">
              <a:latin typeface="Times New Roman" pitchFamily="18" charset="0"/>
            </a:endParaRPr>
          </a:p>
          <a:p>
            <a:pPr eaLnBrk="1" hangingPunct="1"/>
            <a:endParaRPr lang="en-US" sz="2100" b="1" dirty="0">
              <a:latin typeface="Times New Roman" pitchFamily="18" charset="0"/>
            </a:endParaRPr>
          </a:p>
          <a:p>
            <a:pPr eaLnBrk="1" hangingPunct="1"/>
            <a:endParaRPr lang="en-US" sz="2100" b="1" dirty="0">
              <a:latin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1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39712" y="5212080"/>
            <a:ext cx="301752" cy="3017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0" name="WordArt 5"/>
          <p:cNvSpPr>
            <a:spLocks noChangeArrowheads="1" noChangeShapeType="1" noTextEdit="1"/>
          </p:cNvSpPr>
          <p:nvPr/>
        </p:nvSpPr>
        <p:spPr bwMode="auto">
          <a:xfrm>
            <a:off x="2057400" y="5657851"/>
            <a:ext cx="6629400" cy="9715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61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NOTE: The error message indicates the 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line where the error was found.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5449888"/>
            <a:ext cx="2819400" cy="250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2.9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62062" y="2971800"/>
            <a:ext cx="66293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Program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391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9822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Java0207.java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This program displays several number words.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The focus now is on program comments.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Program comments aid in "program documentation" and make your program more readable.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Every line that begins with a "double slash" is considered a "comment" by the Java compiler.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The Java compiler ignores all comments.  They are not compiled.  They are not executed.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If a line begins with a double slash, it is simply ignored by the compiler.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That is precisely what is happening with the first 12 lines of this program.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Note below that a comment can also be placed in the middle of the program.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They can even be placed right after a program statement on the same line.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Note: The word "Thirteen" is not displayed because it has been "commented-out"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possibly by someone suffering from Triskaidekaphobia (the fear of the number 13).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public class Java0207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("One");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("Two");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("Three");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("Four");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("Five");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("Six");   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half a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("Eight");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("Nine");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("Eleven");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("Twelve");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("Thirteen");   // one baker's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460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Java0208.java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/* This program is very similar to the previous program, but the output will be different.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Instead of displaying all number words from "One" through "Thirteen", 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it will only display some of them</a:t>
            </a:r>
            <a:r>
              <a:rPr lang="en-US" sz="1600" b="1" dirty="0" smtClean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There are actually 2 kinds of comments in Java.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"Single-Line Comments" are the type you saw in the last program.  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They begin with a double slash</a:t>
            </a:r>
            <a:r>
              <a:rPr lang="en-US" sz="1600" b="1" dirty="0" smtClean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Java also has "Multi-Line Comments".  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To create a multi-line comment, you begin with a slash and an asterisk.  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You conclude a multi-line comment with an asterisk followed by a slash.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This can be very useful in program development.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This time the output will not show the words "Seven" through "Eleven" because they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 have been "commented-out" with a multi-line comment.  */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public class Java0208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("One");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("Two");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("Three");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("Four");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("Five");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("Six");   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half a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/*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("Seven");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("Eight");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("Nine");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("Ten");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("Eleven");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*/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("Twelve");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("Thirteen");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baker's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6998"/>
            <a:ext cx="4038600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-1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/*********************************</a:t>
            </a:r>
            <a:endParaRPr lang="en-US" sz="1600" b="1" dirty="0">
              <a:solidFill>
                <a:srgbClr val="006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Java Program 0209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Numbers from 1-13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By: John Schram 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    3/22/12     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                    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This program is similar to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the previous two and shows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that a comment can be used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to create a heading.      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*********************************/</a:t>
            </a:r>
          </a:p>
          <a:p>
            <a:pPr>
              <a:lnSpc>
                <a:spcPct val="85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public class Java0209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("One");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("Two");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("Three");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("Four");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("Five");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("Six");   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half a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("Eight");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("Nine");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("Eleven");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("Twelve");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("Thirteen");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baker's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0"/>
            <a:ext cx="44783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/*********************************</a:t>
            </a:r>
            <a:endParaRPr lang="en-US" sz="1600" b="1" dirty="0">
              <a:solidFill>
                <a:srgbClr val="006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Java Program 0209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Numbers from 1-13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By: John Schram        *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    3/22/12            </a:t>
            </a: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                          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This program is similar to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the previous two and shows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that a comment can be used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  to create a heading.         *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*********************************/</a:t>
            </a:r>
          </a:p>
          <a:p>
            <a:pPr>
              <a:lnSpc>
                <a:spcPct val="85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public class Java0209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public static void main (String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args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[])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("One");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("Two");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("Three");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("Four");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("Five");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("Six");   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half a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("Seven");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("Eight");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("Nine");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("Eleven");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("Twelve");  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System.out.println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("Thirteen");   </a:t>
            </a:r>
            <a:r>
              <a:rPr lang="en-US" sz="1600" b="1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// one baker's dozen</a:t>
            </a:r>
          </a:p>
          <a:p>
            <a:pPr>
              <a:lnSpc>
                <a:spcPct val="85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lnSpc>
                <a:spcPct val="8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1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33800" y="2978150"/>
            <a:ext cx="5410200" cy="1974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TRY THIS!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Remove this slash (/) and see what happens to the program.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/>
              <a:t>Remember to put the slash back.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297680" y="2514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77099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2 Different Types</a:t>
            </a:r>
            <a:b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of Comments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866340"/>
            <a:ext cx="8686800" cy="179126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4800" dirty="0">
                <a:solidFill>
                  <a:srgbClr val="006000"/>
                </a:solidFill>
                <a:cs typeface="Arial" charset="0"/>
              </a:rPr>
              <a:t>//</a:t>
            </a:r>
            <a:r>
              <a:rPr lang="en-US" sz="3600" dirty="0">
                <a:solidFill>
                  <a:srgbClr val="006000"/>
                </a:solidFill>
              </a:rPr>
              <a:t> </a:t>
            </a:r>
            <a:r>
              <a:rPr lang="en-US" sz="3200" dirty="0">
                <a:solidFill>
                  <a:srgbClr val="006000"/>
                </a:solidFill>
              </a:rPr>
              <a:t>This is a single-line comment.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err="1" smtClean="0"/>
              <a:t>System.out.println</a:t>
            </a:r>
            <a:r>
              <a:rPr lang="en-US" sz="3200" dirty="0" smtClean="0"/>
              <a:t>("Hello!");   </a:t>
            </a:r>
            <a:r>
              <a:rPr lang="en-US" sz="4800" dirty="0" smtClean="0">
                <a:solidFill>
                  <a:srgbClr val="006000"/>
                </a:solidFill>
              </a:rPr>
              <a:t>//</a:t>
            </a:r>
            <a:r>
              <a:rPr lang="en-US" sz="3600" dirty="0" smtClean="0">
                <a:solidFill>
                  <a:srgbClr val="006000"/>
                </a:solidFill>
              </a:rPr>
              <a:t> </a:t>
            </a:r>
            <a:r>
              <a:rPr lang="en-US" sz="3200" dirty="0">
                <a:solidFill>
                  <a:srgbClr val="006000"/>
                </a:solidFill>
              </a:rPr>
              <a:t>So is this</a:t>
            </a:r>
            <a:r>
              <a:rPr lang="en-US" sz="3200" dirty="0" smtClean="0">
                <a:solidFill>
                  <a:srgbClr val="006000"/>
                </a:solidFill>
              </a:rPr>
              <a:t>.</a:t>
            </a:r>
            <a:endParaRPr lang="en-US" sz="3200" dirty="0">
              <a:solidFill>
                <a:srgbClr val="006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4114800"/>
            <a:ext cx="35052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6000"/>
                </a:solidFill>
                <a:cs typeface="Arial" charset="0"/>
              </a:rPr>
              <a:t>/*</a:t>
            </a:r>
            <a:r>
              <a:rPr lang="en-US" sz="3200" dirty="0">
                <a:solidFill>
                  <a:srgbClr val="006000"/>
                </a:solidFill>
              </a:rPr>
              <a:t> This is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6000"/>
                </a:solidFill>
              </a:rPr>
              <a:t>a multi-line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6000"/>
                </a:solidFill>
              </a:rPr>
              <a:t>comment. </a:t>
            </a:r>
            <a:r>
              <a:rPr lang="en-US" sz="3200" dirty="0">
                <a:solidFill>
                  <a:srgbClr val="006000"/>
                </a:solidFill>
                <a:cs typeface="Arial" charset="0"/>
              </a:rPr>
              <a:t>*/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33800" y="4110097"/>
            <a:ext cx="51816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/*****************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*  So is this.  *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smtClean="0">
                <a:solidFill>
                  <a:srgbClr val="006000"/>
                </a:solidFill>
                <a:latin typeface="Courier New" pitchFamily="49" charset="0"/>
                <a:cs typeface="Courier New" pitchFamily="49" charset="0"/>
              </a:rPr>
              <a:t>*****************/</a:t>
            </a:r>
            <a:endParaRPr lang="en-US" sz="3200" dirty="0">
              <a:solidFill>
                <a:srgbClr val="006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2.10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52536" y="2971800"/>
            <a:ext cx="66293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Escape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391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Sequences</a:t>
            </a:r>
          </a:p>
        </p:txBody>
      </p:sp>
    </p:spTree>
    <p:extLst>
      <p:ext uri="{BB962C8B-B14F-4D97-AF65-F5344CB8AC3E}">
        <p14:creationId xmlns:p14="http://schemas.microsoft.com/office/powerpoint/2010/main" val="26144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" algn="l"/>
                <a:tab pos="914400" algn="l"/>
                <a:tab pos="1379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b="1" dirty="0">
                <a:latin typeface="Times New Roman" pitchFamily="18" charset="0"/>
              </a:rPr>
              <a:t>// Java0210.java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// This program demonstrates escape sequences in Java</a:t>
            </a:r>
          </a:p>
          <a:p>
            <a:pPr eaLnBrk="1" hangingPunct="1"/>
            <a:endParaRPr lang="en-US" sz="16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public class Java0210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{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public static void main (String </a:t>
            </a:r>
            <a:r>
              <a:rPr lang="en-US" sz="1900" b="1" dirty="0" err="1">
                <a:latin typeface="Times New Roman" pitchFamily="18" charset="0"/>
              </a:rPr>
              <a:t>args</a:t>
            </a:r>
            <a:r>
              <a:rPr lang="en-US" sz="1900" b="1" dirty="0">
                <a:latin typeface="Times New Roman" pitchFamily="18" charset="0"/>
              </a:rPr>
              <a:t>[])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</a:t>
            </a:r>
            <a:r>
              <a:rPr lang="en-US" sz="1900" b="1" dirty="0" smtClean="0">
                <a:latin typeface="Times New Roman" pitchFamily="18" charset="0"/>
              </a:rPr>
              <a:t>{</a:t>
            </a:r>
            <a:endParaRPr lang="en-US" sz="19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>
                <a:solidFill>
                  <a:srgbClr val="006000"/>
                </a:solidFill>
                <a:latin typeface="Times New Roman" pitchFamily="18" charset="0"/>
              </a:rPr>
              <a:t>//  \n performs a carriage-return and a line-feed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      	</a:t>
            </a:r>
            <a:r>
              <a:rPr lang="en-US" sz="1900" b="1" dirty="0" smtClean="0">
                <a:latin typeface="Times New Roman" pitchFamily="18" charset="0"/>
              </a:rPr>
              <a:t>	</a:t>
            </a:r>
            <a:r>
              <a:rPr lang="en-US" sz="1900" b="1" dirty="0" err="1" smtClean="0">
                <a:latin typeface="Times New Roman" pitchFamily="18" charset="0"/>
              </a:rPr>
              <a:t>System.out.println</a:t>
            </a:r>
            <a:r>
              <a:rPr lang="en-US" sz="1900" b="1" dirty="0">
                <a:latin typeface="Times New Roman" pitchFamily="18" charset="0"/>
              </a:rPr>
              <a:t>("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1900" b="1" dirty="0" err="1">
                <a:latin typeface="Times New Roman" pitchFamily="18" charset="0"/>
              </a:rPr>
              <a:t>Program</a:t>
            </a:r>
            <a:r>
              <a:rPr lang="en-US" sz="1900" b="1" dirty="0">
                <a:latin typeface="Times New Roman" pitchFamily="18" charset="0"/>
              </a:rPr>
              <a:t> Java0210.java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\n</a:t>
            </a:r>
            <a:r>
              <a:rPr lang="en-US" sz="1900" b="1" dirty="0">
                <a:latin typeface="Times New Roman" pitchFamily="18" charset="0"/>
              </a:rPr>
              <a:t>");</a:t>
            </a:r>
          </a:p>
          <a:p>
            <a:pPr eaLnBrk="1" hangingPunct="1"/>
            <a:endParaRPr lang="en-US" sz="16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      	</a:t>
            </a:r>
            <a:r>
              <a:rPr lang="en-US" sz="1900" b="1" dirty="0" smtClean="0">
                <a:latin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6000"/>
                </a:solidFill>
                <a:latin typeface="Times New Roman" pitchFamily="18" charset="0"/>
              </a:rPr>
              <a:t>//  </a:t>
            </a:r>
            <a:r>
              <a:rPr lang="en-US" sz="1900" b="1" dirty="0">
                <a:solidFill>
                  <a:srgbClr val="006000"/>
                </a:solidFill>
                <a:latin typeface="Times New Roman" pitchFamily="18" charset="0"/>
              </a:rPr>
              <a:t>\t performs a horizontal tab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 err="1">
                <a:latin typeface="Times New Roman" pitchFamily="18" charset="0"/>
              </a:rPr>
              <a:t>System.out.println</a:t>
            </a:r>
            <a:r>
              <a:rPr lang="en-US" sz="1900" b="1" dirty="0">
                <a:latin typeface="Times New Roman" pitchFamily="18" charset="0"/>
              </a:rPr>
              <a:t>("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1900" b="1" dirty="0" err="1">
                <a:latin typeface="Times New Roman" pitchFamily="18" charset="0"/>
              </a:rPr>
              <a:t>ONE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1900" b="1" dirty="0" err="1">
                <a:latin typeface="Times New Roman" pitchFamily="18" charset="0"/>
              </a:rPr>
              <a:t>TWO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1900" b="1" dirty="0" err="1">
                <a:latin typeface="Times New Roman" pitchFamily="18" charset="0"/>
              </a:rPr>
              <a:t>THREE</a:t>
            </a:r>
            <a:r>
              <a:rPr lang="en-US" sz="1900" b="1" dirty="0">
                <a:latin typeface="Times New Roman" pitchFamily="18" charset="0"/>
              </a:rPr>
              <a:t>\n");</a:t>
            </a:r>
          </a:p>
          <a:p>
            <a:pPr eaLnBrk="1" hangingPunct="1"/>
            <a:endParaRPr lang="en-US" sz="16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>
                <a:solidFill>
                  <a:srgbClr val="006000"/>
                </a:solidFill>
                <a:latin typeface="Times New Roman" pitchFamily="18" charset="0"/>
              </a:rPr>
              <a:t>//  \r performs only a carriage-return without a line-feed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 err="1">
                <a:latin typeface="Times New Roman" pitchFamily="18" charset="0"/>
              </a:rPr>
              <a:t>System.out.print</a:t>
            </a:r>
            <a:r>
              <a:rPr lang="en-US" sz="1900" b="1" dirty="0">
                <a:latin typeface="Times New Roman" pitchFamily="18" charset="0"/>
              </a:rPr>
              <a:t>("Hello John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\r</a:t>
            </a:r>
            <a:r>
              <a:rPr lang="en-US" sz="1900" b="1" dirty="0">
                <a:latin typeface="Times New Roman" pitchFamily="18" charset="0"/>
              </a:rPr>
              <a:t>");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 err="1">
                <a:latin typeface="Times New Roman" pitchFamily="18" charset="0"/>
              </a:rPr>
              <a:t>System.out.println</a:t>
            </a:r>
            <a:r>
              <a:rPr lang="en-US" sz="1900" b="1" dirty="0">
                <a:latin typeface="Times New Roman" pitchFamily="18" charset="0"/>
              </a:rPr>
              <a:t>("How are you doing?\n");</a:t>
            </a:r>
          </a:p>
          <a:p>
            <a:pPr eaLnBrk="1" hangingPunct="1"/>
            <a:endParaRPr lang="en-US" sz="16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>
                <a:solidFill>
                  <a:srgbClr val="006000"/>
                </a:solidFill>
                <a:latin typeface="Times New Roman" pitchFamily="18" charset="0"/>
              </a:rPr>
              <a:t>//  \\ displays a single backslash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 err="1">
                <a:latin typeface="Times New Roman" pitchFamily="18" charset="0"/>
              </a:rPr>
              <a:t>System.out.println</a:t>
            </a:r>
            <a:r>
              <a:rPr lang="en-US" sz="1900" b="1" dirty="0">
                <a:latin typeface="Times New Roman" pitchFamily="18" charset="0"/>
              </a:rPr>
              <a:t>("Path C: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\\</a:t>
            </a:r>
            <a:r>
              <a:rPr lang="en-US" sz="1900" b="1" dirty="0">
                <a:latin typeface="Times New Roman" pitchFamily="18" charset="0"/>
              </a:rPr>
              <a:t>Java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\\</a:t>
            </a:r>
            <a:r>
              <a:rPr lang="en-US" sz="1900" b="1" dirty="0">
                <a:latin typeface="Times New Roman" pitchFamily="18" charset="0"/>
              </a:rPr>
              <a:t>bin\n");</a:t>
            </a:r>
          </a:p>
          <a:p>
            <a:pPr eaLnBrk="1" hangingPunct="1"/>
            <a:endParaRPr lang="en-US" sz="16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>
                <a:solidFill>
                  <a:srgbClr val="006000"/>
                </a:solidFill>
                <a:latin typeface="Times New Roman" pitchFamily="18" charset="0"/>
              </a:rPr>
              <a:t>//  \" displays double quotes</a:t>
            </a: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	</a:t>
            </a:r>
            <a:r>
              <a:rPr lang="en-US" sz="1900" b="1" dirty="0" err="1">
                <a:latin typeface="Times New Roman" pitchFamily="18" charset="0"/>
              </a:rPr>
              <a:t>System.out.println</a:t>
            </a:r>
            <a:r>
              <a:rPr lang="en-US" sz="1900" b="1" dirty="0">
                <a:latin typeface="Times New Roman" pitchFamily="18" charset="0"/>
              </a:rPr>
              <a:t>("Enter the name 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\"</a:t>
            </a:r>
            <a:r>
              <a:rPr lang="en-US" sz="1900" b="1" dirty="0">
                <a:latin typeface="Times New Roman" pitchFamily="18" charset="0"/>
              </a:rPr>
              <a:t>Kathy Smith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</a:rPr>
              <a:t>\"</a:t>
            </a:r>
            <a:r>
              <a:rPr lang="en-US" sz="1900" b="1" dirty="0">
                <a:latin typeface="Times New Roman" pitchFamily="18" charset="0"/>
              </a:rPr>
              <a:t> with double quotes\n</a:t>
            </a:r>
            <a:r>
              <a:rPr lang="en-US" sz="1900" b="1" dirty="0" smtClean="0">
                <a:latin typeface="Times New Roman" pitchFamily="18" charset="0"/>
              </a:rPr>
              <a:t>");</a:t>
            </a:r>
            <a:endParaRPr lang="en-US" sz="1900" b="1" dirty="0">
              <a:latin typeface="Times New Roman" pitchFamily="18" charset="0"/>
            </a:endParaRPr>
          </a:p>
          <a:p>
            <a:pPr eaLnBrk="1" hangingPunct="1"/>
            <a:r>
              <a:rPr lang="en-US" sz="1900" b="1" dirty="0">
                <a:latin typeface="Times New Roman" pitchFamily="18" charset="0"/>
              </a:rPr>
              <a:t>	}</a:t>
            </a:r>
          </a:p>
          <a:p>
            <a:pPr eaLnBrk="1" hangingPunct="1"/>
            <a:r>
              <a:rPr lang="en-US" sz="1900" b="1" dirty="0" smtClean="0">
                <a:latin typeface="Times New Roman" pitchFamily="18" charset="0"/>
              </a:rPr>
              <a:t>}</a:t>
            </a:r>
            <a:endParaRPr lang="en-US" sz="1900" b="1" dirty="0"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1290"/>
            <a:ext cx="566683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00600" y="1447800"/>
            <a:ext cx="4267200" cy="3276600"/>
            <a:chOff x="2928" y="1008"/>
            <a:chExt cx="2688" cy="196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81" y="2592"/>
              <a:ext cx="2035" cy="3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 dirty="0">
                  <a:latin typeface="Arial Black" pitchFamily="34" charset="0"/>
                </a:rPr>
                <a:t>Hello John</a:t>
              </a:r>
              <a:r>
                <a:rPr lang="en-US" sz="1600" dirty="0"/>
                <a:t> is covered up with </a:t>
              </a:r>
            </a:p>
            <a:p>
              <a:pPr eaLnBrk="1" hangingPunct="1"/>
              <a:r>
                <a:rPr lang="en-US" sz="1600" i="1" dirty="0">
                  <a:latin typeface="Arial Black" pitchFamily="34" charset="0"/>
                </a:rPr>
                <a:t>How are you doing?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2928" y="1008"/>
              <a:ext cx="2208" cy="1632"/>
            </a:xfrm>
            <a:prstGeom prst="line">
              <a:avLst/>
            </a:prstGeom>
            <a:noFill/>
            <a:ln w="5715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828800"/>
            <a:ext cx="1738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/>
          <a:stretch>
            <a:fillRect/>
          </a:stretch>
        </p:blipFill>
        <p:spPr bwMode="auto">
          <a:xfrm>
            <a:off x="1901825" y="4727575"/>
            <a:ext cx="19843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16463"/>
            <a:ext cx="16589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36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16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0"/>
            <a:ext cx="14081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7" descr="ital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724400"/>
            <a:ext cx="16462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1" descr="mexic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7164388" y="4267200"/>
            <a:ext cx="1979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8" descr="franc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/>
          <a:stretch>
            <a:fillRect/>
          </a:stretch>
        </p:blipFill>
        <p:spPr bwMode="auto">
          <a:xfrm>
            <a:off x="4987925" y="0"/>
            <a:ext cx="2022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7" descr="Hu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752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Obam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60325" y="1600200"/>
            <a:ext cx="1657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Obama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United States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192088" y="3505200"/>
            <a:ext cx="1712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Juan Manuel Santos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Colombia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152400" y="5867400"/>
            <a:ext cx="1666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Dmitry Medvedev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Russian</a:t>
            </a:r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3913188" y="6019800"/>
            <a:ext cx="11080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Napolitano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Italy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Italian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5091113" y="1143000"/>
            <a:ext cx="1738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Sarkozy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France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French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7162800" y="6119813"/>
            <a:ext cx="182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Calderon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Mexico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6163" name="Text Box 28"/>
          <p:cNvSpPr txBox="1">
            <a:spLocks noChangeArrowheads="1"/>
          </p:cNvSpPr>
          <p:nvPr/>
        </p:nvSpPr>
        <p:spPr bwMode="auto">
          <a:xfrm>
            <a:off x="1865313" y="914400"/>
            <a:ext cx="1050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Hu Jintao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Chinese</a:t>
            </a:r>
          </a:p>
        </p:txBody>
      </p:sp>
      <p:sp>
        <p:nvSpPr>
          <p:cNvPr id="6164" name="Text Box 29"/>
          <p:cNvSpPr txBox="1">
            <a:spLocks noChangeArrowheads="1"/>
          </p:cNvSpPr>
          <p:nvPr/>
        </p:nvSpPr>
        <p:spPr bwMode="auto">
          <a:xfrm>
            <a:off x="3608388" y="914400"/>
            <a:ext cx="1420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Mark Rutte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Netherlands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Dutch</a:t>
            </a:r>
          </a:p>
        </p:txBody>
      </p:sp>
      <p:sp>
        <p:nvSpPr>
          <p:cNvPr id="6165" name="Text Box 30"/>
          <p:cNvSpPr txBox="1">
            <a:spLocks noChangeArrowheads="1"/>
          </p:cNvSpPr>
          <p:nvPr/>
        </p:nvSpPr>
        <p:spPr bwMode="auto">
          <a:xfrm>
            <a:off x="5462588" y="5867400"/>
            <a:ext cx="1243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Jacob Zuma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South Africa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Afrikaans</a:t>
            </a:r>
          </a:p>
        </p:txBody>
      </p:sp>
      <p:sp>
        <p:nvSpPr>
          <p:cNvPr id="6166" name="Text Box 31"/>
          <p:cNvSpPr txBox="1">
            <a:spLocks noChangeArrowheads="1"/>
          </p:cNvSpPr>
          <p:nvPr/>
        </p:nvSpPr>
        <p:spPr bwMode="auto">
          <a:xfrm>
            <a:off x="7494588" y="3313113"/>
            <a:ext cx="1420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Naoto Kan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Japanesse</a:t>
            </a:r>
          </a:p>
        </p:txBody>
      </p:sp>
      <p:pic>
        <p:nvPicPr>
          <p:cNvPr id="6167" name="Picture 33" descr="gbrow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Text Box 34"/>
          <p:cNvSpPr txBox="1">
            <a:spLocks noChangeArrowheads="1"/>
          </p:cNvSpPr>
          <p:nvPr/>
        </p:nvSpPr>
        <p:spPr bwMode="auto">
          <a:xfrm>
            <a:off x="6705600" y="0"/>
            <a:ext cx="990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Minister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Gordon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Brown</a:t>
            </a:r>
          </a:p>
          <a:p>
            <a:pPr eaLnBrk="1" hangingPunct="1"/>
            <a:r>
              <a:rPr lang="en-US" sz="800" b="1">
                <a:solidFill>
                  <a:srgbClr val="FFFF99"/>
                </a:solidFill>
              </a:rPr>
              <a:t> 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  <a:p>
            <a:pPr eaLnBrk="1" hangingPunct="1"/>
            <a:endParaRPr lang="en-US" sz="800" b="1">
              <a:solidFill>
                <a:srgbClr val="FFFF99"/>
              </a:solidFill>
            </a:endParaRP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Great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Britain </a:t>
            </a:r>
          </a:p>
        </p:txBody>
      </p:sp>
      <p:sp>
        <p:nvSpPr>
          <p:cNvPr id="6169" name="Text Box 14"/>
          <p:cNvSpPr txBox="1">
            <a:spLocks noChangeArrowheads="1"/>
          </p:cNvSpPr>
          <p:nvPr/>
        </p:nvSpPr>
        <p:spPr bwMode="auto">
          <a:xfrm>
            <a:off x="2127250" y="5867400"/>
            <a:ext cx="145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Christian Wulff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Germany	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5549900" cy="2889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/>
              <a:t>With 200 world leaders, if we want to be able to translate instantly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1" i="1"/>
              <a:t>(as in one single step)</a:t>
            </a:r>
            <a:r>
              <a:rPr lang="en-US" sz="2400" b="1"/>
              <a:t> from any language to any other language about 20,000 translators would be needed.</a:t>
            </a:r>
          </a:p>
        </p:txBody>
      </p:sp>
    </p:spTree>
    <p:extLst>
      <p:ext uri="{BB962C8B-B14F-4D97-AF65-F5344CB8AC3E}">
        <p14:creationId xmlns:p14="http://schemas.microsoft.com/office/powerpoint/2010/main" val="3856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789670" y="3866304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Subset</a:t>
            </a:r>
          </a:p>
        </p:txBody>
      </p:sp>
      <p:sp>
        <p:nvSpPr>
          <p:cNvPr id="48131" name="WordArt 2"/>
          <p:cNvSpPr>
            <a:spLocks noChangeArrowheads="1" noChangeShapeType="1" noTextEdit="1"/>
          </p:cNvSpPr>
          <p:nvPr/>
        </p:nvSpPr>
        <p:spPr bwMode="auto">
          <a:xfrm>
            <a:off x="146222" y="2895600"/>
            <a:ext cx="8839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AP Java</a:t>
            </a:r>
          </a:p>
        </p:txBody>
      </p:sp>
      <p:sp>
        <p:nvSpPr>
          <p:cNvPr id="48132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2.11</a:t>
            </a:r>
          </a:p>
        </p:txBody>
      </p:sp>
    </p:spTree>
    <p:extLst>
      <p:ext uri="{BB962C8B-B14F-4D97-AF65-F5344CB8AC3E}">
        <p14:creationId xmlns:p14="http://schemas.microsoft.com/office/powerpoint/2010/main" val="4206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9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The AP Java Subset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77200" cy="5493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dirty="0"/>
              <a:t>The College Board works together with </a:t>
            </a:r>
            <a:r>
              <a:rPr lang="en-US" sz="3000" b="1" dirty="0"/>
              <a:t>Educational Testing Service</a:t>
            </a:r>
            <a:r>
              <a:rPr lang="en-US" sz="3000" dirty="0"/>
              <a:t> to create the </a:t>
            </a:r>
            <a:r>
              <a:rPr lang="en-US" sz="3000" b="1" dirty="0"/>
              <a:t>AP Computer Science Examination</a:t>
            </a:r>
            <a:r>
              <a:rPr lang="en-US" sz="3000" dirty="0"/>
              <a:t>.  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 </a:t>
            </a:r>
            <a:r>
              <a:rPr lang="en-US" sz="3000" dirty="0"/>
              <a:t>an effort to create a standardized test for all students, the College Board and ETS have created an </a:t>
            </a:r>
            <a:r>
              <a:rPr lang="en-US" sz="3000" b="1" dirty="0"/>
              <a:t>AP</a:t>
            </a:r>
            <a:r>
              <a:rPr lang="en-US" sz="3000" dirty="0"/>
              <a:t> </a:t>
            </a:r>
            <a:r>
              <a:rPr lang="en-US" sz="3000" b="1" dirty="0"/>
              <a:t>Java Subset</a:t>
            </a:r>
            <a:r>
              <a:rPr lang="en-US" sz="3000" dirty="0"/>
              <a:t>. 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/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</a:t>
            </a:r>
            <a:r>
              <a:rPr lang="en-US" sz="3000" dirty="0"/>
              <a:t>AP Java Subset created by the </a:t>
            </a:r>
            <a:r>
              <a:rPr lang="en-US" sz="3000" i="1" dirty="0"/>
              <a:t>Test Development Committee </a:t>
            </a:r>
            <a:r>
              <a:rPr lang="en-US" sz="3000" dirty="0"/>
              <a:t>of the College Board does not dictate what should be taught in an AP Computer Science course.  The AP Java Subset indicates what will be tested.  </a:t>
            </a:r>
          </a:p>
        </p:txBody>
      </p:sp>
    </p:spTree>
    <p:extLst>
      <p:ext uri="{BB962C8B-B14F-4D97-AF65-F5344CB8AC3E}">
        <p14:creationId xmlns:p14="http://schemas.microsoft.com/office/powerpoint/2010/main" val="1823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5791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of Computers</a:t>
            </a:r>
          </a:p>
        </p:txBody>
      </p:sp>
      <p:sp>
        <p:nvSpPr>
          <p:cNvPr id="48131" name="WordArt 2"/>
          <p:cNvSpPr>
            <a:spLocks noChangeArrowheads="1" noChangeShapeType="1" noTextEdit="1"/>
          </p:cNvSpPr>
          <p:nvPr/>
        </p:nvSpPr>
        <p:spPr bwMode="auto">
          <a:xfrm>
            <a:off x="162697" y="2667000"/>
            <a:ext cx="8839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The Responsible Use</a:t>
            </a:r>
          </a:p>
        </p:txBody>
      </p:sp>
      <p:sp>
        <p:nvSpPr>
          <p:cNvPr id="48132" name="WordArt 18"/>
          <p:cNvSpPr>
            <a:spLocks noChangeArrowheads="1" noChangeShapeType="1" noTextEdit="1"/>
          </p:cNvSpPr>
          <p:nvPr/>
        </p:nvSpPr>
        <p:spPr bwMode="auto">
          <a:xfrm>
            <a:off x="371475" y="376535"/>
            <a:ext cx="8391525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2.12</a:t>
            </a:r>
          </a:p>
        </p:txBody>
      </p:sp>
    </p:spTree>
    <p:extLst>
      <p:ext uri="{BB962C8B-B14F-4D97-AF65-F5344CB8AC3E}">
        <p14:creationId xmlns:p14="http://schemas.microsoft.com/office/powerpoint/2010/main" val="6074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1363"/>
            <a:ext cx="7620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Protect Your Computer </a:t>
            </a:r>
            <a:b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From the Environment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408113"/>
            <a:ext cx="8382000" cy="53038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400" b="1"/>
              <a:t>Computers and computer information are vulnerable.</a:t>
            </a:r>
            <a:r>
              <a:rPr lang="en-US" sz="2400"/>
              <a:t> </a:t>
            </a:r>
          </a:p>
          <a:p>
            <a:pPr eaLnBrk="1" hangingPunct="1">
              <a:lnSpc>
                <a:spcPct val="130000"/>
              </a:lnSpc>
            </a:pPr>
            <a:endParaRPr lang="en-US" sz="2000" b="1"/>
          </a:p>
          <a:p>
            <a:pPr eaLnBrk="1" hangingPunct="1">
              <a:lnSpc>
                <a:spcPct val="130000"/>
              </a:lnSpc>
            </a:pPr>
            <a:r>
              <a:rPr lang="en-US" sz="2000" b="1"/>
              <a:t>Computers can be </a:t>
            </a:r>
            <a:r>
              <a:rPr lang="en-US" sz="2000" b="1" u="sng"/>
              <a:t>physically</a:t>
            </a:r>
            <a:r>
              <a:rPr lang="en-US" sz="2000" b="1"/>
              <a:t> damaged.</a:t>
            </a:r>
          </a:p>
          <a:p>
            <a:pPr eaLnBrk="1" hangingPunct="1">
              <a:lnSpc>
                <a:spcPct val="130000"/>
              </a:lnSpc>
            </a:pPr>
            <a:endParaRPr lang="en-US" sz="2000" b="1"/>
          </a:p>
          <a:p>
            <a:pPr eaLnBrk="1" hangingPunct="1">
              <a:lnSpc>
                <a:spcPct val="130000"/>
              </a:lnSpc>
            </a:pPr>
            <a:r>
              <a:rPr lang="en-US" sz="2000" b="1"/>
              <a:t>RAM is temporary, save often!</a:t>
            </a:r>
          </a:p>
          <a:p>
            <a:pPr eaLnBrk="1" hangingPunct="1">
              <a:lnSpc>
                <a:spcPct val="130000"/>
              </a:lnSpc>
            </a:pPr>
            <a:endParaRPr lang="en-US" sz="2000" b="1"/>
          </a:p>
          <a:p>
            <a:pPr eaLnBrk="1" hangingPunct="1">
              <a:lnSpc>
                <a:spcPct val="120000"/>
              </a:lnSpc>
            </a:pPr>
            <a:r>
              <a:rPr lang="en-US" sz="2000" b="1"/>
              <a:t>Disk, CDs and even hard drives can go bad.  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b="1" u="sng">
                <a:latin typeface="Arial Rounded MT Bold" pitchFamily="34" charset="0"/>
              </a:rPr>
              <a:t>Back up your stuff!</a:t>
            </a:r>
            <a:r>
              <a:rPr lang="en-US" sz="2000" b="1">
                <a:latin typeface="Arial Rounded MT Bold" pitchFamily="34" charset="0"/>
              </a:rPr>
              <a:t>	</a:t>
            </a:r>
          </a:p>
          <a:p>
            <a:pPr eaLnBrk="1" hangingPunct="1">
              <a:lnSpc>
                <a:spcPct val="130000"/>
              </a:lnSpc>
            </a:pPr>
            <a:endParaRPr lang="en-US" sz="2000" b="1"/>
          </a:p>
          <a:p>
            <a:pPr eaLnBrk="1" hangingPunct="1"/>
            <a:r>
              <a:rPr lang="en-US" sz="2000" b="1"/>
              <a:t>Blackouts and Power Surges </a:t>
            </a:r>
          </a:p>
          <a:p>
            <a:pPr eaLnBrk="1" hangingPunct="1"/>
            <a:r>
              <a:rPr lang="en-US" sz="2000" b="1"/>
              <a:t>are major problems.</a:t>
            </a:r>
          </a:p>
          <a:p>
            <a:pPr eaLnBrk="1" hangingPunct="1"/>
            <a:r>
              <a:rPr lang="en-US" sz="2000" b="1"/>
              <a:t>Backup Batteries and </a:t>
            </a:r>
          </a:p>
          <a:p>
            <a:pPr eaLnBrk="1" hangingPunct="1"/>
            <a:r>
              <a:rPr lang="en-US" sz="2000" b="1"/>
              <a:t>Surge Protectors are useful.</a:t>
            </a:r>
          </a:p>
          <a:p>
            <a:pPr eaLnBrk="1" hangingPunct="1"/>
            <a:endParaRPr lang="en-US" sz="1400" b="1"/>
          </a:p>
        </p:txBody>
      </p:sp>
      <p:pic>
        <p:nvPicPr>
          <p:cNvPr id="49156" name="Picture 4" descr="j03005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143125"/>
            <a:ext cx="9953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j03097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133600"/>
            <a:ext cx="10191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j03181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52750"/>
            <a:ext cx="809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j03363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j02331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146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j02344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8969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 descr="j03121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0584">
            <a:off x="6248400" y="5257800"/>
            <a:ext cx="18319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 descr="MCj0404351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6414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C:\Documents and Settings\JohnSchram\Local Settings\Temporary Internet Files\Content.IE5\EFEMGPRT\MP900442465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0"/>
            <a:ext cx="1568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474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Protect Your Computer From Viruses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1000" y="2035175"/>
            <a:ext cx="8382000" cy="39084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800" b="1" dirty="0"/>
              <a:t>A </a:t>
            </a:r>
            <a:r>
              <a:rPr lang="en-US" sz="2800" b="1" i="1" dirty="0">
                <a:latin typeface="Arial Rounded MT Bold" pitchFamily="34" charset="0"/>
              </a:rPr>
              <a:t>virus</a:t>
            </a:r>
            <a:r>
              <a:rPr lang="en-US" sz="2800" b="1" dirty="0"/>
              <a:t> </a:t>
            </a:r>
            <a:r>
              <a:rPr lang="en-US" sz="1400" b="1" dirty="0"/>
              <a:t> </a:t>
            </a:r>
            <a:r>
              <a:rPr lang="en-US" sz="2800" b="1" dirty="0"/>
              <a:t>is a special program that has these two qualities:</a:t>
            </a:r>
          </a:p>
          <a:p>
            <a:pPr eaLnBrk="1" hangingPunct="1">
              <a:lnSpc>
                <a:spcPct val="110000"/>
              </a:lnSpc>
            </a:pPr>
            <a:endParaRPr lang="en-US" sz="2800" b="1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 dirty="0"/>
              <a:t>	The ability to duplicate itself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/>
              <a:t>	to spread to other systems.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800" b="1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 dirty="0"/>
              <a:t>	The </a:t>
            </a:r>
            <a:r>
              <a:rPr lang="en-US" sz="2800" b="1" i="1" dirty="0">
                <a:latin typeface="Arial Rounded MT Bold" pitchFamily="34" charset="0"/>
                <a:cs typeface="Arabic Typesetting" pitchFamily="66" charset="-78"/>
              </a:rPr>
              <a:t>payload</a:t>
            </a:r>
            <a:r>
              <a:rPr lang="en-US" sz="2800" b="1" dirty="0"/>
              <a:t> </a:t>
            </a:r>
            <a:r>
              <a:rPr lang="en-US" sz="1400" b="1" dirty="0"/>
              <a:t> </a:t>
            </a:r>
            <a:r>
              <a:rPr lang="en-US" sz="2800" b="1" dirty="0"/>
              <a:t>it carries, which is a program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/>
              <a:t>	that will do some type harm to the computer.</a:t>
            </a:r>
          </a:p>
        </p:txBody>
      </p:sp>
      <p:pic>
        <p:nvPicPr>
          <p:cNvPr id="50180" name="Picture 4" descr="j03456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5262"/>
            <a:ext cx="16367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474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Protect Your Computer From Improper Access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1793875"/>
            <a:ext cx="8382000" cy="4378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/>
              <a:t>	Don't leave your computer unattended and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/>
              <a:t>	logged in.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800" b="1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/>
              <a:t>	Information can easily be copied or erased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/>
              <a:t>	from an unattended computer.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800" b="1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/>
              <a:t>	Unattended laptops are easily stolen.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endParaRPr lang="en-US" sz="2800" b="1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800" b="1"/>
              <a:t>	Label and guard your stuff!</a:t>
            </a:r>
          </a:p>
        </p:txBody>
      </p:sp>
      <p:pic>
        <p:nvPicPr>
          <p:cNvPr id="51204" name="Picture 4" descr="MMj0284140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3319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j0282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49725"/>
            <a:ext cx="1371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224"/>
            <a:ext cx="9144000" cy="175432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The Ethical Use of Computer Software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1000" y="2628900"/>
            <a:ext cx="8382000" cy="2095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b="1" dirty="0"/>
              <a:t>Copying copyrighted software is illegal.</a:t>
            </a:r>
          </a:p>
          <a:p>
            <a:pPr eaLnBrk="1" hangingPunct="1">
              <a:lnSpc>
                <a:spcPct val="110000"/>
              </a:lnSpc>
            </a:pPr>
            <a:endParaRPr lang="en-US" sz="2800" b="1" dirty="0"/>
          </a:p>
          <a:p>
            <a:pPr eaLnBrk="1" hangingPunct="1">
              <a:lnSpc>
                <a:spcPct val="110000"/>
              </a:lnSpc>
            </a:pPr>
            <a:r>
              <a:rPr lang="en-US" sz="2800" b="1" dirty="0"/>
              <a:t>Companies have been sued and people have been arrested for not taking this seriously.</a:t>
            </a:r>
          </a:p>
        </p:txBody>
      </p:sp>
    </p:spTree>
    <p:extLst>
      <p:ext uri="{BB962C8B-B14F-4D97-AF65-F5344CB8AC3E}">
        <p14:creationId xmlns:p14="http://schemas.microsoft.com/office/powerpoint/2010/main" val="32257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9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Hacking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382000" cy="5661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/>
              <a:t>Some confused people think that if you hack into a network, it is fine as long as you don't steal any money or damage any information.</a:t>
            </a:r>
          </a:p>
          <a:p>
            <a:pPr eaLnBrk="1" hangingPunct="1">
              <a:lnSpc>
                <a:spcPct val="130000"/>
              </a:lnSpc>
            </a:pPr>
            <a:endParaRPr lang="en-US" sz="2800" b="1"/>
          </a:p>
          <a:p>
            <a:pPr eaLnBrk="1" hangingPunct="1">
              <a:lnSpc>
                <a:spcPct val="70000"/>
              </a:lnSpc>
            </a:pPr>
            <a:endParaRPr lang="en-US" sz="2800" b="1"/>
          </a:p>
          <a:p>
            <a:pPr eaLnBrk="1" hangingPunct="1">
              <a:lnSpc>
                <a:spcPct val="90000"/>
              </a:lnSpc>
            </a:pPr>
            <a:endParaRPr lang="en-US" sz="2800" b="1"/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Just attempting to hack into a computer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or network is a </a:t>
            </a:r>
            <a:r>
              <a:rPr lang="en-US" sz="2800" b="1" i="1">
                <a:latin typeface="Arial Rounded MT Bold" pitchFamily="34" charset="0"/>
              </a:rPr>
              <a:t>misdemeanor</a:t>
            </a:r>
            <a:r>
              <a:rPr lang="en-US" sz="2800" b="1"/>
              <a:t>. </a:t>
            </a:r>
          </a:p>
          <a:p>
            <a:pPr eaLnBrk="1" hangingPunct="1">
              <a:lnSpc>
                <a:spcPct val="70000"/>
              </a:lnSpc>
            </a:pPr>
            <a:endParaRPr lang="en-US" sz="2800" b="1"/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If you actually succeed at getting in,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you have </a:t>
            </a:r>
            <a:r>
              <a:rPr lang="en-US" sz="2800" b="1" u="sng"/>
              <a:t>already</a:t>
            </a:r>
            <a:r>
              <a:rPr lang="en-US" sz="2800" b="1"/>
              <a:t> committed a </a:t>
            </a:r>
            <a:r>
              <a:rPr lang="en-US" sz="2800" b="1" i="1">
                <a:latin typeface="Arial Rounded MT Bold" pitchFamily="34" charset="0"/>
              </a:rPr>
              <a:t>felony</a:t>
            </a:r>
            <a:r>
              <a:rPr lang="en-US" sz="2800" b="1"/>
              <a:t>. </a:t>
            </a:r>
          </a:p>
          <a:p>
            <a:pPr eaLnBrk="1" hangingPunct="1">
              <a:lnSpc>
                <a:spcPct val="70000"/>
              </a:lnSpc>
            </a:pPr>
            <a:endParaRPr lang="en-US" sz="2800" b="1"/>
          </a:p>
          <a:p>
            <a:pPr algn="ctr" eaLnBrk="1" hangingPunct="1">
              <a:lnSpc>
                <a:spcPct val="90000"/>
              </a:lnSpc>
            </a:pPr>
            <a:r>
              <a:rPr lang="en-US" sz="3600" b="1" i="1">
                <a:latin typeface="Arial Rounded MT Bold" pitchFamily="34" charset="0"/>
              </a:rPr>
              <a:t>Yes, high school students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b="1" i="1">
                <a:latin typeface="Arial Rounded MT Bold" pitchFamily="34" charset="0"/>
              </a:rPr>
              <a:t>have been prosecuted for this!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 rot="270840">
            <a:off x="912813" y="2506663"/>
            <a:ext cx="6858000" cy="7223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00000">
                      <a:srgbClr val="FF8200"/>
                    </a:gs>
                  </a:gsLst>
                  <a:lin ang="5100000" scaled="1"/>
                </a:gradFill>
                <a:latin typeface="Impact"/>
              </a:rPr>
              <a:t>WRONG!</a:t>
            </a:r>
          </a:p>
        </p:txBody>
      </p:sp>
      <p:pic>
        <p:nvPicPr>
          <p:cNvPr id="53253" name="Picture 6" descr="j0287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7383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935"/>
            <a:ext cx="9144000" cy="92333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Vandalism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82000" cy="5572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Physical computer vandalism is bad, but typically not a problem in high school.  </a:t>
            </a:r>
          </a:p>
          <a:p>
            <a:pPr eaLnBrk="1" hangingPunct="1">
              <a:lnSpc>
                <a:spcPct val="90000"/>
              </a:lnSpc>
            </a:pPr>
            <a:endParaRPr lang="en-US" sz="2800" b="1"/>
          </a:p>
          <a:p>
            <a:pPr eaLnBrk="1" hangingPunct="1"/>
            <a:r>
              <a:rPr lang="en-US" sz="2800" b="1"/>
              <a:t>You also need to make sure you do not alter ANY settings on the computer or install ANY software unless directed to do so by your teacher.</a:t>
            </a:r>
          </a:p>
          <a:p>
            <a:pPr eaLnBrk="1" hangingPunct="1">
              <a:lnSpc>
                <a:spcPct val="90000"/>
              </a:lnSpc>
            </a:pPr>
            <a:endParaRPr lang="en-US" sz="2800" b="1"/>
          </a:p>
          <a:p>
            <a:pPr eaLnBrk="1" hangingPunct="1"/>
            <a:r>
              <a:rPr lang="en-US" sz="2800" b="1"/>
              <a:t>Altering settings can prevent the computer from working properly.</a:t>
            </a:r>
          </a:p>
          <a:p>
            <a:pPr eaLnBrk="1" hangingPunct="1">
              <a:lnSpc>
                <a:spcPct val="90000"/>
              </a:lnSpc>
            </a:pPr>
            <a:endParaRPr lang="en-US" sz="2800" b="1"/>
          </a:p>
          <a:p>
            <a:pPr eaLnBrk="1" hangingPunct="1"/>
            <a:r>
              <a:rPr lang="en-US" sz="2800" b="1"/>
              <a:t>Downloading software has legal issues and can also cause the spread of viruses.</a:t>
            </a:r>
          </a:p>
        </p:txBody>
      </p:sp>
    </p:spTree>
    <p:extLst>
      <p:ext uri="{BB962C8B-B14F-4D97-AF65-F5344CB8AC3E}">
        <p14:creationId xmlns:p14="http://schemas.microsoft.com/office/powerpoint/2010/main" val="41996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828800"/>
            <a:ext cx="1738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/>
          <a:stretch>
            <a:fillRect/>
          </a:stretch>
        </p:blipFill>
        <p:spPr bwMode="auto">
          <a:xfrm>
            <a:off x="1901825" y="4727575"/>
            <a:ext cx="19843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16463"/>
            <a:ext cx="16589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36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16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0"/>
            <a:ext cx="14081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7" descr="ital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724400"/>
            <a:ext cx="16462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1" descr="mexic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7164388" y="4267200"/>
            <a:ext cx="1979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8" descr="franc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/>
          <a:stretch>
            <a:fillRect/>
          </a:stretch>
        </p:blipFill>
        <p:spPr bwMode="auto">
          <a:xfrm>
            <a:off x="4987925" y="0"/>
            <a:ext cx="2022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7" descr="Hu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752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Obam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60325" y="1600200"/>
            <a:ext cx="1657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Obama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United States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192088" y="3505200"/>
            <a:ext cx="1712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Juan Manuel Santos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Colombia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152400" y="5867400"/>
            <a:ext cx="1666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Dmitry Medvedev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Russian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3913188" y="6019800"/>
            <a:ext cx="11080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Napolitano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Italy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Italian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5091113" y="1143000"/>
            <a:ext cx="1738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Sarkozy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France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French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7162800" y="6119813"/>
            <a:ext cx="182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Calderon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Mexico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7187" name="Text Box 28"/>
          <p:cNvSpPr txBox="1">
            <a:spLocks noChangeArrowheads="1"/>
          </p:cNvSpPr>
          <p:nvPr/>
        </p:nvSpPr>
        <p:spPr bwMode="auto">
          <a:xfrm>
            <a:off x="1865313" y="914400"/>
            <a:ext cx="1050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Hu Jintao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Chinese</a:t>
            </a:r>
          </a:p>
        </p:txBody>
      </p:sp>
      <p:sp>
        <p:nvSpPr>
          <p:cNvPr id="7188" name="Text Box 29"/>
          <p:cNvSpPr txBox="1">
            <a:spLocks noChangeArrowheads="1"/>
          </p:cNvSpPr>
          <p:nvPr/>
        </p:nvSpPr>
        <p:spPr bwMode="auto">
          <a:xfrm>
            <a:off x="3608388" y="914400"/>
            <a:ext cx="1420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Mark Rutte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Netherlands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Dutch</a:t>
            </a:r>
          </a:p>
        </p:txBody>
      </p:sp>
      <p:sp>
        <p:nvSpPr>
          <p:cNvPr id="7189" name="Text Box 30"/>
          <p:cNvSpPr txBox="1">
            <a:spLocks noChangeArrowheads="1"/>
          </p:cNvSpPr>
          <p:nvPr/>
        </p:nvSpPr>
        <p:spPr bwMode="auto">
          <a:xfrm>
            <a:off x="5462588" y="5867400"/>
            <a:ext cx="1243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Jacob Zuma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South Africa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Afrikaans</a:t>
            </a:r>
          </a:p>
        </p:txBody>
      </p:sp>
      <p:sp>
        <p:nvSpPr>
          <p:cNvPr id="7190" name="Text Box 31"/>
          <p:cNvSpPr txBox="1">
            <a:spLocks noChangeArrowheads="1"/>
          </p:cNvSpPr>
          <p:nvPr/>
        </p:nvSpPr>
        <p:spPr bwMode="auto">
          <a:xfrm>
            <a:off x="7494588" y="3313113"/>
            <a:ext cx="1420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Naoto Kan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Japanesse</a:t>
            </a:r>
          </a:p>
        </p:txBody>
      </p:sp>
      <p:pic>
        <p:nvPicPr>
          <p:cNvPr id="7191" name="Picture 33" descr="gbrow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 Box 34"/>
          <p:cNvSpPr txBox="1">
            <a:spLocks noChangeArrowheads="1"/>
          </p:cNvSpPr>
          <p:nvPr/>
        </p:nvSpPr>
        <p:spPr bwMode="auto">
          <a:xfrm>
            <a:off x="6705600" y="0"/>
            <a:ext cx="990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Minister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Gordon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Brown</a:t>
            </a:r>
          </a:p>
          <a:p>
            <a:pPr eaLnBrk="1" hangingPunct="1"/>
            <a:r>
              <a:rPr lang="en-US" sz="800" b="1">
                <a:solidFill>
                  <a:srgbClr val="FFFF99"/>
                </a:solidFill>
              </a:rPr>
              <a:t> 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  <a:p>
            <a:pPr eaLnBrk="1" hangingPunct="1"/>
            <a:endParaRPr lang="en-US" sz="800" b="1">
              <a:solidFill>
                <a:srgbClr val="FFFF99"/>
              </a:solidFill>
            </a:endParaRP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Great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Britain </a:t>
            </a:r>
          </a:p>
        </p:txBody>
      </p:sp>
      <p:sp>
        <p:nvSpPr>
          <p:cNvPr id="7193" name="Text Box 14"/>
          <p:cNvSpPr txBox="1">
            <a:spLocks noChangeArrowheads="1"/>
          </p:cNvSpPr>
          <p:nvPr/>
        </p:nvSpPr>
        <p:spPr bwMode="auto">
          <a:xfrm>
            <a:off x="2127250" y="5867400"/>
            <a:ext cx="145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Christian Wulff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Germany	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5549900" cy="2887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dirty="0"/>
              <a:t>The solution is not to try to translate in one step, but to allow the translation to occur in two steps.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b="1" dirty="0"/>
              <a:t>Every world leader brings one translator that knows their native language, and English.</a:t>
            </a:r>
          </a:p>
        </p:txBody>
      </p:sp>
    </p:spTree>
    <p:extLst>
      <p:ext uri="{BB962C8B-B14F-4D97-AF65-F5344CB8AC3E}">
        <p14:creationId xmlns:p14="http://schemas.microsoft.com/office/powerpoint/2010/main" val="41271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828800"/>
            <a:ext cx="17383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/>
          <a:stretch>
            <a:fillRect/>
          </a:stretch>
        </p:blipFill>
        <p:spPr bwMode="auto">
          <a:xfrm>
            <a:off x="1901825" y="4727575"/>
            <a:ext cx="19843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16463"/>
            <a:ext cx="16589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367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916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0"/>
            <a:ext cx="14081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7" descr="ital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724400"/>
            <a:ext cx="16462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1" descr="mexic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0"/>
          <a:stretch>
            <a:fillRect/>
          </a:stretch>
        </p:blipFill>
        <p:spPr bwMode="auto">
          <a:xfrm>
            <a:off x="7164388" y="4267200"/>
            <a:ext cx="1979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8" descr="franc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/>
          <a:stretch>
            <a:fillRect/>
          </a:stretch>
        </p:blipFill>
        <p:spPr bwMode="auto">
          <a:xfrm>
            <a:off x="4987925" y="0"/>
            <a:ext cx="2022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7" descr="Hu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752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6" descr="Obama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60325" y="1600200"/>
            <a:ext cx="1657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Obama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United States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</p:txBody>
      </p:sp>
      <p:sp>
        <p:nvSpPr>
          <p:cNvPr id="8206" name="Text Box 12"/>
          <p:cNvSpPr txBox="1">
            <a:spLocks noChangeArrowheads="1"/>
          </p:cNvSpPr>
          <p:nvPr/>
        </p:nvSpPr>
        <p:spPr bwMode="auto">
          <a:xfrm>
            <a:off x="192088" y="3505200"/>
            <a:ext cx="1712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Juan Manuel Santos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Colombia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8207" name="Text Box 13"/>
          <p:cNvSpPr txBox="1">
            <a:spLocks noChangeArrowheads="1"/>
          </p:cNvSpPr>
          <p:nvPr/>
        </p:nvSpPr>
        <p:spPr bwMode="auto">
          <a:xfrm>
            <a:off x="152400" y="5867400"/>
            <a:ext cx="1666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Dmitry Medvedev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Russian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3913188" y="6019800"/>
            <a:ext cx="11080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Napolitano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Italy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Italian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5091113" y="1143000"/>
            <a:ext cx="17383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Sarkozy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France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French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7162800" y="6119813"/>
            <a:ext cx="1825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Calderon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Mexico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Spanish</a:t>
            </a:r>
          </a:p>
        </p:txBody>
      </p:sp>
      <p:sp>
        <p:nvSpPr>
          <p:cNvPr id="8211" name="Text Box 28"/>
          <p:cNvSpPr txBox="1">
            <a:spLocks noChangeArrowheads="1"/>
          </p:cNvSpPr>
          <p:nvPr/>
        </p:nvSpPr>
        <p:spPr bwMode="auto">
          <a:xfrm>
            <a:off x="1865313" y="914400"/>
            <a:ext cx="10509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Hu Jintao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>
                <a:solidFill>
                  <a:srgbClr val="FFFF99"/>
                </a:solidFill>
              </a:rPr>
              <a:t>Chinese</a:t>
            </a:r>
          </a:p>
        </p:txBody>
      </p:sp>
      <p:sp>
        <p:nvSpPr>
          <p:cNvPr id="8212" name="Text Box 29"/>
          <p:cNvSpPr txBox="1">
            <a:spLocks noChangeArrowheads="1"/>
          </p:cNvSpPr>
          <p:nvPr/>
        </p:nvSpPr>
        <p:spPr bwMode="auto">
          <a:xfrm>
            <a:off x="3608388" y="914400"/>
            <a:ext cx="1420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Mark Rutte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Netherlands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Dutch</a:t>
            </a:r>
          </a:p>
        </p:txBody>
      </p:sp>
      <p:sp>
        <p:nvSpPr>
          <p:cNvPr id="8213" name="Text Box 30"/>
          <p:cNvSpPr txBox="1">
            <a:spLocks noChangeArrowheads="1"/>
          </p:cNvSpPr>
          <p:nvPr/>
        </p:nvSpPr>
        <p:spPr bwMode="auto">
          <a:xfrm>
            <a:off x="5462588" y="5867400"/>
            <a:ext cx="1243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Jacob Zuma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South Africa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Afrikaans</a:t>
            </a:r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7494588" y="3313113"/>
            <a:ext cx="1420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Minister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Naoto Kan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Japanesse</a:t>
            </a:r>
          </a:p>
        </p:txBody>
      </p:sp>
      <p:pic>
        <p:nvPicPr>
          <p:cNvPr id="8215" name="Picture 33" descr="gbrow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Text Box 34"/>
          <p:cNvSpPr txBox="1">
            <a:spLocks noChangeArrowheads="1"/>
          </p:cNvSpPr>
          <p:nvPr/>
        </p:nvSpPr>
        <p:spPr bwMode="auto">
          <a:xfrm>
            <a:off x="6705600" y="0"/>
            <a:ext cx="990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Prime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Minister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Gordon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Brown</a:t>
            </a:r>
          </a:p>
          <a:p>
            <a:pPr eaLnBrk="1" hangingPunct="1"/>
            <a:r>
              <a:rPr lang="en-US" sz="800" b="1">
                <a:solidFill>
                  <a:srgbClr val="FFFF99"/>
                </a:solidFill>
              </a:rPr>
              <a:t> 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English</a:t>
            </a:r>
          </a:p>
          <a:p>
            <a:pPr eaLnBrk="1" hangingPunct="1"/>
            <a:endParaRPr lang="en-US" sz="800" b="1">
              <a:solidFill>
                <a:srgbClr val="FFFF99"/>
              </a:solidFill>
            </a:endParaRP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Great 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Britain </a:t>
            </a:r>
          </a:p>
        </p:txBody>
      </p:sp>
      <p:sp>
        <p:nvSpPr>
          <p:cNvPr id="8217" name="Text Box 14"/>
          <p:cNvSpPr txBox="1">
            <a:spLocks noChangeArrowheads="1"/>
          </p:cNvSpPr>
          <p:nvPr/>
        </p:nvSpPr>
        <p:spPr bwMode="auto">
          <a:xfrm>
            <a:off x="2127250" y="5867400"/>
            <a:ext cx="145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President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Christian Wulff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Germany	</a:t>
            </a:r>
          </a:p>
          <a:p>
            <a:pPr eaLnBrk="1" hangingPunct="1"/>
            <a:r>
              <a:rPr lang="en-US" sz="1400" b="1">
                <a:solidFill>
                  <a:srgbClr val="FFFF99"/>
                </a:solidFill>
              </a:rPr>
              <a:t>German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905000" y="1828800"/>
            <a:ext cx="5549900" cy="28892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/>
              <a:t> </a:t>
            </a:r>
          </a:p>
          <a:p>
            <a:pPr eaLnBrk="1" hangingPunct="1">
              <a:lnSpc>
                <a:spcPct val="120000"/>
              </a:lnSpc>
            </a:pPr>
            <a:endParaRPr lang="en-US" sz="2400" b="1"/>
          </a:p>
          <a:p>
            <a:pPr eaLnBrk="1" hangingPunct="1">
              <a:lnSpc>
                <a:spcPct val="120000"/>
              </a:lnSpc>
            </a:pPr>
            <a:endParaRPr lang="en-US" sz="2400" b="1"/>
          </a:p>
          <a:p>
            <a:pPr eaLnBrk="1" hangingPunct="1">
              <a:lnSpc>
                <a:spcPct val="130000"/>
              </a:lnSpc>
            </a:pPr>
            <a:r>
              <a:rPr lang="en-US" sz="2400" b="1"/>
              <a:t> </a:t>
            </a:r>
          </a:p>
          <a:p>
            <a:pPr eaLnBrk="1" hangingPunct="1">
              <a:lnSpc>
                <a:spcPct val="130000"/>
              </a:lnSpc>
            </a:pPr>
            <a:endParaRPr lang="en-US" sz="2400" b="1"/>
          </a:p>
          <a:p>
            <a:pPr eaLnBrk="1" hangingPunct="1">
              <a:lnSpc>
                <a:spcPct val="130000"/>
              </a:lnSpc>
            </a:pPr>
            <a:endParaRPr lang="en-US" sz="2400" b="1"/>
          </a:p>
        </p:txBody>
      </p:sp>
      <p:sp>
        <p:nvSpPr>
          <p:cNvPr id="8219" name="WordArt 27"/>
          <p:cNvSpPr>
            <a:spLocks noChangeArrowheads="1" noChangeShapeType="1" noTextEdit="1"/>
          </p:cNvSpPr>
          <p:nvPr/>
        </p:nvSpPr>
        <p:spPr bwMode="auto">
          <a:xfrm rot="-1190326">
            <a:off x="3576638" y="2717800"/>
            <a:ext cx="2576512" cy="91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FF0066"/>
                    </a:gs>
                    <a:gs pos="100000">
                      <a:srgbClr val="FFFF99"/>
                    </a:gs>
                  </a:gsLst>
                  <a:lin ang="3840000" scaled="1"/>
                </a:gradFill>
                <a:latin typeface="Impact"/>
              </a:rPr>
              <a:t>ENGLISH</a:t>
            </a:r>
          </a:p>
        </p:txBody>
      </p:sp>
      <p:sp>
        <p:nvSpPr>
          <p:cNvPr id="8220" name="Text Box 36"/>
          <p:cNvSpPr txBox="1">
            <a:spLocks noChangeArrowheads="1"/>
          </p:cNvSpPr>
          <p:nvPr/>
        </p:nvSpPr>
        <p:spPr bwMode="auto">
          <a:xfrm>
            <a:off x="2225675" y="35179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1" name="Text Box 37"/>
          <p:cNvSpPr txBox="1">
            <a:spLocks noChangeArrowheads="1"/>
          </p:cNvSpPr>
          <p:nvPr/>
        </p:nvSpPr>
        <p:spPr bwMode="auto">
          <a:xfrm>
            <a:off x="2225675" y="30607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2" name="Text Box 38"/>
          <p:cNvSpPr txBox="1">
            <a:spLocks noChangeArrowheads="1"/>
          </p:cNvSpPr>
          <p:nvPr/>
        </p:nvSpPr>
        <p:spPr bwMode="auto">
          <a:xfrm>
            <a:off x="2225675" y="39751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3" name="Text Box 42"/>
          <p:cNvSpPr txBox="1">
            <a:spLocks noChangeArrowheads="1"/>
          </p:cNvSpPr>
          <p:nvPr/>
        </p:nvSpPr>
        <p:spPr bwMode="auto">
          <a:xfrm>
            <a:off x="2224088" y="2605088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4" name="Text Box 43"/>
          <p:cNvSpPr txBox="1">
            <a:spLocks noChangeArrowheads="1"/>
          </p:cNvSpPr>
          <p:nvPr/>
        </p:nvSpPr>
        <p:spPr bwMode="auto">
          <a:xfrm>
            <a:off x="2224088" y="2147888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5" name="Text Box 51"/>
          <p:cNvSpPr txBox="1">
            <a:spLocks noChangeArrowheads="1"/>
          </p:cNvSpPr>
          <p:nvPr/>
        </p:nvSpPr>
        <p:spPr bwMode="auto">
          <a:xfrm>
            <a:off x="4206875" y="39751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6" name="Text Box 53"/>
          <p:cNvSpPr txBox="1">
            <a:spLocks noChangeArrowheads="1"/>
          </p:cNvSpPr>
          <p:nvPr/>
        </p:nvSpPr>
        <p:spPr bwMode="auto">
          <a:xfrm>
            <a:off x="3886200" y="2147888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7" name="Text Box 54"/>
          <p:cNvSpPr txBox="1">
            <a:spLocks noChangeArrowheads="1"/>
          </p:cNvSpPr>
          <p:nvPr/>
        </p:nvSpPr>
        <p:spPr bwMode="auto">
          <a:xfrm>
            <a:off x="6035675" y="35179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8" name="Text Box 55"/>
          <p:cNvSpPr txBox="1">
            <a:spLocks noChangeArrowheads="1"/>
          </p:cNvSpPr>
          <p:nvPr/>
        </p:nvSpPr>
        <p:spPr bwMode="auto">
          <a:xfrm>
            <a:off x="6035675" y="30607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29" name="Text Box 56"/>
          <p:cNvSpPr txBox="1">
            <a:spLocks noChangeArrowheads="1"/>
          </p:cNvSpPr>
          <p:nvPr/>
        </p:nvSpPr>
        <p:spPr bwMode="auto">
          <a:xfrm>
            <a:off x="6035675" y="397510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30" name="Text Box 57"/>
          <p:cNvSpPr txBox="1">
            <a:spLocks noChangeArrowheads="1"/>
          </p:cNvSpPr>
          <p:nvPr/>
        </p:nvSpPr>
        <p:spPr bwMode="auto">
          <a:xfrm>
            <a:off x="6035675" y="2605088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31" name="Text Box 58"/>
          <p:cNvSpPr txBox="1">
            <a:spLocks noChangeArrowheads="1"/>
          </p:cNvSpPr>
          <p:nvPr/>
        </p:nvSpPr>
        <p:spPr bwMode="auto">
          <a:xfrm>
            <a:off x="6035675" y="2147888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Translator</a:t>
            </a:r>
          </a:p>
        </p:txBody>
      </p:sp>
      <p:sp>
        <p:nvSpPr>
          <p:cNvPr id="8232" name="Line 59"/>
          <p:cNvSpPr>
            <a:spLocks noChangeShapeType="1"/>
          </p:cNvSpPr>
          <p:nvPr/>
        </p:nvSpPr>
        <p:spPr bwMode="auto">
          <a:xfrm>
            <a:off x="27432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60"/>
          <p:cNvSpPr>
            <a:spLocks noChangeShapeType="1"/>
          </p:cNvSpPr>
          <p:nvPr/>
        </p:nvSpPr>
        <p:spPr bwMode="auto">
          <a:xfrm>
            <a:off x="44069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61"/>
          <p:cNvSpPr>
            <a:spLocks noChangeShapeType="1"/>
          </p:cNvSpPr>
          <p:nvPr/>
        </p:nvSpPr>
        <p:spPr bwMode="auto">
          <a:xfrm>
            <a:off x="63246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62"/>
          <p:cNvSpPr>
            <a:spLocks noChangeShapeType="1"/>
          </p:cNvSpPr>
          <p:nvPr/>
        </p:nvSpPr>
        <p:spPr bwMode="auto">
          <a:xfrm flipV="1">
            <a:off x="27432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Line 63"/>
          <p:cNvSpPr>
            <a:spLocks noChangeShapeType="1"/>
          </p:cNvSpPr>
          <p:nvPr/>
        </p:nvSpPr>
        <p:spPr bwMode="auto">
          <a:xfrm flipV="1">
            <a:off x="4727575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Line 64"/>
          <p:cNvSpPr>
            <a:spLocks noChangeShapeType="1"/>
          </p:cNvSpPr>
          <p:nvPr/>
        </p:nvSpPr>
        <p:spPr bwMode="auto">
          <a:xfrm flipV="1">
            <a:off x="6400800" y="4267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Line 65"/>
          <p:cNvSpPr>
            <a:spLocks noChangeShapeType="1"/>
          </p:cNvSpPr>
          <p:nvPr/>
        </p:nvSpPr>
        <p:spPr bwMode="auto">
          <a:xfrm>
            <a:off x="1947863" y="3200400"/>
            <a:ext cx="338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Line 66"/>
          <p:cNvSpPr>
            <a:spLocks noChangeShapeType="1"/>
          </p:cNvSpPr>
          <p:nvPr/>
        </p:nvSpPr>
        <p:spPr bwMode="auto">
          <a:xfrm flipH="1">
            <a:off x="7053263" y="3200400"/>
            <a:ext cx="338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67"/>
          <p:cNvSpPr>
            <a:spLocks noChangeShapeType="1"/>
          </p:cNvSpPr>
          <p:nvPr/>
        </p:nvSpPr>
        <p:spPr bwMode="auto">
          <a:xfrm flipV="1">
            <a:off x="1981200" y="38100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69"/>
          <p:cNvSpPr>
            <a:spLocks noChangeShapeType="1"/>
          </p:cNvSpPr>
          <p:nvPr/>
        </p:nvSpPr>
        <p:spPr bwMode="auto">
          <a:xfrm>
            <a:off x="1981200" y="1905000"/>
            <a:ext cx="300038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Line 70"/>
          <p:cNvSpPr>
            <a:spLocks noChangeShapeType="1"/>
          </p:cNvSpPr>
          <p:nvPr/>
        </p:nvSpPr>
        <p:spPr bwMode="auto">
          <a:xfrm flipH="1" flipV="1">
            <a:off x="7010400" y="38100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Line 71"/>
          <p:cNvSpPr>
            <a:spLocks noChangeShapeType="1"/>
          </p:cNvSpPr>
          <p:nvPr/>
        </p:nvSpPr>
        <p:spPr bwMode="auto">
          <a:xfrm flipH="1">
            <a:off x="6934200" y="18288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72"/>
          <p:cNvSpPr>
            <a:spLocks noChangeShapeType="1"/>
          </p:cNvSpPr>
          <p:nvPr/>
        </p:nvSpPr>
        <p:spPr bwMode="auto">
          <a:xfrm flipV="1">
            <a:off x="3200400" y="3581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73"/>
          <p:cNvSpPr>
            <a:spLocks noChangeShapeType="1"/>
          </p:cNvSpPr>
          <p:nvPr/>
        </p:nvSpPr>
        <p:spPr bwMode="auto">
          <a:xfrm flipV="1">
            <a:off x="5715000" y="2362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74"/>
          <p:cNvSpPr>
            <a:spLocks noChangeShapeType="1"/>
          </p:cNvSpPr>
          <p:nvPr/>
        </p:nvSpPr>
        <p:spPr bwMode="auto">
          <a:xfrm>
            <a:off x="3200400" y="2362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7" name="Line 76"/>
          <p:cNvSpPr>
            <a:spLocks noChangeShapeType="1"/>
          </p:cNvSpPr>
          <p:nvPr/>
        </p:nvSpPr>
        <p:spPr bwMode="auto">
          <a:xfrm>
            <a:off x="5791200" y="3581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8" name="Line 77"/>
          <p:cNvSpPr>
            <a:spLocks noChangeShapeType="1"/>
          </p:cNvSpPr>
          <p:nvPr/>
        </p:nvSpPr>
        <p:spPr bwMode="auto">
          <a:xfrm flipV="1">
            <a:off x="4727575" y="35829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9" name="Line 78"/>
          <p:cNvSpPr>
            <a:spLocks noChangeShapeType="1"/>
          </p:cNvSpPr>
          <p:nvPr/>
        </p:nvSpPr>
        <p:spPr bwMode="auto">
          <a:xfrm flipV="1">
            <a:off x="4406900" y="2362200"/>
            <a:ext cx="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0" name="Line 79"/>
          <p:cNvSpPr>
            <a:spLocks noChangeShapeType="1"/>
          </p:cNvSpPr>
          <p:nvPr/>
        </p:nvSpPr>
        <p:spPr bwMode="auto">
          <a:xfrm flipV="1">
            <a:off x="5754688" y="3200400"/>
            <a:ext cx="365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1" name="Line 80"/>
          <p:cNvSpPr>
            <a:spLocks noChangeShapeType="1"/>
          </p:cNvSpPr>
          <p:nvPr/>
        </p:nvSpPr>
        <p:spPr bwMode="auto">
          <a:xfrm flipV="1">
            <a:off x="3182938" y="3200400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81"/>
          <p:cNvSpPr>
            <a:spLocks noChangeShapeType="1"/>
          </p:cNvSpPr>
          <p:nvPr/>
        </p:nvSpPr>
        <p:spPr bwMode="auto">
          <a:xfrm>
            <a:off x="3200400" y="2819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82"/>
          <p:cNvSpPr>
            <a:spLocks noChangeShapeType="1"/>
          </p:cNvSpPr>
          <p:nvPr/>
        </p:nvSpPr>
        <p:spPr bwMode="auto">
          <a:xfrm>
            <a:off x="5867400" y="3352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83"/>
          <p:cNvSpPr>
            <a:spLocks noChangeShapeType="1"/>
          </p:cNvSpPr>
          <p:nvPr/>
        </p:nvSpPr>
        <p:spPr bwMode="auto">
          <a:xfrm flipV="1">
            <a:off x="5791200" y="28194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84"/>
          <p:cNvSpPr>
            <a:spLocks noChangeShapeType="1"/>
          </p:cNvSpPr>
          <p:nvPr/>
        </p:nvSpPr>
        <p:spPr bwMode="auto">
          <a:xfrm flipV="1">
            <a:off x="3200400" y="34290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014537" y="2667000"/>
            <a:ext cx="510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Java</a:t>
            </a:r>
          </a:p>
        </p:txBody>
      </p:sp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kern="1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pact"/>
              </a:rPr>
              <a:t>Bytecode</a:t>
            </a:r>
            <a:endParaRPr lang="en-US" sz="6000" b="1" kern="1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pact"/>
            </a:endParaRPr>
          </a:p>
        </p:txBody>
      </p:sp>
      <p:sp>
        <p:nvSpPr>
          <p:cNvPr id="9220" name="WordArt 18"/>
          <p:cNvSpPr>
            <a:spLocks noChangeArrowheads="1" noChangeShapeType="1" noTextEdit="1"/>
          </p:cNvSpPr>
          <p:nvPr/>
        </p:nvSpPr>
        <p:spPr bwMode="auto">
          <a:xfrm>
            <a:off x="371475" y="457200"/>
            <a:ext cx="8391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Section 2.4</a:t>
            </a:r>
          </a:p>
        </p:txBody>
      </p:sp>
    </p:spTree>
    <p:extLst>
      <p:ext uri="{BB962C8B-B14F-4D97-AF65-F5344CB8AC3E}">
        <p14:creationId xmlns:p14="http://schemas.microsoft.com/office/powerpoint/2010/main" val="3233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733800" cy="1905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What does the UN have to do with Java?</a:t>
            </a:r>
          </a:p>
        </p:txBody>
      </p:sp>
      <p:sp>
        <p:nvSpPr>
          <p:cNvPr id="10243" name="computr4"/>
          <p:cNvSpPr>
            <a:spLocks noEditPoints="1" noChangeArrowheads="1"/>
          </p:cNvSpPr>
          <p:nvPr/>
        </p:nvSpPr>
        <p:spPr bwMode="auto">
          <a:xfrm>
            <a:off x="817563" y="4953000"/>
            <a:ext cx="13525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09 w 21600"/>
              <a:gd name="T13" fmla="*/ 2414 h 21600"/>
              <a:gd name="T14" fmla="*/ 18090 w 21600"/>
              <a:gd name="T15" fmla="*/ 110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computr3"/>
          <p:cNvSpPr>
            <a:spLocks noEditPoints="1" noChangeArrowheads="1"/>
          </p:cNvSpPr>
          <p:nvPr/>
        </p:nvSpPr>
        <p:spPr bwMode="auto">
          <a:xfrm>
            <a:off x="3505200" y="5086350"/>
            <a:ext cx="2266950" cy="16954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lnTo>
                  <a:pt x="16402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lnTo>
                  <a:pt x="4043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computr2"/>
          <p:cNvSpPr>
            <a:spLocks noEditPoints="1" noChangeArrowheads="1"/>
          </p:cNvSpPr>
          <p:nvPr/>
        </p:nvSpPr>
        <p:spPr bwMode="auto">
          <a:xfrm>
            <a:off x="7010400" y="4972050"/>
            <a:ext cx="1809750" cy="1809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WordArt 15"/>
          <p:cNvSpPr>
            <a:spLocks noChangeArrowheads="1" noChangeShapeType="1" noTextEdit="1"/>
          </p:cNvSpPr>
          <p:nvPr/>
        </p:nvSpPr>
        <p:spPr bwMode="auto">
          <a:xfrm>
            <a:off x="2872946" y="3239186"/>
            <a:ext cx="4170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BYTECODE</a:t>
            </a: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533400" y="458628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MAC Interpreter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3505200" y="458628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Compaq Interpreter</a:t>
            </a:r>
          </a:p>
        </p:txBody>
      </p:sp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6978650" y="4586288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HP Interpreter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3048000" y="23622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Compiler</a:t>
            </a:r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>
            <a:off x="3886200" y="2743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22"/>
          <p:cNvSpPr>
            <a:spLocks noChangeShapeType="1"/>
          </p:cNvSpPr>
          <p:nvPr/>
        </p:nvSpPr>
        <p:spPr bwMode="auto">
          <a:xfrm flipH="1">
            <a:off x="1600200" y="3733800"/>
            <a:ext cx="1295400" cy="762000"/>
          </a:xfrm>
          <a:prstGeom prst="lin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23"/>
          <p:cNvSpPr>
            <a:spLocks noChangeShapeType="1"/>
          </p:cNvSpPr>
          <p:nvPr/>
        </p:nvSpPr>
        <p:spPr bwMode="auto">
          <a:xfrm>
            <a:off x="6629400" y="3733800"/>
            <a:ext cx="1295400" cy="762000"/>
          </a:xfrm>
          <a:prstGeom prst="lin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24"/>
          <p:cNvSpPr>
            <a:spLocks noChangeShapeType="1"/>
          </p:cNvSpPr>
          <p:nvPr/>
        </p:nvSpPr>
        <p:spPr bwMode="auto">
          <a:xfrm flipH="1">
            <a:off x="4800600" y="4114800"/>
            <a:ext cx="0" cy="533400"/>
          </a:xfrm>
          <a:prstGeom prst="lin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Bent-Up Arrow 22"/>
          <p:cNvSpPr/>
          <p:nvPr/>
        </p:nvSpPr>
        <p:spPr>
          <a:xfrm flipH="1" flipV="1">
            <a:off x="3581400" y="1371600"/>
            <a:ext cx="1143000" cy="914400"/>
          </a:xfrm>
          <a:prstGeom prst="bentUpArrow">
            <a:avLst>
              <a:gd name="adj1" fmla="val 14831"/>
              <a:gd name="adj2" fmla="val 1814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135"/>
            <a:ext cx="9144000" cy="923330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kern="1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  <a:ea typeface="+mn-ea"/>
                <a:cs typeface="+mn-cs"/>
              </a:rPr>
              <a:t>Platform Independence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8001000" cy="4137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b="1"/>
              <a:t>A programming language is considered </a:t>
            </a:r>
            <a:r>
              <a:rPr lang="en-US" sz="3200">
                <a:latin typeface="Arial Black" pitchFamily="34" charset="0"/>
              </a:rPr>
              <a:t>platform independent</a:t>
            </a:r>
            <a:r>
              <a:rPr lang="en-US" sz="3200" b="1"/>
              <a:t> or </a:t>
            </a:r>
            <a:r>
              <a:rPr lang="en-US" sz="3200">
                <a:latin typeface="Arial Black" pitchFamily="34" charset="0"/>
              </a:rPr>
              <a:t>portable</a:t>
            </a:r>
            <a:r>
              <a:rPr lang="en-US" sz="3200" b="1"/>
              <a:t> if program source code created on one type of computer platform can execute on another computer platform without any difficulty.</a:t>
            </a:r>
          </a:p>
          <a:p>
            <a:pPr eaLnBrk="1" hangingPunct="1">
              <a:lnSpc>
                <a:spcPct val="30000"/>
              </a:lnSpc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844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1917</Words>
  <Application>Microsoft Office PowerPoint</Application>
  <PresentationFormat>On-screen Show (4:3)</PresentationFormat>
  <Paragraphs>694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Arabic Typesetting</vt:lpstr>
      <vt:lpstr>Arial</vt:lpstr>
      <vt:lpstr>Arial Black</vt:lpstr>
      <vt:lpstr>Arial Narrow</vt:lpstr>
      <vt:lpstr>Arial Rounded MT Bold</vt:lpstr>
      <vt:lpstr>Calibri</vt:lpstr>
      <vt:lpstr>Courier New</vt:lpstr>
      <vt:lpstr>Impact</vt:lpstr>
      <vt:lpstr>Symbol</vt:lpstr>
      <vt:lpstr>Times New Roman</vt:lpstr>
      <vt:lpstr>Office Theme</vt:lpstr>
      <vt:lpstr>PowerPoint Presentation</vt:lpstr>
      <vt:lpstr>A Visit to the United 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the UN have to do with Java?</vt:lpstr>
      <vt:lpstr>Platform Independence</vt:lpstr>
      <vt:lpstr>Bytecode</vt:lpstr>
      <vt:lpstr>Java Uses a Compiler AND an Interpreter</vt:lpstr>
      <vt:lpstr>PowerPoint Presentation</vt:lpstr>
      <vt:lpstr>Applet or Application?</vt:lpstr>
      <vt:lpstr>PowerPoint Presentation</vt:lpstr>
      <vt:lpstr>The Basic Java Tools</vt:lpstr>
      <vt:lpstr>3 Steps of a Java Program</vt:lpstr>
      <vt:lpstr>PowerPoint Presentation</vt:lpstr>
      <vt:lpstr>PowerPoint Presentation</vt:lpstr>
      <vt:lpstr>PowerPoint Presentation</vt:lpstr>
      <vt:lpstr>PowerPoint Presentation</vt:lpstr>
      <vt:lpstr>Remember to Re-Compile!</vt:lpstr>
      <vt:lpstr>Java Keywords and Program Statements</vt:lpstr>
      <vt:lpstr>PowerPoint Presentation</vt:lpstr>
      <vt:lpstr>PowerPoint Presentation</vt:lpstr>
      <vt:lpstr>PowerPoint Presentation</vt:lpstr>
      <vt:lpstr>System.out.print &amp; System.out.println</vt:lpstr>
      <vt:lpstr>PowerPoint Presentation</vt:lpstr>
      <vt:lpstr>PowerPoint Presentation</vt:lpstr>
      <vt:lpstr>File Names and Class 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Different Types of Comments</vt:lpstr>
      <vt:lpstr>PowerPoint Presentation</vt:lpstr>
      <vt:lpstr>PowerPoint Presentation</vt:lpstr>
      <vt:lpstr>PowerPoint Presentation</vt:lpstr>
      <vt:lpstr>The AP Java Subset</vt:lpstr>
      <vt:lpstr>PowerPoint Presentation</vt:lpstr>
      <vt:lpstr>Protect Your Computer  From the Environment </vt:lpstr>
      <vt:lpstr>Protect Your Computer From Viruses </vt:lpstr>
      <vt:lpstr>Protect Your Computer From Improper Access </vt:lpstr>
      <vt:lpstr>The Ethical Use of Computer Software</vt:lpstr>
      <vt:lpstr>Hacking</vt:lpstr>
      <vt:lpstr>Vandalism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msoto32</dc:creator>
  <cp:lastModifiedBy>Soto, Michael S</cp:lastModifiedBy>
  <cp:revision>31</cp:revision>
  <dcterms:created xsi:type="dcterms:W3CDTF">2014-02-28T13:48:13Z</dcterms:created>
  <dcterms:modified xsi:type="dcterms:W3CDTF">2016-09-02T19:15:02Z</dcterms:modified>
</cp:coreProperties>
</file>