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314" r:id="rId48"/>
    <p:sldId id="315" r:id="rId49"/>
    <p:sldId id="316" r:id="rId50"/>
    <p:sldId id="317" r:id="rId51"/>
    <p:sldId id="318" r:id="rId52"/>
    <p:sldId id="319" r:id="rId53"/>
    <p:sldId id="320" r:id="rId54"/>
    <p:sldId id="321" r:id="rId55"/>
    <p:sldId id="322" r:id="rId56"/>
    <p:sldId id="323" r:id="rId57"/>
    <p:sldId id="324" r:id="rId58"/>
    <p:sldId id="325" r:id="rId59"/>
    <p:sldId id="326" r:id="rId60"/>
    <p:sldId id="327" r:id="rId61"/>
    <p:sldId id="328" r:id="rId62"/>
    <p:sldId id="329" r:id="rId63"/>
    <p:sldId id="330" r:id="rId64"/>
    <p:sldId id="343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7D67-4453-4F14-916D-1C7E612FD55F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07DF-DF69-4D09-9A69-900022A32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3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7D67-4453-4F14-916D-1C7E612FD55F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07DF-DF69-4D09-9A69-900022A32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07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7D67-4453-4F14-916D-1C7E612FD55F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07DF-DF69-4D09-9A69-900022A32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231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A049D-9851-469D-ACD8-EC39E013E3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86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7D67-4453-4F14-916D-1C7E612FD55F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07DF-DF69-4D09-9A69-900022A32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649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7D67-4453-4F14-916D-1C7E612FD55F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07DF-DF69-4D09-9A69-900022A32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50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7D67-4453-4F14-916D-1C7E612FD55F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07DF-DF69-4D09-9A69-900022A32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02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7D67-4453-4F14-916D-1C7E612FD55F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07DF-DF69-4D09-9A69-900022A32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81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7D67-4453-4F14-916D-1C7E612FD55F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07DF-DF69-4D09-9A69-900022A32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955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7D67-4453-4F14-916D-1C7E612FD55F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07DF-DF69-4D09-9A69-900022A32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34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7D67-4453-4F14-916D-1C7E612FD55F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07DF-DF69-4D09-9A69-900022A32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04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7D67-4453-4F14-916D-1C7E612FD55F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07DF-DF69-4D09-9A69-900022A32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81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51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200" y="0"/>
            <a:ext cx="109728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55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0"/>
            <a:ext cx="11338560" cy="7086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37D67-4453-4F14-916D-1C7E612FD55F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907DF-DF69-4D09-9A69-900022A32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91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6"/>
          <p:cNvSpPr>
            <a:spLocks noChangeArrowheads="1" noChangeShapeType="1" noTextEdit="1"/>
          </p:cNvSpPr>
          <p:nvPr/>
        </p:nvSpPr>
        <p:spPr bwMode="auto">
          <a:xfrm>
            <a:off x="685800" y="2438400"/>
            <a:ext cx="80772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pact"/>
              </a:rPr>
              <a:t>Chapter 3 Slides</a:t>
            </a:r>
          </a:p>
        </p:txBody>
      </p:sp>
      <p:sp>
        <p:nvSpPr>
          <p:cNvPr id="2051" name="WordArt 18"/>
          <p:cNvSpPr>
            <a:spLocks noChangeArrowheads="1" noChangeShapeType="1" noTextEdit="1"/>
          </p:cNvSpPr>
          <p:nvPr/>
        </p:nvSpPr>
        <p:spPr bwMode="auto">
          <a:xfrm>
            <a:off x="371475" y="3924300"/>
            <a:ext cx="83915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Java Simple Data Types</a:t>
            </a:r>
          </a:p>
        </p:txBody>
      </p:sp>
      <p:sp>
        <p:nvSpPr>
          <p:cNvPr id="8" name="WordArt 22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8915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kern="1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Exposure</a:t>
            </a:r>
            <a:r>
              <a:rPr lang="fr-FR" sz="54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 Java 2013</a:t>
            </a:r>
          </a:p>
          <a:p>
            <a:pPr algn="ctr"/>
            <a:r>
              <a:rPr lang="fr-FR" sz="54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APCS Edition</a:t>
            </a:r>
            <a:endParaRPr lang="en-US" sz="5400" b="1" kern="1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Impact"/>
            </a:endParaRPr>
          </a:p>
        </p:txBody>
      </p:sp>
      <p:sp>
        <p:nvSpPr>
          <p:cNvPr id="9" name="WordArt 19"/>
          <p:cNvSpPr>
            <a:spLocks noChangeArrowheads="1" noChangeShapeType="1" noTextEdit="1"/>
          </p:cNvSpPr>
          <p:nvPr/>
        </p:nvSpPr>
        <p:spPr bwMode="auto">
          <a:xfrm>
            <a:off x="2995401" y="4884957"/>
            <a:ext cx="3457998" cy="1938992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n-US" sz="2400" b="1" kern="1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Impact"/>
              </a:rPr>
              <a:t>PowerPoint Presentation</a:t>
            </a:r>
          </a:p>
          <a:p>
            <a:pPr algn="ctr"/>
            <a:r>
              <a:rPr lang="en-US" sz="2400" b="1" kern="1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Impact"/>
              </a:rPr>
              <a:t>created by: </a:t>
            </a:r>
          </a:p>
          <a:p>
            <a:pPr algn="ctr"/>
            <a:r>
              <a:rPr lang="en-US" sz="2400" b="1" kern="1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Impact"/>
              </a:rPr>
              <a:t>Mr. John L. M. Schram</a:t>
            </a:r>
          </a:p>
          <a:p>
            <a:pPr algn="ctr"/>
            <a:r>
              <a:rPr lang="en-US" sz="2400" b="1" kern="1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Impact"/>
              </a:rPr>
              <a:t>and Mr. Leon Schram</a:t>
            </a:r>
          </a:p>
          <a:p>
            <a:pPr algn="ctr"/>
            <a:r>
              <a:rPr lang="en-US" sz="2400" b="1" kern="1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Impact"/>
              </a:rPr>
              <a:t>Authors of Exposure Java</a:t>
            </a:r>
          </a:p>
        </p:txBody>
      </p:sp>
    </p:spTree>
    <p:extLst>
      <p:ext uri="{BB962C8B-B14F-4D97-AF65-F5344CB8AC3E}">
        <p14:creationId xmlns:p14="http://schemas.microsoft.com/office/powerpoint/2010/main" val="179040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909584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6725" algn="l"/>
                <a:tab pos="914400" algn="l"/>
                <a:tab pos="1379538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66725" algn="l"/>
                <a:tab pos="914400" algn="l"/>
                <a:tab pos="1379538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66725" algn="l"/>
                <a:tab pos="914400" algn="l"/>
                <a:tab pos="1379538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66725" algn="l"/>
                <a:tab pos="914400" algn="l"/>
                <a:tab pos="1379538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66725" algn="l"/>
                <a:tab pos="914400" algn="l"/>
                <a:tab pos="1379538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tabLst>
                <a:tab pos="466725" algn="l"/>
                <a:tab pos="914400" algn="l"/>
                <a:tab pos="1379538" algn="l"/>
                <a:tab pos="5775325" algn="l"/>
              </a:tabLst>
            </a:pPr>
            <a:r>
              <a:rPr lang="en-US" sz="1900" dirty="0">
                <a:latin typeface="Times New Roman" pitchFamily="18" charset="0"/>
              </a:rPr>
              <a:t>// Java0305.java</a:t>
            </a:r>
          </a:p>
          <a:p>
            <a:pPr eaLnBrk="1" hangingPunct="1">
              <a:tabLst>
                <a:tab pos="466725" algn="l"/>
                <a:tab pos="914400" algn="l"/>
                <a:tab pos="1379538" algn="l"/>
                <a:tab pos="5775325" algn="l"/>
              </a:tabLst>
            </a:pPr>
            <a:r>
              <a:rPr lang="en-US" sz="1900" dirty="0">
                <a:latin typeface="Times New Roman" pitchFamily="18" charset="0"/>
              </a:rPr>
              <a:t>// This program demonstrates the five integer operations.</a:t>
            </a:r>
          </a:p>
          <a:p>
            <a:pPr eaLnBrk="1" hangingPunct="1">
              <a:tabLst>
                <a:tab pos="466725" algn="l"/>
                <a:tab pos="914400" algn="l"/>
                <a:tab pos="1379538" algn="l"/>
                <a:tab pos="5775325" algn="l"/>
              </a:tabLst>
            </a:pPr>
            <a:endParaRPr lang="en-US" sz="1900" dirty="0">
              <a:latin typeface="Times New Roman" pitchFamily="18" charset="0"/>
            </a:endParaRPr>
          </a:p>
          <a:p>
            <a:pPr eaLnBrk="1" hangingPunct="1">
              <a:tabLst>
                <a:tab pos="466725" algn="l"/>
                <a:tab pos="914400" algn="l"/>
                <a:tab pos="1379538" algn="l"/>
                <a:tab pos="5775325" algn="l"/>
              </a:tabLst>
            </a:pPr>
            <a:r>
              <a:rPr lang="en-US" sz="1900" dirty="0">
                <a:latin typeface="Times New Roman" pitchFamily="18" charset="0"/>
              </a:rPr>
              <a:t>public class Java0305</a:t>
            </a:r>
          </a:p>
          <a:p>
            <a:pPr eaLnBrk="1" hangingPunct="1">
              <a:tabLst>
                <a:tab pos="466725" algn="l"/>
                <a:tab pos="914400" algn="l"/>
                <a:tab pos="1379538" algn="l"/>
                <a:tab pos="5775325" algn="l"/>
              </a:tabLst>
            </a:pPr>
            <a:r>
              <a:rPr lang="en-US" sz="1900" dirty="0">
                <a:latin typeface="Times New Roman" pitchFamily="18" charset="0"/>
              </a:rPr>
              <a:t>{</a:t>
            </a:r>
          </a:p>
          <a:p>
            <a:pPr eaLnBrk="1" hangingPunct="1">
              <a:tabLst>
                <a:tab pos="466725" algn="l"/>
                <a:tab pos="914400" algn="l"/>
                <a:tab pos="1379538" algn="l"/>
                <a:tab pos="5775325" algn="l"/>
              </a:tabLst>
            </a:pPr>
            <a:r>
              <a:rPr lang="en-US" sz="1900" dirty="0">
                <a:latin typeface="Times New Roman" pitchFamily="18" charset="0"/>
              </a:rPr>
              <a:t>	public static void main (String </a:t>
            </a:r>
            <a:r>
              <a:rPr lang="en-US" sz="1900" dirty="0" err="1">
                <a:latin typeface="Times New Roman" pitchFamily="18" charset="0"/>
              </a:rPr>
              <a:t>args</a:t>
            </a:r>
            <a:r>
              <a:rPr lang="en-US" sz="1900" dirty="0">
                <a:latin typeface="Times New Roman" pitchFamily="18" charset="0"/>
              </a:rPr>
              <a:t>[])</a:t>
            </a:r>
          </a:p>
          <a:p>
            <a:pPr eaLnBrk="1" hangingPunct="1">
              <a:tabLst>
                <a:tab pos="466725" algn="l"/>
                <a:tab pos="914400" algn="l"/>
                <a:tab pos="1379538" algn="l"/>
                <a:tab pos="5775325" algn="l"/>
              </a:tabLst>
            </a:pPr>
            <a:r>
              <a:rPr lang="en-US" sz="1900" dirty="0">
                <a:latin typeface="Times New Roman" pitchFamily="18" charset="0"/>
              </a:rPr>
              <a:t>	{</a:t>
            </a:r>
          </a:p>
          <a:p>
            <a:pPr eaLnBrk="1" hangingPunct="1">
              <a:tabLst>
                <a:tab pos="466725" algn="l"/>
                <a:tab pos="914400" algn="l"/>
                <a:tab pos="1379538" algn="l"/>
                <a:tab pos="5775325" algn="l"/>
              </a:tabLst>
            </a:pPr>
            <a:r>
              <a:rPr lang="en-US" sz="1900" dirty="0">
                <a:latin typeface="Times New Roman" pitchFamily="18" charset="0"/>
              </a:rPr>
              <a:t>		</a:t>
            </a:r>
            <a:r>
              <a:rPr lang="en-US" sz="1900" dirty="0" err="1">
                <a:latin typeface="Times New Roman" pitchFamily="18" charset="0"/>
              </a:rPr>
              <a:t>int</a:t>
            </a:r>
            <a:r>
              <a:rPr lang="en-US" sz="1900" dirty="0">
                <a:latin typeface="Times New Roman" pitchFamily="18" charset="0"/>
              </a:rPr>
              <a:t> a = 0;</a:t>
            </a:r>
          </a:p>
          <a:p>
            <a:pPr eaLnBrk="1" hangingPunct="1">
              <a:tabLst>
                <a:tab pos="466725" algn="l"/>
                <a:tab pos="914400" algn="l"/>
                <a:tab pos="1379538" algn="l"/>
                <a:tab pos="5775325" algn="l"/>
              </a:tabLst>
            </a:pPr>
            <a:r>
              <a:rPr lang="en-US" sz="1900" dirty="0">
                <a:latin typeface="Times New Roman" pitchFamily="18" charset="0"/>
              </a:rPr>
              <a:t>		</a:t>
            </a:r>
            <a:r>
              <a:rPr lang="en-US" sz="1900" dirty="0" err="1">
                <a:latin typeface="Times New Roman" pitchFamily="18" charset="0"/>
              </a:rPr>
              <a:t>int</a:t>
            </a:r>
            <a:r>
              <a:rPr lang="en-US" sz="1900" dirty="0">
                <a:latin typeface="Times New Roman" pitchFamily="18" charset="0"/>
              </a:rPr>
              <a:t> b = 25;</a:t>
            </a:r>
          </a:p>
          <a:p>
            <a:pPr eaLnBrk="1" hangingPunct="1">
              <a:tabLst>
                <a:tab pos="466725" algn="l"/>
                <a:tab pos="914400" algn="l"/>
                <a:tab pos="1379538" algn="l"/>
                <a:tab pos="5775325" algn="l"/>
              </a:tabLst>
            </a:pPr>
            <a:r>
              <a:rPr lang="en-US" sz="1900" dirty="0">
                <a:latin typeface="Times New Roman" pitchFamily="18" charset="0"/>
              </a:rPr>
              <a:t>		</a:t>
            </a:r>
            <a:r>
              <a:rPr lang="en-US" sz="1900" dirty="0" err="1">
                <a:latin typeface="Times New Roman" pitchFamily="18" charset="0"/>
              </a:rPr>
              <a:t>int</a:t>
            </a:r>
            <a:r>
              <a:rPr lang="en-US" sz="1900" dirty="0">
                <a:latin typeface="Times New Roman" pitchFamily="18" charset="0"/>
              </a:rPr>
              <a:t> c = 10;</a:t>
            </a:r>
          </a:p>
          <a:p>
            <a:pPr eaLnBrk="1" hangingPunct="1">
              <a:tabLst>
                <a:tab pos="466725" algn="l"/>
                <a:tab pos="914400" algn="l"/>
                <a:tab pos="1379538" algn="l"/>
                <a:tab pos="5775325" algn="l"/>
              </a:tabLst>
            </a:pPr>
            <a:r>
              <a:rPr lang="en-US" sz="2400" dirty="0">
                <a:latin typeface="Arial Black" pitchFamily="34" charset="0"/>
              </a:rPr>
              <a:t>		</a:t>
            </a:r>
            <a:r>
              <a:rPr lang="en-US" sz="2400" b="0" dirty="0">
                <a:latin typeface="Arial Black" pitchFamily="34" charset="0"/>
              </a:rPr>
              <a:t>a = b + c;</a:t>
            </a:r>
            <a:r>
              <a:rPr lang="en-US" sz="1900" dirty="0">
                <a:latin typeface="Times New Roman" pitchFamily="18" charset="0"/>
              </a:rPr>
              <a:t>	</a:t>
            </a:r>
            <a:r>
              <a:rPr lang="en-US" sz="1900" dirty="0" smtClean="0">
                <a:solidFill>
                  <a:srgbClr val="006000"/>
                </a:solidFill>
                <a:latin typeface="Times New Roman" pitchFamily="18" charset="0"/>
              </a:rPr>
              <a:t>// </a:t>
            </a:r>
            <a:r>
              <a:rPr lang="en-US" sz="1900" dirty="0">
                <a:solidFill>
                  <a:srgbClr val="006000"/>
                </a:solidFill>
                <a:latin typeface="Times New Roman" pitchFamily="18" charset="0"/>
              </a:rPr>
              <a:t>Addition</a:t>
            </a:r>
          </a:p>
          <a:p>
            <a:pPr eaLnBrk="1" hangingPunct="1">
              <a:tabLst>
                <a:tab pos="466725" algn="l"/>
                <a:tab pos="914400" algn="l"/>
                <a:tab pos="1379538" algn="l"/>
                <a:tab pos="5775325" algn="l"/>
              </a:tabLst>
            </a:pPr>
            <a:r>
              <a:rPr lang="en-US" sz="1900" dirty="0">
                <a:latin typeface="Times New Roman" pitchFamily="18" charset="0"/>
              </a:rPr>
              <a:t>		</a:t>
            </a:r>
            <a:r>
              <a:rPr lang="en-US" sz="1900" dirty="0" err="1">
                <a:latin typeface="Times New Roman" pitchFamily="18" charset="0"/>
              </a:rPr>
              <a:t>System.out.println</a:t>
            </a:r>
            <a:r>
              <a:rPr lang="en-US" sz="1900" dirty="0">
                <a:latin typeface="Times New Roman" pitchFamily="18" charset="0"/>
              </a:rPr>
              <a:t>(b + " + " + c + " = " + a); </a:t>
            </a:r>
          </a:p>
          <a:p>
            <a:pPr eaLnBrk="1" hangingPunct="1">
              <a:tabLst>
                <a:tab pos="466725" algn="l"/>
                <a:tab pos="914400" algn="l"/>
                <a:tab pos="1379538" algn="l"/>
                <a:tab pos="5775325" algn="l"/>
              </a:tabLst>
            </a:pPr>
            <a:r>
              <a:rPr lang="en-US" sz="2400" b="0" dirty="0">
                <a:latin typeface="Arial Black" pitchFamily="34" charset="0"/>
              </a:rPr>
              <a:t>		a = b </a:t>
            </a:r>
            <a:r>
              <a:rPr lang="en-US" sz="2400" b="0" dirty="0" smtClean="0">
                <a:latin typeface="Arial Black" pitchFamily="34" charset="0"/>
              </a:rPr>
              <a:t>- c;</a:t>
            </a:r>
            <a:r>
              <a:rPr lang="en-US" sz="1900" dirty="0">
                <a:latin typeface="Times New Roman" pitchFamily="18" charset="0"/>
              </a:rPr>
              <a:t>	</a:t>
            </a:r>
            <a:r>
              <a:rPr lang="en-US" sz="1900" dirty="0" smtClean="0">
                <a:solidFill>
                  <a:srgbClr val="006000"/>
                </a:solidFill>
                <a:latin typeface="Times New Roman" pitchFamily="18" charset="0"/>
              </a:rPr>
              <a:t>// </a:t>
            </a:r>
            <a:r>
              <a:rPr lang="en-US" sz="1900" dirty="0">
                <a:solidFill>
                  <a:srgbClr val="006000"/>
                </a:solidFill>
                <a:latin typeface="Times New Roman" pitchFamily="18" charset="0"/>
              </a:rPr>
              <a:t>Subtraction</a:t>
            </a:r>
          </a:p>
          <a:p>
            <a:pPr eaLnBrk="1" hangingPunct="1">
              <a:tabLst>
                <a:tab pos="466725" algn="l"/>
                <a:tab pos="914400" algn="l"/>
                <a:tab pos="1379538" algn="l"/>
                <a:tab pos="5775325" algn="l"/>
              </a:tabLst>
            </a:pPr>
            <a:r>
              <a:rPr lang="en-US" sz="1900" dirty="0">
                <a:latin typeface="Times New Roman" pitchFamily="18" charset="0"/>
              </a:rPr>
              <a:t>		</a:t>
            </a:r>
            <a:r>
              <a:rPr lang="en-US" sz="1900" dirty="0" err="1">
                <a:latin typeface="Times New Roman" pitchFamily="18" charset="0"/>
              </a:rPr>
              <a:t>System.out.println</a:t>
            </a:r>
            <a:r>
              <a:rPr lang="en-US" sz="1900" dirty="0">
                <a:latin typeface="Times New Roman" pitchFamily="18" charset="0"/>
              </a:rPr>
              <a:t>(b + " - " + c + " = " + a); </a:t>
            </a:r>
          </a:p>
          <a:p>
            <a:pPr eaLnBrk="1" hangingPunct="1">
              <a:tabLst>
                <a:tab pos="466725" algn="l"/>
                <a:tab pos="914400" algn="l"/>
                <a:tab pos="1379538" algn="l"/>
                <a:tab pos="5775325" algn="l"/>
              </a:tabLst>
            </a:pPr>
            <a:r>
              <a:rPr lang="en-US" sz="1900" dirty="0">
                <a:latin typeface="Times New Roman" pitchFamily="18" charset="0"/>
              </a:rPr>
              <a:t>		</a:t>
            </a:r>
            <a:r>
              <a:rPr lang="en-US" sz="2400" b="0" dirty="0">
                <a:latin typeface="Arial Black" pitchFamily="34" charset="0"/>
              </a:rPr>
              <a:t>a = b * c;</a:t>
            </a:r>
            <a:r>
              <a:rPr lang="en-US" sz="1900" dirty="0">
                <a:latin typeface="Times New Roman" pitchFamily="18" charset="0"/>
              </a:rPr>
              <a:t>	</a:t>
            </a:r>
            <a:r>
              <a:rPr lang="en-US" sz="1900" dirty="0" smtClean="0">
                <a:solidFill>
                  <a:srgbClr val="006000"/>
                </a:solidFill>
                <a:latin typeface="Times New Roman" pitchFamily="18" charset="0"/>
              </a:rPr>
              <a:t>// </a:t>
            </a:r>
            <a:r>
              <a:rPr lang="en-US" sz="1900" dirty="0">
                <a:solidFill>
                  <a:srgbClr val="006000"/>
                </a:solidFill>
                <a:latin typeface="Times New Roman" pitchFamily="18" charset="0"/>
              </a:rPr>
              <a:t>Multiplication</a:t>
            </a:r>
          </a:p>
          <a:p>
            <a:pPr eaLnBrk="1" hangingPunct="1">
              <a:tabLst>
                <a:tab pos="466725" algn="l"/>
                <a:tab pos="914400" algn="l"/>
                <a:tab pos="1379538" algn="l"/>
                <a:tab pos="5775325" algn="l"/>
              </a:tabLst>
            </a:pPr>
            <a:r>
              <a:rPr lang="en-US" sz="1900" dirty="0">
                <a:latin typeface="Times New Roman" pitchFamily="18" charset="0"/>
              </a:rPr>
              <a:t>		</a:t>
            </a:r>
            <a:r>
              <a:rPr lang="en-US" sz="1900" dirty="0" err="1">
                <a:latin typeface="Times New Roman" pitchFamily="18" charset="0"/>
              </a:rPr>
              <a:t>System.out.println</a:t>
            </a:r>
            <a:r>
              <a:rPr lang="en-US" sz="1900" dirty="0">
                <a:latin typeface="Times New Roman" pitchFamily="18" charset="0"/>
              </a:rPr>
              <a:t>(b + " * " + c + " = " + a);</a:t>
            </a:r>
          </a:p>
          <a:p>
            <a:pPr eaLnBrk="1" hangingPunct="1">
              <a:tabLst>
                <a:tab pos="466725" algn="l"/>
                <a:tab pos="914400" algn="l"/>
                <a:tab pos="1379538" algn="l"/>
                <a:tab pos="5775325" algn="l"/>
              </a:tabLst>
            </a:pPr>
            <a:r>
              <a:rPr lang="en-US" sz="1900" dirty="0">
                <a:latin typeface="Times New Roman" pitchFamily="18" charset="0"/>
              </a:rPr>
              <a:t>		</a:t>
            </a:r>
            <a:r>
              <a:rPr lang="en-US" sz="2400" b="0" dirty="0">
                <a:latin typeface="Arial Black" pitchFamily="34" charset="0"/>
              </a:rPr>
              <a:t>a = b / c;</a:t>
            </a:r>
            <a:r>
              <a:rPr lang="en-US" sz="1900" dirty="0">
                <a:latin typeface="Times New Roman" pitchFamily="18" charset="0"/>
              </a:rPr>
              <a:t>	</a:t>
            </a:r>
            <a:r>
              <a:rPr lang="en-US" sz="1900" dirty="0" smtClean="0">
                <a:solidFill>
                  <a:srgbClr val="006000"/>
                </a:solidFill>
                <a:latin typeface="Times New Roman" pitchFamily="18" charset="0"/>
              </a:rPr>
              <a:t>// </a:t>
            </a:r>
            <a:r>
              <a:rPr lang="en-US" sz="1900" dirty="0">
                <a:solidFill>
                  <a:srgbClr val="006000"/>
                </a:solidFill>
                <a:latin typeface="Times New Roman" pitchFamily="18" charset="0"/>
              </a:rPr>
              <a:t>Integer </a:t>
            </a:r>
            <a:r>
              <a:rPr lang="en-US" sz="1900" dirty="0" smtClean="0">
                <a:solidFill>
                  <a:srgbClr val="006000"/>
                </a:solidFill>
                <a:latin typeface="Times New Roman" pitchFamily="18" charset="0"/>
              </a:rPr>
              <a:t>Quotient Division</a:t>
            </a:r>
            <a:endParaRPr lang="en-US" sz="1900" dirty="0">
              <a:solidFill>
                <a:srgbClr val="006000"/>
              </a:solidFill>
              <a:latin typeface="Times New Roman" pitchFamily="18" charset="0"/>
            </a:endParaRPr>
          </a:p>
          <a:p>
            <a:pPr eaLnBrk="1" hangingPunct="1">
              <a:tabLst>
                <a:tab pos="466725" algn="l"/>
                <a:tab pos="914400" algn="l"/>
                <a:tab pos="1379538" algn="l"/>
                <a:tab pos="5775325" algn="l"/>
              </a:tabLst>
            </a:pPr>
            <a:r>
              <a:rPr lang="en-US" sz="1900" dirty="0">
                <a:latin typeface="Times New Roman" pitchFamily="18" charset="0"/>
              </a:rPr>
              <a:t>		</a:t>
            </a:r>
            <a:r>
              <a:rPr lang="en-US" sz="1900" dirty="0" err="1">
                <a:latin typeface="Times New Roman" pitchFamily="18" charset="0"/>
              </a:rPr>
              <a:t>System.out.println</a:t>
            </a:r>
            <a:r>
              <a:rPr lang="en-US" sz="1900" dirty="0">
                <a:latin typeface="Times New Roman" pitchFamily="18" charset="0"/>
              </a:rPr>
              <a:t>(b + " / " + c + " = " + a</a:t>
            </a:r>
            <a:r>
              <a:rPr lang="en-US" sz="1900" dirty="0" smtClean="0">
                <a:latin typeface="Times New Roman" pitchFamily="18" charset="0"/>
              </a:rPr>
              <a:t>);</a:t>
            </a:r>
          </a:p>
          <a:p>
            <a:pPr eaLnBrk="1" hangingPunct="1">
              <a:tabLst>
                <a:tab pos="466725" algn="l"/>
                <a:tab pos="914400" algn="l"/>
                <a:tab pos="1379538" algn="l"/>
                <a:tab pos="5775325" algn="l"/>
              </a:tabLst>
            </a:pPr>
            <a:r>
              <a:rPr lang="en-US" sz="1900" dirty="0" smtClean="0">
                <a:latin typeface="Times New Roman" pitchFamily="18" charset="0"/>
              </a:rPr>
              <a:t>		</a:t>
            </a:r>
            <a:r>
              <a:rPr lang="en-US" sz="2400" b="0" dirty="0" smtClean="0">
                <a:latin typeface="Arial Black" pitchFamily="34" charset="0"/>
              </a:rPr>
              <a:t>a = b % c;</a:t>
            </a:r>
            <a:r>
              <a:rPr lang="en-US" sz="1900" dirty="0">
                <a:latin typeface="Times New Roman" pitchFamily="18" charset="0"/>
              </a:rPr>
              <a:t>	</a:t>
            </a:r>
            <a:r>
              <a:rPr lang="en-US" sz="1900" dirty="0" smtClean="0">
                <a:solidFill>
                  <a:srgbClr val="006000"/>
                </a:solidFill>
                <a:latin typeface="Times New Roman" pitchFamily="18" charset="0"/>
              </a:rPr>
              <a:t>// Integer Remainder Division</a:t>
            </a:r>
          </a:p>
          <a:p>
            <a:pPr eaLnBrk="1" hangingPunct="1">
              <a:tabLst>
                <a:tab pos="466725" algn="l"/>
                <a:tab pos="914400" algn="l"/>
                <a:tab pos="1379538" algn="l"/>
                <a:tab pos="5775325" algn="l"/>
              </a:tabLst>
            </a:pPr>
            <a:r>
              <a:rPr lang="en-US" sz="1900" dirty="0">
                <a:latin typeface="Times New Roman" pitchFamily="18" charset="0"/>
              </a:rPr>
              <a:t>		</a:t>
            </a:r>
            <a:r>
              <a:rPr lang="en-US" sz="1900" dirty="0" err="1">
                <a:latin typeface="Times New Roman" pitchFamily="18" charset="0"/>
              </a:rPr>
              <a:t>System.out.println</a:t>
            </a:r>
            <a:r>
              <a:rPr lang="en-US" sz="1900" dirty="0">
                <a:latin typeface="Times New Roman" pitchFamily="18" charset="0"/>
              </a:rPr>
              <a:t>(b + " % " + c + " = " + a); </a:t>
            </a:r>
          </a:p>
          <a:p>
            <a:pPr eaLnBrk="1" hangingPunct="1">
              <a:tabLst>
                <a:tab pos="466725" algn="l"/>
                <a:tab pos="914400" algn="l"/>
                <a:tab pos="1379538" algn="l"/>
                <a:tab pos="5775325" algn="l"/>
              </a:tabLst>
            </a:pPr>
            <a:r>
              <a:rPr lang="en-US" sz="1900" dirty="0">
                <a:latin typeface="Times New Roman" pitchFamily="18" charset="0"/>
              </a:rPr>
              <a:t>	}	</a:t>
            </a:r>
          </a:p>
          <a:p>
            <a:pPr eaLnBrk="1" hangingPunct="1">
              <a:tabLst>
                <a:tab pos="466725" algn="l"/>
                <a:tab pos="914400" algn="l"/>
                <a:tab pos="1379538" algn="l"/>
                <a:tab pos="5775325" algn="l"/>
              </a:tabLst>
            </a:pPr>
            <a:r>
              <a:rPr lang="en-US" sz="1900" dirty="0">
                <a:latin typeface="Times New Roman" pitchFamily="18" charset="0"/>
              </a:rPr>
              <a:t>}</a:t>
            </a:r>
          </a:p>
        </p:txBody>
      </p:sp>
      <p:pic>
        <p:nvPicPr>
          <p:cNvPr id="529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080" y="-1"/>
            <a:ext cx="6217920" cy="286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03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294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52599"/>
          </a:xfr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  <a:t>Integer Quotient Division</a:t>
            </a:r>
            <a:br>
              <a:rPr lang="en-US" sz="54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</a:br>
            <a:r>
              <a:rPr lang="en-US" sz="54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  <a:t>Examples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149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0" anchor="ctr">
            <a:spAutoFit/>
          </a:bodyPr>
          <a:lstStyle/>
          <a:p>
            <a:endParaRPr lang="es-E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067994"/>
              </p:ext>
            </p:extLst>
          </p:nvPr>
        </p:nvGraphicFramePr>
        <p:xfrm>
          <a:off x="152400" y="1752600"/>
          <a:ext cx="8839200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60325" indent="0"/>
                      <a:endParaRPr lang="en-US" sz="2800" b="1" kern="1200" dirty="0" smtClean="0"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  <a:p>
                      <a:pPr marL="60325" indent="0"/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12  /  1   =  12</a:t>
                      </a:r>
                    </a:p>
                    <a:p>
                      <a:pPr marL="60325" indent="0"/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12  /  2   =  6</a:t>
                      </a:r>
                    </a:p>
                    <a:p>
                      <a:pPr marL="60325" indent="0"/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12  /  3   =  4</a:t>
                      </a:r>
                    </a:p>
                    <a:p>
                      <a:pPr marL="60325" indent="0"/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12  /  4   =  3</a:t>
                      </a:r>
                    </a:p>
                    <a:p>
                      <a:pPr marL="60325" indent="0"/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12  /  5   =  2</a:t>
                      </a:r>
                    </a:p>
                    <a:p>
                      <a:pPr marL="60325" indent="0"/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12  /  6   =  2</a:t>
                      </a:r>
                    </a:p>
                    <a:p>
                      <a:pPr marL="60325" indent="0"/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12  /  7   =  1</a:t>
                      </a:r>
                    </a:p>
                    <a:p>
                      <a:pPr marL="60325" indent="0"/>
                      <a:endParaRPr lang="en-US" sz="28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325" indent="0"/>
                      <a:endParaRPr lang="en-US" sz="2800" b="1" kern="1200" dirty="0" smtClean="0"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  <a:p>
                      <a:pPr marL="60325" indent="0"/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12  /  8   =  1</a:t>
                      </a:r>
                    </a:p>
                    <a:p>
                      <a:pPr marL="60325" indent="0"/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12  /  9   =  1</a:t>
                      </a:r>
                    </a:p>
                    <a:p>
                      <a:pPr marL="60325" indent="0"/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12  /  10  =  1</a:t>
                      </a:r>
                    </a:p>
                    <a:p>
                      <a:pPr marL="60325" indent="0"/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12  /  11  =  1</a:t>
                      </a:r>
                    </a:p>
                    <a:p>
                      <a:pPr marL="60325" indent="0"/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12  /  12  =  1</a:t>
                      </a:r>
                    </a:p>
                    <a:p>
                      <a:pPr marL="60325" indent="0"/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12  /  13  =  0</a:t>
                      </a:r>
                    </a:p>
                    <a:p>
                      <a:pPr marL="60325" indent="0"/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12  /  0  </a:t>
                      </a:r>
                      <a:r>
                        <a:rPr lang="en-US" sz="2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=  </a:t>
                      </a:r>
                      <a:r>
                        <a:rPr lang="en-US" sz="2800" b="0" i="1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undefined</a:t>
                      </a:r>
                      <a:endParaRPr lang="en-US" sz="2800" b="0" kern="1200" dirty="0" smtClean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0325" indent="0"/>
                      <a:endParaRPr lang="en-US" sz="28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505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52599"/>
          </a:xfr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  <a:t>Integer Remainder Division</a:t>
            </a:r>
            <a:br>
              <a:rPr lang="en-US" sz="54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</a:br>
            <a:r>
              <a:rPr lang="en-US" sz="54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  <a:t>Examples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149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0" anchor="ctr">
            <a:spAutoFit/>
          </a:bodyPr>
          <a:lstStyle/>
          <a:p>
            <a:endParaRPr lang="es-E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693981"/>
              </p:ext>
            </p:extLst>
          </p:nvPr>
        </p:nvGraphicFramePr>
        <p:xfrm>
          <a:off x="152400" y="1752600"/>
          <a:ext cx="8839200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60325" indent="0"/>
                      <a:endParaRPr lang="en-US" sz="2800" b="1" kern="1200" dirty="0" smtClean="0"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  <a:p>
                      <a:pPr marL="60325" indent="0"/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12  %  1   =  0</a:t>
                      </a:r>
                    </a:p>
                    <a:p>
                      <a:pPr marL="60325" indent="0"/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12  %  2   =  0</a:t>
                      </a:r>
                    </a:p>
                    <a:p>
                      <a:pPr marL="60325" indent="0"/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12  %  3   =  0</a:t>
                      </a:r>
                    </a:p>
                    <a:p>
                      <a:pPr marL="60325" indent="0"/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12  %  4   =  0</a:t>
                      </a:r>
                    </a:p>
                    <a:p>
                      <a:pPr marL="60325" indent="0"/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12  %  5   =  2</a:t>
                      </a:r>
                    </a:p>
                    <a:p>
                      <a:pPr marL="60325" indent="0"/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12  %  6   =  0</a:t>
                      </a:r>
                    </a:p>
                    <a:p>
                      <a:pPr marL="60325" indent="0"/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12  %  7   =  5</a:t>
                      </a:r>
                    </a:p>
                    <a:p>
                      <a:pPr marL="60325" indent="0"/>
                      <a:endParaRPr lang="en-US" sz="28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325" indent="0"/>
                      <a:endParaRPr lang="en-US" sz="2800" b="1" kern="1200" dirty="0" smtClean="0"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  <a:p>
                      <a:pPr marL="60325" indent="0"/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12  %  8   =  4</a:t>
                      </a:r>
                    </a:p>
                    <a:p>
                      <a:pPr marL="60325" indent="0"/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12  %  9   =  3</a:t>
                      </a:r>
                    </a:p>
                    <a:p>
                      <a:pPr marL="60325" indent="0"/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12  %  10  =  2</a:t>
                      </a:r>
                    </a:p>
                    <a:p>
                      <a:pPr marL="60325" indent="0"/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12  %  11  =  1</a:t>
                      </a:r>
                    </a:p>
                    <a:p>
                      <a:pPr marL="60325" indent="0"/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12  %  12  =  0</a:t>
                      </a:r>
                    </a:p>
                    <a:p>
                      <a:pPr marL="60325" indent="0"/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12  %  13  =  12</a:t>
                      </a:r>
                    </a:p>
                    <a:p>
                      <a:pPr marL="60325" indent="0"/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12  %  0  </a:t>
                      </a:r>
                      <a:r>
                        <a:rPr lang="en-US" sz="2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=  </a:t>
                      </a:r>
                      <a:r>
                        <a:rPr lang="en-US" sz="2800" b="0" i="1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undefined</a:t>
                      </a:r>
                      <a:endParaRPr lang="en-US" sz="2800" b="0" kern="1200" dirty="0" smtClean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0325" indent="0"/>
                      <a:endParaRPr lang="en-US" sz="28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926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52599"/>
          </a:xfr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  <a:t>What do the </a:t>
            </a:r>
            <a:r>
              <a:rPr lang="en-US" sz="54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  <a:t>red</a:t>
            </a:r>
            <a:r>
              <a:rPr lang="en-US" sz="54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  <a:t> numbers </a:t>
            </a:r>
            <a:br>
              <a:rPr lang="en-US" sz="54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</a:br>
            <a:r>
              <a:rPr lang="en-US" sz="54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  <a:t>have in common?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149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0" anchor="ctr">
            <a:spAutoFit/>
          </a:bodyPr>
          <a:lstStyle/>
          <a:p>
            <a:endParaRPr lang="es-E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659176"/>
              </p:ext>
            </p:extLst>
          </p:nvPr>
        </p:nvGraphicFramePr>
        <p:xfrm>
          <a:off x="152400" y="1752600"/>
          <a:ext cx="8839200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60325" indent="0"/>
                      <a:endParaRPr lang="en-US" sz="2800" b="1" kern="1200" dirty="0" smtClean="0"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  <a:p>
                      <a:pPr marL="60325" indent="0"/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12  %  </a:t>
                      </a:r>
                      <a:r>
                        <a:rPr lang="en-US" sz="2800" b="1" kern="1200" dirty="0" smtClean="0">
                          <a:solidFill>
                            <a:srgbClr val="C00000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1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=  0</a:t>
                      </a:r>
                    </a:p>
                    <a:p>
                      <a:pPr marL="60325" indent="0"/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12  %  </a:t>
                      </a:r>
                      <a:r>
                        <a:rPr lang="en-US" sz="2800" b="1" kern="1200" dirty="0" smtClean="0">
                          <a:solidFill>
                            <a:srgbClr val="C00000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2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=  0</a:t>
                      </a:r>
                    </a:p>
                    <a:p>
                      <a:pPr marL="60325" indent="0"/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12  %  </a:t>
                      </a:r>
                      <a:r>
                        <a:rPr lang="en-US" sz="2800" b="1" kern="1200" dirty="0" smtClean="0">
                          <a:solidFill>
                            <a:srgbClr val="C00000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3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=  0</a:t>
                      </a:r>
                    </a:p>
                    <a:p>
                      <a:pPr marL="60325" indent="0"/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12  %  </a:t>
                      </a:r>
                      <a:r>
                        <a:rPr lang="en-US" sz="2800" b="1" kern="1200" dirty="0" smtClean="0">
                          <a:solidFill>
                            <a:srgbClr val="C00000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4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=  0</a:t>
                      </a:r>
                    </a:p>
                    <a:p>
                      <a:pPr marL="60325" indent="0"/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12  %  5   =  2</a:t>
                      </a:r>
                    </a:p>
                    <a:p>
                      <a:pPr marL="60325" indent="0"/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12  %  </a:t>
                      </a:r>
                      <a:r>
                        <a:rPr lang="en-US" sz="2800" b="1" kern="1200" dirty="0" smtClean="0">
                          <a:solidFill>
                            <a:srgbClr val="C00000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6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 =  0</a:t>
                      </a:r>
                    </a:p>
                    <a:p>
                      <a:pPr marL="60325" indent="0"/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12  %  7   =  5</a:t>
                      </a:r>
                    </a:p>
                    <a:p>
                      <a:pPr marL="60325" indent="0"/>
                      <a:endParaRPr lang="en-US" sz="28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325" indent="0"/>
                      <a:endParaRPr lang="en-US" sz="2800" b="1" kern="1200" dirty="0" smtClean="0"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  <a:p>
                      <a:pPr marL="60325" indent="0"/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12  %  8   =  4</a:t>
                      </a:r>
                    </a:p>
                    <a:p>
                      <a:pPr marL="60325" indent="0"/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12  %  9   =  3</a:t>
                      </a:r>
                    </a:p>
                    <a:p>
                      <a:pPr marL="60325" indent="0"/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12  %  10  =  2</a:t>
                      </a:r>
                    </a:p>
                    <a:p>
                      <a:pPr marL="60325" indent="0"/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12  %  11  =  1</a:t>
                      </a:r>
                    </a:p>
                    <a:p>
                      <a:pPr marL="60325" indent="0"/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12  %  </a:t>
                      </a:r>
                      <a:r>
                        <a:rPr lang="en-US" sz="2800" b="1" kern="1200" dirty="0" smtClean="0">
                          <a:solidFill>
                            <a:srgbClr val="C00000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12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=  0</a:t>
                      </a:r>
                    </a:p>
                    <a:p>
                      <a:pPr marL="60325" indent="0"/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12  %  13  =  12</a:t>
                      </a:r>
                    </a:p>
                    <a:p>
                      <a:pPr marL="60325" indent="0"/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12  %  0  </a:t>
                      </a:r>
                      <a:r>
                        <a:rPr lang="en-US" sz="2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=  </a:t>
                      </a:r>
                      <a:r>
                        <a:rPr lang="en-US" sz="2800" b="0" i="1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undefined</a:t>
                      </a:r>
                      <a:endParaRPr lang="en-US" sz="2800" b="0" kern="1200" dirty="0" smtClean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0325" indent="0"/>
                      <a:endParaRPr lang="en-US" sz="28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762000" y="5867399"/>
            <a:ext cx="7620000" cy="82296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They are all factors of 12.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8504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 flipV="1">
            <a:off x="1219200" y="5495925"/>
            <a:ext cx="7034213" cy="990600"/>
            <a:chOff x="768" y="1440"/>
            <a:chExt cx="4431" cy="384"/>
          </a:xfrm>
        </p:grpSpPr>
        <p:sp>
          <p:nvSpPr>
            <p:cNvPr id="13329" name="Line 17"/>
            <p:cNvSpPr>
              <a:spLocks noChangeShapeType="1"/>
            </p:cNvSpPr>
            <p:nvPr/>
          </p:nvSpPr>
          <p:spPr bwMode="auto">
            <a:xfrm>
              <a:off x="768" y="1440"/>
              <a:ext cx="0" cy="384"/>
            </a:xfrm>
            <a:prstGeom prst="line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0" name="Line 18"/>
            <p:cNvSpPr>
              <a:spLocks noChangeShapeType="1"/>
            </p:cNvSpPr>
            <p:nvPr/>
          </p:nvSpPr>
          <p:spPr bwMode="auto">
            <a:xfrm>
              <a:off x="1900" y="1440"/>
              <a:ext cx="0" cy="384"/>
            </a:xfrm>
            <a:prstGeom prst="line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1" name="Line 19"/>
            <p:cNvSpPr>
              <a:spLocks noChangeShapeType="1"/>
            </p:cNvSpPr>
            <p:nvPr/>
          </p:nvSpPr>
          <p:spPr bwMode="auto">
            <a:xfrm>
              <a:off x="3155" y="1440"/>
              <a:ext cx="0" cy="384"/>
            </a:xfrm>
            <a:prstGeom prst="line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2" name="Line 20"/>
            <p:cNvSpPr>
              <a:spLocks noChangeShapeType="1"/>
            </p:cNvSpPr>
            <p:nvPr/>
          </p:nvSpPr>
          <p:spPr bwMode="auto">
            <a:xfrm>
              <a:off x="4243" y="1440"/>
              <a:ext cx="0" cy="384"/>
            </a:xfrm>
            <a:prstGeom prst="line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3" name="Line 21"/>
            <p:cNvSpPr>
              <a:spLocks noChangeShapeType="1"/>
            </p:cNvSpPr>
            <p:nvPr/>
          </p:nvSpPr>
          <p:spPr bwMode="auto">
            <a:xfrm>
              <a:off x="5199" y="1440"/>
              <a:ext cx="0" cy="384"/>
            </a:xfrm>
            <a:prstGeom prst="line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219200" y="2447925"/>
            <a:ext cx="7034213" cy="914400"/>
            <a:chOff x="768" y="1440"/>
            <a:chExt cx="4431" cy="384"/>
          </a:xfrm>
        </p:grpSpPr>
        <p:sp>
          <p:nvSpPr>
            <p:cNvPr id="13324" name="Line 11"/>
            <p:cNvSpPr>
              <a:spLocks noChangeShapeType="1"/>
            </p:cNvSpPr>
            <p:nvPr/>
          </p:nvSpPr>
          <p:spPr bwMode="auto">
            <a:xfrm>
              <a:off x="768" y="1440"/>
              <a:ext cx="0" cy="384"/>
            </a:xfrm>
            <a:prstGeom prst="line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5" name="Line 12"/>
            <p:cNvSpPr>
              <a:spLocks noChangeShapeType="1"/>
            </p:cNvSpPr>
            <p:nvPr/>
          </p:nvSpPr>
          <p:spPr bwMode="auto">
            <a:xfrm>
              <a:off x="1900" y="1440"/>
              <a:ext cx="0" cy="384"/>
            </a:xfrm>
            <a:prstGeom prst="line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6" name="Line 13"/>
            <p:cNvSpPr>
              <a:spLocks noChangeShapeType="1"/>
            </p:cNvSpPr>
            <p:nvPr/>
          </p:nvSpPr>
          <p:spPr bwMode="auto">
            <a:xfrm>
              <a:off x="3155" y="1440"/>
              <a:ext cx="0" cy="384"/>
            </a:xfrm>
            <a:prstGeom prst="line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7" name="Line 14"/>
            <p:cNvSpPr>
              <a:spLocks noChangeShapeType="1"/>
            </p:cNvSpPr>
            <p:nvPr/>
          </p:nvSpPr>
          <p:spPr bwMode="auto">
            <a:xfrm>
              <a:off x="4243" y="1440"/>
              <a:ext cx="0" cy="384"/>
            </a:xfrm>
            <a:prstGeom prst="line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8" name="Line 15"/>
            <p:cNvSpPr>
              <a:spLocks noChangeShapeType="1"/>
            </p:cNvSpPr>
            <p:nvPr/>
          </p:nvSpPr>
          <p:spPr bwMode="auto">
            <a:xfrm>
              <a:off x="5199" y="1440"/>
              <a:ext cx="0" cy="384"/>
            </a:xfrm>
            <a:prstGeom prst="line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57665" y="228600"/>
            <a:ext cx="9144000" cy="1754326"/>
          </a:xfr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  <a:t>Flashback To </a:t>
            </a:r>
            <a:r>
              <a:rPr lang="en-US" sz="5400" b="1" kern="1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  <a:t>Elementary </a:t>
            </a:r>
            <a:r>
              <a:rPr lang="en-US" sz="54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  <a:t>School </a:t>
            </a:r>
            <a:r>
              <a:rPr lang="en-US" sz="5400" b="1" kern="1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  <a:t>Long </a:t>
            </a:r>
            <a:r>
              <a:rPr lang="en-US" sz="54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  <a:t>Division</a:t>
            </a:r>
          </a:p>
        </p:txBody>
      </p:sp>
      <p:sp>
        <p:nvSpPr>
          <p:cNvPr id="13317" name="Text Box 3"/>
          <p:cNvSpPr txBox="1">
            <a:spLocks noChangeArrowheads="1"/>
          </p:cNvSpPr>
          <p:nvPr/>
        </p:nvSpPr>
        <p:spPr bwMode="auto">
          <a:xfrm>
            <a:off x="0" y="3379788"/>
            <a:ext cx="1524000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200" dirty="0">
                <a:latin typeface="Courier New" pitchFamily="49" charset="0"/>
              </a:rPr>
              <a:t>  </a:t>
            </a:r>
            <a:r>
              <a:rPr lang="en-US" sz="3200" u="sng" dirty="0">
                <a:latin typeface="Courier New" pitchFamily="49" charset="0"/>
              </a:rPr>
              <a:t>  4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</a:pPr>
            <a:r>
              <a:rPr lang="en-US" sz="3200" dirty="0">
                <a:latin typeface="Courier New" pitchFamily="49" charset="0"/>
              </a:rPr>
              <a:t> </a:t>
            </a:r>
            <a:r>
              <a:rPr lang="en-US" sz="3200" dirty="0">
                <a:solidFill>
                  <a:schemeClr val="bg1">
                    <a:lumMod val="85000"/>
                  </a:schemeClr>
                </a:solidFill>
                <a:latin typeface="Courier New" pitchFamily="49" charset="0"/>
              </a:rPr>
              <a:t>3)12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200" dirty="0">
                <a:solidFill>
                  <a:schemeClr val="bg1">
                    <a:lumMod val="85000"/>
                  </a:schemeClr>
                </a:solidFill>
                <a:latin typeface="Courier New" pitchFamily="49" charset="0"/>
              </a:rPr>
              <a:t>   </a:t>
            </a:r>
            <a:r>
              <a:rPr lang="en-US" sz="3200" u="sng" dirty="0">
                <a:solidFill>
                  <a:schemeClr val="bg1">
                    <a:lumMod val="85000"/>
                  </a:schemeClr>
                </a:solidFill>
                <a:latin typeface="Courier New" pitchFamily="49" charset="0"/>
              </a:rPr>
              <a:t>12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200" dirty="0">
                <a:solidFill>
                  <a:schemeClr val="bg1">
                    <a:lumMod val="85000"/>
                  </a:schemeClr>
                </a:solidFill>
                <a:latin typeface="Courier New" pitchFamily="49" charset="0"/>
              </a:rPr>
              <a:t>    0</a:t>
            </a:r>
          </a:p>
        </p:txBody>
      </p:sp>
      <p:sp>
        <p:nvSpPr>
          <p:cNvPr id="13318" name="Text Box 4"/>
          <p:cNvSpPr txBox="1">
            <a:spLocks noChangeArrowheads="1"/>
          </p:cNvSpPr>
          <p:nvPr/>
        </p:nvSpPr>
        <p:spPr bwMode="auto">
          <a:xfrm>
            <a:off x="533400" y="2176463"/>
            <a:ext cx="8077200" cy="5238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/>
              <a:t>Using </a:t>
            </a:r>
            <a:r>
              <a:rPr lang="en-US" sz="2800">
                <a:latin typeface="Arial Black" pitchFamily="34" charset="0"/>
              </a:rPr>
              <a:t>/</a:t>
            </a:r>
            <a:r>
              <a:rPr lang="en-US" sz="2800"/>
              <a:t> gives you the integer quotient.</a:t>
            </a:r>
          </a:p>
        </p:txBody>
      </p:sp>
      <p:sp>
        <p:nvSpPr>
          <p:cNvPr id="13319" name="Text Box 5"/>
          <p:cNvSpPr txBox="1">
            <a:spLocks noChangeArrowheads="1"/>
          </p:cNvSpPr>
          <p:nvPr/>
        </p:nvSpPr>
        <p:spPr bwMode="auto">
          <a:xfrm>
            <a:off x="533400" y="6105525"/>
            <a:ext cx="8077200" cy="5238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/>
              <a:t>Using </a:t>
            </a:r>
            <a:r>
              <a:rPr lang="en-US" sz="2800">
                <a:latin typeface="Arial Black" pitchFamily="34" charset="0"/>
              </a:rPr>
              <a:t>%</a:t>
            </a:r>
            <a:r>
              <a:rPr lang="en-US" sz="2800"/>
              <a:t> gives you the integer remainder.</a:t>
            </a:r>
          </a:p>
        </p:txBody>
      </p:sp>
      <p:sp>
        <p:nvSpPr>
          <p:cNvPr id="13320" name="Text Box 6"/>
          <p:cNvSpPr txBox="1">
            <a:spLocks noChangeArrowheads="1"/>
          </p:cNvSpPr>
          <p:nvPr/>
        </p:nvSpPr>
        <p:spPr bwMode="auto">
          <a:xfrm>
            <a:off x="1827213" y="3379788"/>
            <a:ext cx="15240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200" dirty="0">
                <a:solidFill>
                  <a:schemeClr val="bg1">
                    <a:lumMod val="85000"/>
                  </a:schemeClr>
                </a:solidFill>
                <a:latin typeface="Courier New" pitchFamily="49" charset="0"/>
              </a:rPr>
              <a:t>  </a:t>
            </a:r>
            <a:r>
              <a:rPr lang="en-US" sz="3200" u="sng" dirty="0">
                <a:solidFill>
                  <a:schemeClr val="bg1">
                    <a:lumMod val="85000"/>
                  </a:schemeClr>
                </a:solidFill>
                <a:latin typeface="Courier New" pitchFamily="49" charset="0"/>
              </a:rPr>
              <a:t>  2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</a:pPr>
            <a:r>
              <a:rPr lang="en-US" sz="3200" dirty="0">
                <a:solidFill>
                  <a:schemeClr val="bg1">
                    <a:lumMod val="85000"/>
                  </a:schemeClr>
                </a:solidFill>
                <a:latin typeface="Courier New" pitchFamily="49" charset="0"/>
              </a:rPr>
              <a:t> 5)13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200" dirty="0">
                <a:solidFill>
                  <a:schemeClr val="bg1">
                    <a:lumMod val="85000"/>
                  </a:schemeClr>
                </a:solidFill>
                <a:latin typeface="Courier New" pitchFamily="49" charset="0"/>
              </a:rPr>
              <a:t>   </a:t>
            </a:r>
            <a:r>
              <a:rPr lang="en-US" sz="3200" u="sng" dirty="0">
                <a:solidFill>
                  <a:schemeClr val="bg1">
                    <a:lumMod val="85000"/>
                  </a:schemeClr>
                </a:solidFill>
                <a:latin typeface="Courier New" pitchFamily="49" charset="0"/>
              </a:rPr>
              <a:t>10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200" dirty="0">
                <a:solidFill>
                  <a:schemeClr val="bg1">
                    <a:lumMod val="85000"/>
                  </a:schemeClr>
                </a:solidFill>
                <a:latin typeface="Courier New" pitchFamily="49" charset="0"/>
              </a:rPr>
              <a:t>    3</a:t>
            </a:r>
          </a:p>
        </p:txBody>
      </p:sp>
      <p:sp>
        <p:nvSpPr>
          <p:cNvPr id="13321" name="Text Box 7"/>
          <p:cNvSpPr txBox="1">
            <a:spLocks noChangeArrowheads="1"/>
          </p:cNvSpPr>
          <p:nvPr/>
        </p:nvSpPr>
        <p:spPr bwMode="auto">
          <a:xfrm>
            <a:off x="3810000" y="3379788"/>
            <a:ext cx="1524000" cy="223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200" dirty="0">
                <a:solidFill>
                  <a:schemeClr val="bg1">
                    <a:lumMod val="85000"/>
                  </a:schemeClr>
                </a:solidFill>
                <a:latin typeface="Courier New" pitchFamily="49" charset="0"/>
              </a:rPr>
              <a:t>  </a:t>
            </a:r>
            <a:r>
              <a:rPr lang="en-US" sz="3200" u="sng" dirty="0">
                <a:solidFill>
                  <a:schemeClr val="bg1">
                    <a:lumMod val="85000"/>
                  </a:schemeClr>
                </a:solidFill>
                <a:latin typeface="Courier New" pitchFamily="49" charset="0"/>
              </a:rPr>
              <a:t>  0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</a:pPr>
            <a:r>
              <a:rPr lang="en-US" sz="3200" dirty="0">
                <a:solidFill>
                  <a:schemeClr val="bg1">
                    <a:lumMod val="85000"/>
                  </a:schemeClr>
                </a:solidFill>
                <a:latin typeface="Courier New" pitchFamily="49" charset="0"/>
              </a:rPr>
              <a:t>15)12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200" dirty="0">
                <a:solidFill>
                  <a:schemeClr val="bg1">
                    <a:lumMod val="85000"/>
                  </a:schemeClr>
                </a:solidFill>
                <a:latin typeface="Courier New" pitchFamily="49" charset="0"/>
              </a:rPr>
              <a:t>   </a:t>
            </a:r>
            <a:r>
              <a:rPr lang="en-US" sz="3200" u="sng" dirty="0">
                <a:solidFill>
                  <a:schemeClr val="bg1">
                    <a:lumMod val="85000"/>
                  </a:schemeClr>
                </a:solidFill>
                <a:latin typeface="Courier New" pitchFamily="49" charset="0"/>
              </a:rPr>
              <a:t> 0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200" dirty="0">
                <a:solidFill>
                  <a:schemeClr val="bg1">
                    <a:lumMod val="85000"/>
                  </a:schemeClr>
                </a:solidFill>
                <a:latin typeface="Courier New" pitchFamily="49" charset="0"/>
              </a:rPr>
              <a:t>   12</a:t>
            </a:r>
          </a:p>
        </p:txBody>
      </p:sp>
      <p:sp>
        <p:nvSpPr>
          <p:cNvPr id="13322" name="Text Box 8"/>
          <p:cNvSpPr txBox="1">
            <a:spLocks noChangeArrowheads="1"/>
          </p:cNvSpPr>
          <p:nvPr/>
        </p:nvSpPr>
        <p:spPr bwMode="auto">
          <a:xfrm>
            <a:off x="5791200" y="3379788"/>
            <a:ext cx="1524000" cy="223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200" dirty="0">
                <a:solidFill>
                  <a:schemeClr val="bg1">
                    <a:lumMod val="85000"/>
                  </a:schemeClr>
                </a:solidFill>
                <a:latin typeface="Courier New" pitchFamily="49" charset="0"/>
              </a:rPr>
              <a:t>  </a:t>
            </a:r>
            <a:r>
              <a:rPr lang="en-US" sz="3200" u="sng" dirty="0">
                <a:solidFill>
                  <a:schemeClr val="bg1">
                    <a:lumMod val="85000"/>
                  </a:schemeClr>
                </a:solidFill>
                <a:latin typeface="Courier New" pitchFamily="49" charset="0"/>
              </a:rPr>
              <a:t> 0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</a:pPr>
            <a:r>
              <a:rPr lang="en-US" sz="3200" dirty="0">
                <a:solidFill>
                  <a:schemeClr val="bg1">
                    <a:lumMod val="85000"/>
                  </a:schemeClr>
                </a:solidFill>
                <a:latin typeface="Courier New" pitchFamily="49" charset="0"/>
              </a:rPr>
              <a:t>12)0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200" dirty="0">
                <a:solidFill>
                  <a:schemeClr val="bg1">
                    <a:lumMod val="85000"/>
                  </a:schemeClr>
                </a:solidFill>
                <a:latin typeface="Courier New" pitchFamily="49" charset="0"/>
              </a:rPr>
              <a:t>   </a:t>
            </a:r>
            <a:r>
              <a:rPr lang="en-US" sz="3200" u="sng" dirty="0">
                <a:solidFill>
                  <a:schemeClr val="bg1">
                    <a:lumMod val="85000"/>
                  </a:schemeClr>
                </a:solidFill>
                <a:latin typeface="Courier New" pitchFamily="49" charset="0"/>
              </a:rPr>
              <a:t>0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200" dirty="0">
                <a:solidFill>
                  <a:schemeClr val="bg1">
                    <a:lumMod val="85000"/>
                  </a:schemeClr>
                </a:solidFill>
                <a:latin typeface="Courier New" pitchFamily="49" charset="0"/>
              </a:rPr>
              <a:t>   0</a:t>
            </a:r>
          </a:p>
        </p:txBody>
      </p:sp>
      <p:sp>
        <p:nvSpPr>
          <p:cNvPr id="13323" name="Text Box 9"/>
          <p:cNvSpPr txBox="1">
            <a:spLocks noChangeArrowheads="1"/>
          </p:cNvSpPr>
          <p:nvPr/>
        </p:nvSpPr>
        <p:spPr bwMode="auto">
          <a:xfrm>
            <a:off x="7312025" y="3379788"/>
            <a:ext cx="1524000" cy="223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200" dirty="0">
                <a:solidFill>
                  <a:schemeClr val="bg1">
                    <a:lumMod val="85000"/>
                  </a:schemeClr>
                </a:solidFill>
                <a:latin typeface="Courier New" pitchFamily="49" charset="0"/>
              </a:rPr>
              <a:t>  </a:t>
            </a:r>
            <a:r>
              <a:rPr lang="en-US" sz="3200" u="sng" dirty="0">
                <a:solidFill>
                  <a:schemeClr val="bg1">
                    <a:lumMod val="85000"/>
                  </a:schemeClr>
                </a:solidFill>
                <a:latin typeface="Courier New" pitchFamily="49" charset="0"/>
              </a:rPr>
              <a:t>???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</a:pPr>
            <a:r>
              <a:rPr lang="en-US" sz="3200" dirty="0">
                <a:solidFill>
                  <a:schemeClr val="bg1">
                    <a:lumMod val="85000"/>
                  </a:schemeClr>
                </a:solidFill>
                <a:latin typeface="Courier New" pitchFamily="49" charset="0"/>
              </a:rPr>
              <a:t> 0)12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200" dirty="0">
                <a:solidFill>
                  <a:schemeClr val="bg1">
                    <a:lumMod val="85000"/>
                  </a:schemeClr>
                </a:solidFill>
                <a:latin typeface="Courier New" pitchFamily="49" charset="0"/>
              </a:rPr>
              <a:t>  </a:t>
            </a:r>
            <a:r>
              <a:rPr lang="en-US" sz="3200" u="sng" dirty="0">
                <a:solidFill>
                  <a:schemeClr val="bg1">
                    <a:lumMod val="85000"/>
                  </a:schemeClr>
                </a:solidFill>
                <a:latin typeface="Courier New" pitchFamily="49" charset="0"/>
              </a:rPr>
              <a:t>???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200" dirty="0">
                <a:solidFill>
                  <a:schemeClr val="bg1">
                    <a:lumMod val="85000"/>
                  </a:schemeClr>
                </a:solidFill>
                <a:latin typeface="Courier New" pitchFamily="49" charset="0"/>
              </a:rPr>
              <a:t>  ???</a:t>
            </a:r>
          </a:p>
        </p:txBody>
      </p:sp>
    </p:spTree>
    <p:extLst>
      <p:ext uri="{BB962C8B-B14F-4D97-AF65-F5344CB8AC3E}">
        <p14:creationId xmlns:p14="http://schemas.microsoft.com/office/powerpoint/2010/main" val="315108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2"/>
          <p:cNvSpPr>
            <a:spLocks noChangeArrowheads="1" noChangeShapeType="1" noTextEdit="1"/>
          </p:cNvSpPr>
          <p:nvPr/>
        </p:nvSpPr>
        <p:spPr bwMode="auto">
          <a:xfrm>
            <a:off x="457200" y="3962400"/>
            <a:ext cx="8382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pact"/>
              </a:rPr>
              <a:t>Data Types</a:t>
            </a:r>
          </a:p>
        </p:txBody>
      </p:sp>
      <p:sp>
        <p:nvSpPr>
          <p:cNvPr id="14339" name="WordArt 18"/>
          <p:cNvSpPr>
            <a:spLocks noChangeArrowheads="1" noChangeShapeType="1" noTextEdit="1"/>
          </p:cNvSpPr>
          <p:nvPr/>
        </p:nvSpPr>
        <p:spPr bwMode="auto">
          <a:xfrm>
            <a:off x="371475" y="457200"/>
            <a:ext cx="83915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Section 3.4</a:t>
            </a:r>
          </a:p>
        </p:txBody>
      </p:sp>
      <p:sp>
        <p:nvSpPr>
          <p:cNvPr id="14340" name="WordArt 2"/>
          <p:cNvSpPr>
            <a:spLocks noChangeArrowheads="1" noChangeShapeType="1" noTextEdit="1"/>
          </p:cNvSpPr>
          <p:nvPr/>
        </p:nvSpPr>
        <p:spPr bwMode="auto">
          <a:xfrm>
            <a:off x="457200" y="3048000"/>
            <a:ext cx="8382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pact"/>
              </a:rPr>
              <a:t>Real Number</a:t>
            </a:r>
          </a:p>
        </p:txBody>
      </p:sp>
    </p:spTree>
    <p:extLst>
      <p:ext uri="{BB962C8B-B14F-4D97-AF65-F5344CB8AC3E}">
        <p14:creationId xmlns:p14="http://schemas.microsoft.com/office/powerpoint/2010/main" val="323434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tabLst>
                <a:tab pos="350838" algn="l"/>
                <a:tab pos="685800" algn="l"/>
                <a:tab pos="1379538" algn="l"/>
                <a:tab pos="1827213" algn="l"/>
                <a:tab pos="2293938" algn="l"/>
              </a:tabLst>
            </a:pPr>
            <a:r>
              <a:rPr lang="en-US" dirty="0">
                <a:latin typeface="Times New Roman" pitchFamily="18" charset="0"/>
              </a:rPr>
              <a:t>// Java0306.java</a:t>
            </a:r>
          </a:p>
          <a:p>
            <a:pPr eaLnBrk="1" hangingPunct="1">
              <a:tabLst>
                <a:tab pos="350838" algn="l"/>
                <a:tab pos="685800" algn="l"/>
                <a:tab pos="1379538" algn="l"/>
                <a:tab pos="1827213" algn="l"/>
                <a:tab pos="2293938" algn="l"/>
              </a:tabLst>
            </a:pPr>
            <a:r>
              <a:rPr lang="en-US" dirty="0">
                <a:latin typeface="Times New Roman" pitchFamily="18" charset="0"/>
              </a:rPr>
              <a:t>// This program demonstrates the double data type which is used for real numbers</a:t>
            </a:r>
          </a:p>
          <a:p>
            <a:pPr eaLnBrk="1" hangingPunct="1">
              <a:tabLst>
                <a:tab pos="350838" algn="l"/>
                <a:tab pos="685800" algn="l"/>
                <a:tab pos="1379538" algn="l"/>
                <a:tab pos="1827213" algn="l"/>
                <a:tab pos="2293938" algn="l"/>
              </a:tabLst>
            </a:pPr>
            <a:r>
              <a:rPr lang="en-US" dirty="0">
                <a:latin typeface="Times New Roman" pitchFamily="18" charset="0"/>
              </a:rPr>
              <a:t>// It also demonstrates the four real number operations.</a:t>
            </a:r>
          </a:p>
          <a:p>
            <a:pPr eaLnBrk="1" hangingPunct="1">
              <a:tabLst>
                <a:tab pos="350838" algn="l"/>
                <a:tab pos="685800" algn="l"/>
                <a:tab pos="1379538" algn="l"/>
                <a:tab pos="1827213" algn="l"/>
                <a:tab pos="2293938" algn="l"/>
              </a:tabLst>
            </a:pPr>
            <a:endParaRPr lang="en-US" dirty="0">
              <a:latin typeface="Times New Roman" pitchFamily="18" charset="0"/>
            </a:endParaRPr>
          </a:p>
          <a:p>
            <a:pPr eaLnBrk="1" hangingPunct="1">
              <a:tabLst>
                <a:tab pos="350838" algn="l"/>
                <a:tab pos="685800" algn="l"/>
                <a:tab pos="1379538" algn="l"/>
                <a:tab pos="1827213" algn="l"/>
                <a:tab pos="2293938" algn="l"/>
              </a:tabLst>
            </a:pPr>
            <a:r>
              <a:rPr lang="en-US" dirty="0">
                <a:latin typeface="Times New Roman" pitchFamily="18" charset="0"/>
              </a:rPr>
              <a:t>public class Java0306</a:t>
            </a:r>
          </a:p>
          <a:p>
            <a:pPr eaLnBrk="1" hangingPunct="1">
              <a:tabLst>
                <a:tab pos="350838" algn="l"/>
                <a:tab pos="685800" algn="l"/>
                <a:tab pos="1379538" algn="l"/>
                <a:tab pos="1827213" algn="l"/>
                <a:tab pos="2293938" algn="l"/>
              </a:tabLst>
            </a:pPr>
            <a:r>
              <a:rPr lang="en-US" dirty="0">
                <a:latin typeface="Times New Roman" pitchFamily="18" charset="0"/>
              </a:rPr>
              <a:t>{</a:t>
            </a:r>
          </a:p>
          <a:p>
            <a:pPr eaLnBrk="1" hangingPunct="1">
              <a:tabLst>
                <a:tab pos="350838" algn="l"/>
                <a:tab pos="685800" algn="l"/>
                <a:tab pos="1379538" algn="l"/>
                <a:tab pos="1827213" algn="l"/>
                <a:tab pos="2293938" algn="l"/>
              </a:tabLst>
            </a:pPr>
            <a:r>
              <a:rPr lang="en-US" dirty="0">
                <a:latin typeface="Times New Roman" pitchFamily="18" charset="0"/>
              </a:rPr>
              <a:t>	public static void main (String </a:t>
            </a:r>
            <a:r>
              <a:rPr lang="en-US" dirty="0" err="1">
                <a:latin typeface="Times New Roman" pitchFamily="18" charset="0"/>
              </a:rPr>
              <a:t>args</a:t>
            </a:r>
            <a:r>
              <a:rPr lang="en-US" dirty="0">
                <a:latin typeface="Times New Roman" pitchFamily="18" charset="0"/>
              </a:rPr>
              <a:t>[])</a:t>
            </a:r>
          </a:p>
          <a:p>
            <a:pPr eaLnBrk="1" hangingPunct="1">
              <a:tabLst>
                <a:tab pos="350838" algn="l"/>
                <a:tab pos="685800" algn="l"/>
                <a:tab pos="1379538" algn="l"/>
                <a:tab pos="1827213" algn="l"/>
                <a:tab pos="2293938" algn="l"/>
              </a:tabLst>
            </a:pPr>
            <a:r>
              <a:rPr lang="en-US" dirty="0">
                <a:latin typeface="Times New Roman" pitchFamily="18" charset="0"/>
              </a:rPr>
              <a:t>	{</a:t>
            </a:r>
          </a:p>
          <a:p>
            <a:pPr eaLnBrk="1" hangingPunct="1">
              <a:tabLst>
                <a:tab pos="350838" algn="l"/>
                <a:tab pos="685800" algn="l"/>
                <a:tab pos="1379538" algn="l"/>
                <a:tab pos="1827213" algn="l"/>
                <a:tab pos="2293938" algn="l"/>
              </a:tabLst>
            </a:pPr>
            <a:r>
              <a:rPr lang="en-US" dirty="0">
                <a:latin typeface="Times New Roman" pitchFamily="18" charset="0"/>
              </a:rPr>
              <a:t>		double d1 = 0;</a:t>
            </a:r>
          </a:p>
          <a:p>
            <a:pPr eaLnBrk="1" hangingPunct="1">
              <a:tabLst>
                <a:tab pos="350838" algn="l"/>
                <a:tab pos="685800" algn="l"/>
                <a:tab pos="1379538" algn="l"/>
                <a:tab pos="1827213" algn="l"/>
                <a:tab pos="2293938" algn="l"/>
              </a:tabLst>
            </a:pPr>
            <a:r>
              <a:rPr lang="en-US" dirty="0">
                <a:latin typeface="Times New Roman" pitchFamily="18" charset="0"/>
              </a:rPr>
              <a:t>		double d2 = 10.0;</a:t>
            </a:r>
          </a:p>
          <a:p>
            <a:pPr eaLnBrk="1" hangingPunct="1">
              <a:tabLst>
                <a:tab pos="350838" algn="l"/>
                <a:tab pos="685800" algn="l"/>
                <a:tab pos="1379538" algn="l"/>
                <a:tab pos="1827213" algn="l"/>
                <a:tab pos="2293938" algn="l"/>
              </a:tabLst>
            </a:pPr>
            <a:r>
              <a:rPr lang="en-US" dirty="0">
                <a:latin typeface="Times New Roman" pitchFamily="18" charset="0"/>
              </a:rPr>
              <a:t>		double d3 = 3.33333333;</a:t>
            </a:r>
          </a:p>
          <a:p>
            <a:pPr eaLnBrk="1" hangingPunct="1">
              <a:tabLst>
                <a:tab pos="350838" algn="l"/>
                <a:tab pos="685800" algn="l"/>
                <a:tab pos="1379538" algn="l"/>
                <a:tab pos="1827213" algn="l"/>
                <a:tab pos="2293938" algn="l"/>
              </a:tabLst>
            </a:pPr>
            <a:r>
              <a:rPr lang="en-US" dirty="0">
                <a:latin typeface="Times New Roman" pitchFamily="18" charset="0"/>
              </a:rPr>
              <a:t>      </a:t>
            </a:r>
          </a:p>
          <a:p>
            <a:pPr eaLnBrk="1" hangingPunct="1">
              <a:tabLst>
                <a:tab pos="350838" algn="l"/>
                <a:tab pos="685800" algn="l"/>
                <a:tab pos="1379538" algn="l"/>
                <a:tab pos="1827213" algn="l"/>
                <a:tab pos="2293938" algn="l"/>
              </a:tabLst>
            </a:pPr>
            <a:r>
              <a:rPr lang="en-US" dirty="0">
                <a:latin typeface="Times New Roman" pitchFamily="18" charset="0"/>
              </a:rPr>
              <a:t>		</a:t>
            </a:r>
            <a:r>
              <a:rPr lang="en-US" sz="2400" b="0" dirty="0">
                <a:latin typeface="Arial Black" pitchFamily="34" charset="0"/>
              </a:rPr>
              <a:t>d1 = d2 + d3; </a:t>
            </a:r>
            <a:r>
              <a:rPr lang="en-US" dirty="0">
                <a:latin typeface="Times New Roman" pitchFamily="18" charset="0"/>
              </a:rPr>
              <a:t>			</a:t>
            </a:r>
            <a:r>
              <a:rPr lang="en-US" dirty="0" smtClean="0">
                <a:latin typeface="Times New Roman" pitchFamily="18" charset="0"/>
              </a:rPr>
              <a:t>  </a:t>
            </a:r>
            <a:r>
              <a:rPr lang="en-US" dirty="0" smtClean="0">
                <a:solidFill>
                  <a:srgbClr val="006000"/>
                </a:solidFill>
                <a:latin typeface="Times New Roman" pitchFamily="18" charset="0"/>
              </a:rPr>
              <a:t>// </a:t>
            </a:r>
            <a:r>
              <a:rPr lang="en-US" dirty="0">
                <a:solidFill>
                  <a:srgbClr val="006000"/>
                </a:solidFill>
                <a:latin typeface="Times New Roman" pitchFamily="18" charset="0"/>
              </a:rPr>
              <a:t>Addition                                    </a:t>
            </a:r>
          </a:p>
          <a:p>
            <a:pPr eaLnBrk="1" hangingPunct="1">
              <a:tabLst>
                <a:tab pos="350838" algn="l"/>
                <a:tab pos="685800" algn="l"/>
                <a:tab pos="1379538" algn="l"/>
                <a:tab pos="1827213" algn="l"/>
                <a:tab pos="2293938" algn="l"/>
              </a:tabLst>
            </a:pPr>
            <a:r>
              <a:rPr lang="en-US" dirty="0">
                <a:latin typeface="Times New Roman" pitchFamily="18" charset="0"/>
              </a:rPr>
              <a:t>		</a:t>
            </a:r>
            <a:r>
              <a:rPr lang="en-US" dirty="0" err="1">
                <a:latin typeface="Times New Roman" pitchFamily="18" charset="0"/>
              </a:rPr>
              <a:t>System.out.println</a:t>
            </a:r>
            <a:r>
              <a:rPr lang="en-US" dirty="0">
                <a:latin typeface="Times New Roman" pitchFamily="18" charset="0"/>
              </a:rPr>
              <a:t>(d2 + " + " + d3 + " = " + d1);</a:t>
            </a:r>
          </a:p>
          <a:p>
            <a:pPr eaLnBrk="1" hangingPunct="1">
              <a:tabLst>
                <a:tab pos="350838" algn="l"/>
                <a:tab pos="685800" algn="l"/>
                <a:tab pos="1379538" algn="l"/>
                <a:tab pos="1827213" algn="l"/>
                <a:tab pos="2293938" algn="l"/>
              </a:tabLst>
            </a:pPr>
            <a:r>
              <a:rPr lang="en-US" dirty="0">
                <a:latin typeface="Times New Roman" pitchFamily="18" charset="0"/>
              </a:rPr>
              <a:t>		</a:t>
            </a:r>
            <a:r>
              <a:rPr lang="en-US" sz="2400" b="0" dirty="0">
                <a:latin typeface="Arial Black" pitchFamily="34" charset="0"/>
              </a:rPr>
              <a:t>d1 = d2 - d3; </a:t>
            </a:r>
            <a:r>
              <a:rPr lang="en-US" dirty="0">
                <a:latin typeface="Times New Roman" pitchFamily="18" charset="0"/>
              </a:rPr>
              <a:t>			</a:t>
            </a:r>
            <a:r>
              <a:rPr lang="en-US" dirty="0" smtClean="0">
                <a:solidFill>
                  <a:srgbClr val="006000"/>
                </a:solidFill>
                <a:latin typeface="Times New Roman" pitchFamily="18" charset="0"/>
              </a:rPr>
              <a:t>  // </a:t>
            </a:r>
            <a:r>
              <a:rPr lang="en-US" dirty="0">
                <a:solidFill>
                  <a:srgbClr val="006000"/>
                </a:solidFill>
                <a:latin typeface="Times New Roman" pitchFamily="18" charset="0"/>
              </a:rPr>
              <a:t>Subtraction                                   </a:t>
            </a:r>
          </a:p>
          <a:p>
            <a:pPr eaLnBrk="1" hangingPunct="1">
              <a:tabLst>
                <a:tab pos="350838" algn="l"/>
                <a:tab pos="685800" algn="l"/>
                <a:tab pos="1379538" algn="l"/>
                <a:tab pos="1827213" algn="l"/>
                <a:tab pos="2293938" algn="l"/>
              </a:tabLst>
            </a:pPr>
            <a:r>
              <a:rPr lang="en-US" dirty="0">
                <a:latin typeface="Times New Roman" pitchFamily="18" charset="0"/>
              </a:rPr>
              <a:t>		</a:t>
            </a:r>
            <a:r>
              <a:rPr lang="en-US" dirty="0" err="1">
                <a:latin typeface="Times New Roman" pitchFamily="18" charset="0"/>
              </a:rPr>
              <a:t>System.out.println</a:t>
            </a:r>
            <a:r>
              <a:rPr lang="en-US" dirty="0">
                <a:latin typeface="Times New Roman" pitchFamily="18" charset="0"/>
              </a:rPr>
              <a:t>(d2 + " - " + d3 + " = " + d1);</a:t>
            </a:r>
          </a:p>
          <a:p>
            <a:pPr eaLnBrk="1" hangingPunct="1">
              <a:tabLst>
                <a:tab pos="350838" algn="l"/>
                <a:tab pos="685800" algn="l"/>
                <a:tab pos="1379538" algn="l"/>
                <a:tab pos="1827213" algn="l"/>
                <a:tab pos="2293938" algn="l"/>
              </a:tabLst>
            </a:pPr>
            <a:r>
              <a:rPr lang="en-US" dirty="0">
                <a:latin typeface="Times New Roman" pitchFamily="18" charset="0"/>
              </a:rPr>
              <a:t>		</a:t>
            </a:r>
            <a:r>
              <a:rPr lang="en-US" sz="2400" b="0" dirty="0">
                <a:latin typeface="Arial Black" pitchFamily="34" charset="0"/>
              </a:rPr>
              <a:t>d1 = d2 * d3; </a:t>
            </a:r>
            <a:r>
              <a:rPr lang="en-US" dirty="0">
                <a:latin typeface="Times New Roman" pitchFamily="18" charset="0"/>
              </a:rPr>
              <a:t>			</a:t>
            </a:r>
            <a:r>
              <a:rPr lang="en-US" dirty="0" smtClean="0">
                <a:solidFill>
                  <a:srgbClr val="006000"/>
                </a:solidFill>
                <a:latin typeface="Times New Roman" pitchFamily="18" charset="0"/>
              </a:rPr>
              <a:t>  // </a:t>
            </a:r>
            <a:r>
              <a:rPr lang="en-US" dirty="0">
                <a:solidFill>
                  <a:srgbClr val="006000"/>
                </a:solidFill>
                <a:latin typeface="Times New Roman" pitchFamily="18" charset="0"/>
              </a:rPr>
              <a:t>Multiplication                                  </a:t>
            </a:r>
          </a:p>
          <a:p>
            <a:pPr eaLnBrk="1" hangingPunct="1">
              <a:tabLst>
                <a:tab pos="350838" algn="l"/>
                <a:tab pos="685800" algn="l"/>
                <a:tab pos="1379538" algn="l"/>
                <a:tab pos="1827213" algn="l"/>
                <a:tab pos="2293938" algn="l"/>
              </a:tabLst>
            </a:pPr>
            <a:r>
              <a:rPr lang="en-US" dirty="0">
                <a:latin typeface="Times New Roman" pitchFamily="18" charset="0"/>
              </a:rPr>
              <a:t>		</a:t>
            </a:r>
            <a:r>
              <a:rPr lang="en-US" dirty="0" err="1">
                <a:latin typeface="Times New Roman" pitchFamily="18" charset="0"/>
              </a:rPr>
              <a:t>System.out.println</a:t>
            </a:r>
            <a:r>
              <a:rPr lang="en-US" dirty="0">
                <a:latin typeface="Times New Roman" pitchFamily="18" charset="0"/>
              </a:rPr>
              <a:t>(d2 + " * " + d3 + " = " + d1);</a:t>
            </a:r>
          </a:p>
          <a:p>
            <a:pPr eaLnBrk="1" hangingPunct="1">
              <a:tabLst>
                <a:tab pos="350838" algn="l"/>
                <a:tab pos="685800" algn="l"/>
                <a:tab pos="1379538" algn="l"/>
                <a:tab pos="1827213" algn="l"/>
                <a:tab pos="2293938" algn="l"/>
              </a:tabLst>
            </a:pPr>
            <a:r>
              <a:rPr lang="en-US" dirty="0">
                <a:latin typeface="Times New Roman" pitchFamily="18" charset="0"/>
              </a:rPr>
              <a:t>		</a:t>
            </a:r>
            <a:r>
              <a:rPr lang="en-US" sz="2400" b="0" dirty="0">
                <a:latin typeface="Arial Black" pitchFamily="34" charset="0"/>
              </a:rPr>
              <a:t>d1 = d2 / d3; </a:t>
            </a:r>
            <a:r>
              <a:rPr lang="en-US" dirty="0">
                <a:latin typeface="Times New Roman" pitchFamily="18" charset="0"/>
              </a:rPr>
              <a:t>		</a:t>
            </a:r>
            <a:r>
              <a:rPr lang="en-US" dirty="0" smtClean="0">
                <a:latin typeface="Times New Roman" pitchFamily="18" charset="0"/>
              </a:rPr>
              <a:t>	  </a:t>
            </a:r>
            <a:r>
              <a:rPr lang="en-US" dirty="0" smtClean="0">
                <a:solidFill>
                  <a:srgbClr val="006000"/>
                </a:solidFill>
                <a:latin typeface="Times New Roman" pitchFamily="18" charset="0"/>
              </a:rPr>
              <a:t>// </a:t>
            </a:r>
            <a:r>
              <a:rPr lang="en-US" dirty="0">
                <a:solidFill>
                  <a:srgbClr val="006000"/>
                </a:solidFill>
                <a:latin typeface="Times New Roman" pitchFamily="18" charset="0"/>
              </a:rPr>
              <a:t>Real Number Quotient Division </a:t>
            </a:r>
            <a:r>
              <a:rPr lang="en-US" dirty="0">
                <a:latin typeface="Times New Roman" pitchFamily="18" charset="0"/>
              </a:rPr>
              <a:t>                   </a:t>
            </a:r>
          </a:p>
          <a:p>
            <a:pPr eaLnBrk="1" hangingPunct="1">
              <a:tabLst>
                <a:tab pos="350838" algn="l"/>
                <a:tab pos="685800" algn="l"/>
                <a:tab pos="1379538" algn="l"/>
                <a:tab pos="1827213" algn="l"/>
                <a:tab pos="2293938" algn="l"/>
              </a:tabLst>
            </a:pPr>
            <a:r>
              <a:rPr lang="en-US" dirty="0">
                <a:latin typeface="Times New Roman" pitchFamily="18" charset="0"/>
              </a:rPr>
              <a:t>		</a:t>
            </a:r>
            <a:r>
              <a:rPr lang="en-US" dirty="0" err="1">
                <a:latin typeface="Times New Roman" pitchFamily="18" charset="0"/>
              </a:rPr>
              <a:t>System.out.println</a:t>
            </a:r>
            <a:r>
              <a:rPr lang="en-US" dirty="0">
                <a:latin typeface="Times New Roman" pitchFamily="18" charset="0"/>
              </a:rPr>
              <a:t>(d2 + " / " + d3 + " = " + d1);</a:t>
            </a:r>
          </a:p>
          <a:p>
            <a:pPr eaLnBrk="1" hangingPunct="1">
              <a:tabLst>
                <a:tab pos="350838" algn="l"/>
                <a:tab pos="685800" algn="l"/>
                <a:tab pos="1379538" algn="l"/>
                <a:tab pos="1827213" algn="l"/>
                <a:tab pos="2293938" algn="l"/>
              </a:tabLst>
            </a:pPr>
            <a:r>
              <a:rPr lang="en-US" dirty="0">
                <a:latin typeface="Times New Roman" pitchFamily="18" charset="0"/>
              </a:rPr>
              <a:t>		</a:t>
            </a:r>
            <a:r>
              <a:rPr lang="en-US" dirty="0" err="1">
                <a:latin typeface="Times New Roman" pitchFamily="18" charset="0"/>
              </a:rPr>
              <a:t>System.out.println</a:t>
            </a:r>
            <a:r>
              <a:rPr lang="en-US" dirty="0">
                <a:latin typeface="Times New Roman" pitchFamily="18" charset="0"/>
              </a:rPr>
              <a:t>();</a:t>
            </a:r>
          </a:p>
          <a:p>
            <a:pPr eaLnBrk="1" hangingPunct="1">
              <a:tabLst>
                <a:tab pos="350838" algn="l"/>
                <a:tab pos="685800" algn="l"/>
                <a:tab pos="1379538" algn="l"/>
                <a:tab pos="1827213" algn="l"/>
                <a:tab pos="2293938" algn="l"/>
              </a:tabLst>
            </a:pPr>
            <a:r>
              <a:rPr lang="en-US" dirty="0">
                <a:latin typeface="Times New Roman" pitchFamily="18" charset="0"/>
              </a:rPr>
              <a:t>   	}</a:t>
            </a:r>
          </a:p>
          <a:p>
            <a:pPr eaLnBrk="1" hangingPunct="1">
              <a:tabLst>
                <a:tab pos="350838" algn="l"/>
                <a:tab pos="685800" algn="l"/>
                <a:tab pos="1379538" algn="l"/>
                <a:tab pos="1827213" algn="l"/>
                <a:tab pos="2293938" algn="l"/>
              </a:tabLst>
            </a:pPr>
            <a:r>
              <a:rPr lang="en-US" dirty="0">
                <a:latin typeface="Times New Roman" pitchFamily="18" charset="0"/>
              </a:rPr>
              <a:t>}</a:t>
            </a:r>
          </a:p>
        </p:txBody>
      </p:sp>
      <p:pic>
        <p:nvPicPr>
          <p:cNvPr id="3" name="Picture 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914400"/>
            <a:ext cx="5867400" cy="2468880"/>
          </a:xfrm>
          <a:noFill/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5903893"/>
            <a:ext cx="9144000" cy="954107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>
                <a:latin typeface="Arial" pitchFamily="34" charset="0"/>
                <a:cs typeface="Arial" pitchFamily="34" charset="0"/>
              </a:rPr>
              <a:t>NOTE: Calculations performed with </a:t>
            </a:r>
            <a:r>
              <a:rPr lang="en-US" sz="2800" b="0" dirty="0" smtClean="0">
                <a:latin typeface="Arial Black" pitchFamily="34" charset="0"/>
                <a:cs typeface="Arial" pitchFamily="34" charset="0"/>
              </a:rPr>
              <a:t>double </a:t>
            </a:r>
          </a:p>
          <a:p>
            <a:pPr algn="ctr" eaLnBrk="1" hangingPunct="1"/>
            <a:r>
              <a:rPr lang="en-US" sz="2800" dirty="0" smtClean="0">
                <a:latin typeface="Arial" pitchFamily="34" charset="0"/>
                <a:cs typeface="Arial" pitchFamily="34" charset="0"/>
              </a:rPr>
              <a:t>variables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are accurate to 15 decimal places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55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7063"/>
            <a:ext cx="9144000" cy="1754326"/>
          </a:xfr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  <a:t>Java Real Number</a:t>
            </a:r>
            <a:br>
              <a:rPr lang="en-US" sz="54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</a:br>
            <a:r>
              <a:rPr lang="en-US" sz="54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  <a:t>Data Types/Operations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57200" y="3375025"/>
            <a:ext cx="8229600" cy="3170099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4121150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121150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121150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121150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121150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121150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121150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121150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121150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tabLst>
                <a:tab pos="457200" algn="l"/>
                <a:tab pos="914400" algn="l"/>
                <a:tab pos="1371600" algn="l"/>
                <a:tab pos="1768475" algn="l"/>
                <a:tab pos="2286000" algn="l"/>
                <a:tab pos="2682875" algn="l"/>
                <a:tab pos="3200400" algn="l"/>
                <a:tab pos="3597275" algn="l"/>
                <a:tab pos="412115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</a:pPr>
            <a:r>
              <a:rPr lang="en-US" sz="1600" dirty="0"/>
              <a:t>	</a:t>
            </a:r>
          </a:p>
          <a:p>
            <a:pPr>
              <a:tabLst>
                <a:tab pos="457200" algn="l"/>
                <a:tab pos="914400" algn="l"/>
                <a:tab pos="1371600" algn="l"/>
                <a:tab pos="1768475" algn="l"/>
                <a:tab pos="2286000" algn="l"/>
                <a:tab pos="2682875" algn="l"/>
                <a:tab pos="3200400" algn="l"/>
                <a:tab pos="3597275" algn="l"/>
                <a:tab pos="412115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</a:pPr>
            <a:r>
              <a:rPr lang="en-US" sz="2400" dirty="0"/>
              <a:t>Addition:						</a:t>
            </a:r>
            <a:r>
              <a:rPr lang="en-US" sz="2400" dirty="0" smtClean="0"/>
              <a:t>	6.75 </a:t>
            </a:r>
            <a:r>
              <a:rPr lang="en-US" sz="2400" dirty="0"/>
              <a:t>+ </a:t>
            </a:r>
            <a:r>
              <a:rPr lang="en-US" sz="2400" dirty="0" smtClean="0"/>
              <a:t>2.5	</a:t>
            </a:r>
            <a:r>
              <a:rPr lang="en-US" sz="2400" dirty="0"/>
              <a:t>	= 	  </a:t>
            </a:r>
            <a:r>
              <a:rPr lang="en-US" sz="2400" dirty="0" smtClean="0"/>
              <a:t>9.25</a:t>
            </a:r>
          </a:p>
          <a:p>
            <a:pPr>
              <a:tabLst>
                <a:tab pos="457200" algn="l"/>
                <a:tab pos="914400" algn="l"/>
                <a:tab pos="1371600" algn="l"/>
                <a:tab pos="1768475" algn="l"/>
                <a:tab pos="2286000" algn="l"/>
                <a:tab pos="2682875" algn="l"/>
                <a:tab pos="3200400" algn="l"/>
                <a:tab pos="3597275" algn="l"/>
                <a:tab pos="412115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</a:pPr>
            <a:endParaRPr lang="en-US" sz="2400" dirty="0"/>
          </a:p>
          <a:p>
            <a:pPr>
              <a:tabLst>
                <a:tab pos="457200" algn="l"/>
                <a:tab pos="914400" algn="l"/>
                <a:tab pos="1371600" algn="l"/>
                <a:tab pos="1768475" algn="l"/>
                <a:tab pos="2286000" algn="l"/>
                <a:tab pos="2682875" algn="l"/>
                <a:tab pos="3200400" algn="l"/>
                <a:tab pos="3597275" algn="l"/>
                <a:tab pos="412115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</a:pPr>
            <a:r>
              <a:rPr lang="en-US" sz="2400" dirty="0"/>
              <a:t>Subtraction:					6.75 - </a:t>
            </a:r>
            <a:r>
              <a:rPr lang="en-US" sz="2400" dirty="0" smtClean="0"/>
              <a:t>2.5</a:t>
            </a:r>
            <a:r>
              <a:rPr lang="en-US" sz="2400" dirty="0"/>
              <a:t>		=	  4.25</a:t>
            </a:r>
          </a:p>
          <a:p>
            <a:pPr>
              <a:tabLst>
                <a:tab pos="457200" algn="l"/>
                <a:tab pos="914400" algn="l"/>
                <a:tab pos="1371600" algn="l"/>
                <a:tab pos="1768475" algn="l"/>
                <a:tab pos="2286000" algn="l"/>
                <a:tab pos="2682875" algn="l"/>
                <a:tab pos="3200400" algn="l"/>
                <a:tab pos="3597275" algn="l"/>
                <a:tab pos="412115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</a:pPr>
            <a:endParaRPr lang="en-US" sz="2400" dirty="0" smtClean="0"/>
          </a:p>
          <a:p>
            <a:pPr>
              <a:tabLst>
                <a:tab pos="457200" algn="l"/>
                <a:tab pos="914400" algn="l"/>
                <a:tab pos="1371600" algn="l"/>
                <a:tab pos="1768475" algn="l"/>
                <a:tab pos="2286000" algn="l"/>
                <a:tab pos="2682875" algn="l"/>
                <a:tab pos="3200400" algn="l"/>
                <a:tab pos="3597275" algn="l"/>
                <a:tab pos="412115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</a:pPr>
            <a:r>
              <a:rPr lang="en-US" sz="2400" dirty="0" smtClean="0"/>
              <a:t>Multiplication</a:t>
            </a:r>
            <a:r>
              <a:rPr lang="en-US" sz="2400" dirty="0"/>
              <a:t>:					6.75 * 2.5		=	  16.875</a:t>
            </a:r>
          </a:p>
          <a:p>
            <a:pPr>
              <a:tabLst>
                <a:tab pos="457200" algn="l"/>
                <a:tab pos="914400" algn="l"/>
                <a:tab pos="1371600" algn="l"/>
                <a:tab pos="1768475" algn="l"/>
                <a:tab pos="2286000" algn="l"/>
                <a:tab pos="2682875" algn="l"/>
                <a:tab pos="3200400" algn="l"/>
                <a:tab pos="3597275" algn="l"/>
                <a:tab pos="412115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</a:pPr>
            <a:endParaRPr lang="en-US" sz="2400" dirty="0" smtClean="0"/>
          </a:p>
          <a:p>
            <a:pPr>
              <a:tabLst>
                <a:tab pos="457200" algn="l"/>
                <a:tab pos="914400" algn="l"/>
                <a:tab pos="1371600" algn="l"/>
                <a:tab pos="1768475" algn="l"/>
                <a:tab pos="2286000" algn="l"/>
                <a:tab pos="2682875" algn="l"/>
                <a:tab pos="3200400" algn="l"/>
                <a:tab pos="3597275" algn="l"/>
                <a:tab pos="412115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</a:pPr>
            <a:r>
              <a:rPr lang="en-US" sz="2400" dirty="0" smtClean="0"/>
              <a:t>Real </a:t>
            </a:r>
            <a:r>
              <a:rPr lang="en-US" sz="2400" dirty="0"/>
              <a:t># Quotient Division:	6.75 / 2.5		=	  </a:t>
            </a:r>
            <a:r>
              <a:rPr lang="en-US" sz="2400" dirty="0" smtClean="0"/>
              <a:t>2.7</a:t>
            </a:r>
          </a:p>
          <a:p>
            <a:pPr>
              <a:tabLst>
                <a:tab pos="457200" algn="l"/>
                <a:tab pos="914400" algn="l"/>
                <a:tab pos="1371600" algn="l"/>
                <a:tab pos="1768475" algn="l"/>
                <a:tab pos="2286000" algn="l"/>
                <a:tab pos="2682875" algn="l"/>
                <a:tab pos="3200400" algn="l"/>
                <a:tab pos="3597275" algn="l"/>
                <a:tab pos="412115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</a:pPr>
            <a:endParaRPr lang="en-US" sz="1600" dirty="0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667000" y="1693863"/>
            <a:ext cx="3505200" cy="143033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float		4 bytes</a:t>
            </a:r>
          </a:p>
          <a:p>
            <a:pPr algn="just" eaLnBrk="1" hangingPunct="1"/>
            <a:endParaRPr lang="en-US" sz="2800"/>
          </a:p>
          <a:p>
            <a:pPr algn="just" eaLnBrk="1" hangingPunct="1"/>
            <a:r>
              <a:rPr lang="en-US" sz="2800"/>
              <a:t>double	8 bytes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0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7063"/>
            <a:ext cx="9144000" cy="1754326"/>
          </a:xfr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  <a:t>What About</a:t>
            </a:r>
            <a:br>
              <a:rPr lang="en-US" sz="54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</a:br>
            <a:r>
              <a:rPr lang="en-US" sz="54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  <a:t>Real # Remainder Division?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04800" y="1752600"/>
            <a:ext cx="8534400" cy="26776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4121150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121150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121150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121150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121150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121150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121150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121150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121150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dirty="0"/>
              <a:t>Java textbooks usually </a:t>
            </a:r>
            <a:r>
              <a:rPr lang="en-US" sz="2400" dirty="0" smtClean="0"/>
              <a:t>state </a:t>
            </a:r>
            <a:r>
              <a:rPr lang="en-US" sz="2400" dirty="0"/>
              <a:t>that remainder or modulus division does not exist for real numbers.  Real numbers do not have remainder division in any practical sense.  </a:t>
            </a:r>
            <a:r>
              <a:rPr lang="en-US" sz="2400" dirty="0" smtClean="0"/>
              <a:t>There also is the issue that Java is based on C++, which does not allow remainder division with real number data types.  Even though the following examples do not work in C++, they actually </a:t>
            </a:r>
            <a:r>
              <a:rPr lang="en-US" sz="2400" u="sng" dirty="0" smtClean="0"/>
              <a:t>do</a:t>
            </a:r>
            <a:r>
              <a:rPr lang="en-US" sz="2400" dirty="0" smtClean="0"/>
              <a:t> work in Java.</a:t>
            </a:r>
            <a:endParaRPr lang="en-US" sz="2400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667000" y="4752558"/>
            <a:ext cx="3810000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4121150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121150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121150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121150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121150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121150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121150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121150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121150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tabLst>
                <a:tab pos="2225675" algn="l"/>
              </a:tabLst>
            </a:pPr>
            <a:r>
              <a:rPr lang="en-US" sz="2800" dirty="0" smtClean="0"/>
              <a:t>10.0 </a:t>
            </a:r>
            <a:r>
              <a:rPr lang="en-US" sz="2800" dirty="0"/>
              <a:t>% </a:t>
            </a:r>
            <a:r>
              <a:rPr lang="en-US" sz="2800" dirty="0" smtClean="0"/>
              <a:t>5.0    =</a:t>
            </a:r>
            <a:r>
              <a:rPr lang="en-US" sz="2800" dirty="0"/>
              <a:t> </a:t>
            </a:r>
            <a:r>
              <a:rPr lang="en-US" sz="2800" dirty="0" smtClean="0"/>
              <a:t>   0.0</a:t>
            </a:r>
            <a:endParaRPr lang="en-US" sz="2800" dirty="0"/>
          </a:p>
          <a:p>
            <a:pPr>
              <a:tabLst>
                <a:tab pos="2225675" algn="l"/>
              </a:tabLst>
            </a:pPr>
            <a:r>
              <a:rPr lang="en-US" sz="2800" dirty="0" smtClean="0"/>
              <a:t>10.0 </a:t>
            </a:r>
            <a:r>
              <a:rPr lang="en-US" sz="2800" dirty="0"/>
              <a:t>% </a:t>
            </a:r>
            <a:r>
              <a:rPr lang="en-US" sz="2800" dirty="0" smtClean="0"/>
              <a:t>3.0    =    1.0</a:t>
            </a:r>
            <a:endParaRPr lang="en-US" sz="2800" dirty="0"/>
          </a:p>
          <a:p>
            <a:pPr>
              <a:tabLst>
                <a:tab pos="2225675" algn="l"/>
              </a:tabLst>
            </a:pPr>
            <a:r>
              <a:rPr lang="en-US" sz="2800" dirty="0" smtClean="0"/>
              <a:t>3.0 </a:t>
            </a:r>
            <a:r>
              <a:rPr lang="en-US" sz="2800" dirty="0"/>
              <a:t>% </a:t>
            </a:r>
            <a:r>
              <a:rPr lang="en-US" sz="2800" dirty="0" smtClean="0"/>
              <a:t>10.0    =</a:t>
            </a:r>
            <a:r>
              <a:rPr lang="en-US" sz="2800" dirty="0"/>
              <a:t> </a:t>
            </a:r>
            <a:r>
              <a:rPr lang="en-US" sz="2800" dirty="0" smtClean="0"/>
              <a:t>   3.0</a:t>
            </a:r>
            <a:endParaRPr lang="en-US" sz="2800" dirty="0"/>
          </a:p>
          <a:p>
            <a:pPr>
              <a:tabLst>
                <a:tab pos="2225675" algn="l"/>
              </a:tabLst>
            </a:pPr>
            <a:r>
              <a:rPr lang="en-US" sz="2800" dirty="0" smtClean="0"/>
              <a:t>6.75 </a:t>
            </a:r>
            <a:r>
              <a:rPr lang="en-US" sz="2800" dirty="0"/>
              <a:t>% </a:t>
            </a:r>
            <a:r>
              <a:rPr lang="en-US" sz="2800" dirty="0" smtClean="0"/>
              <a:t>2.5    =</a:t>
            </a:r>
            <a:r>
              <a:rPr lang="en-US" sz="2800" dirty="0"/>
              <a:t> </a:t>
            </a:r>
            <a:r>
              <a:rPr lang="en-US" sz="2800" dirty="0" smtClean="0"/>
              <a:t>   1.75</a:t>
            </a:r>
            <a:endParaRPr lang="en-US" sz="2800" dirty="0"/>
          </a:p>
        </p:txBody>
      </p:sp>
      <p:pic>
        <p:nvPicPr>
          <p:cNvPr id="3074" name="Picture 2" descr="C:\Users\JohnSchram\AppData\Local\Microsoft\Windows\Temporary Internet Files\Content.IE5\0GLVTQPI\MC90044152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50" y="4968240"/>
            <a:ext cx="18732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JohnSchram\AppData\Local\Microsoft\Windows\Temporary Internet Files\Content.IE5\2FHIY7Z7\MC90043440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4660265"/>
            <a:ext cx="1362075" cy="190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78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18"/>
          <p:cNvSpPr>
            <a:spLocks noChangeArrowheads="1" noChangeShapeType="1" noTextEdit="1"/>
          </p:cNvSpPr>
          <p:nvPr/>
        </p:nvSpPr>
        <p:spPr bwMode="auto">
          <a:xfrm>
            <a:off x="371475" y="457200"/>
            <a:ext cx="83915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Section 3.5</a:t>
            </a:r>
          </a:p>
        </p:txBody>
      </p:sp>
      <p:sp>
        <p:nvSpPr>
          <p:cNvPr id="17411" name="WordArt 2"/>
          <p:cNvSpPr>
            <a:spLocks noChangeArrowheads="1" noChangeShapeType="1" noTextEdit="1"/>
          </p:cNvSpPr>
          <p:nvPr/>
        </p:nvSpPr>
        <p:spPr bwMode="auto">
          <a:xfrm>
            <a:off x="2395537" y="3048000"/>
            <a:ext cx="43434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pact"/>
              </a:rPr>
              <a:t>Numerical</a:t>
            </a:r>
          </a:p>
        </p:txBody>
      </p:sp>
      <p:sp>
        <p:nvSpPr>
          <p:cNvPr id="17412" name="WordArt 2"/>
          <p:cNvSpPr>
            <a:spLocks noChangeArrowheads="1" noChangeShapeType="1" noTextEdit="1"/>
          </p:cNvSpPr>
          <p:nvPr/>
        </p:nvSpPr>
        <p:spPr bwMode="auto">
          <a:xfrm>
            <a:off x="457200" y="3962400"/>
            <a:ext cx="8382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pact"/>
              </a:rPr>
              <a:t>Representation Limits</a:t>
            </a:r>
          </a:p>
        </p:txBody>
      </p:sp>
    </p:spTree>
    <p:extLst>
      <p:ext uri="{BB962C8B-B14F-4D97-AF65-F5344CB8AC3E}">
        <p14:creationId xmlns:p14="http://schemas.microsoft.com/office/powerpoint/2010/main" val="105378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457200" y="3962400"/>
            <a:ext cx="8382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pact"/>
              </a:rPr>
              <a:t>Variables</a:t>
            </a:r>
          </a:p>
        </p:txBody>
      </p:sp>
      <p:sp>
        <p:nvSpPr>
          <p:cNvPr id="3075" name="WordArt 18"/>
          <p:cNvSpPr>
            <a:spLocks noChangeArrowheads="1" noChangeShapeType="1" noTextEdit="1"/>
          </p:cNvSpPr>
          <p:nvPr/>
        </p:nvSpPr>
        <p:spPr bwMode="auto">
          <a:xfrm>
            <a:off x="371475" y="457200"/>
            <a:ext cx="83915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Section 3.2</a:t>
            </a:r>
          </a:p>
        </p:txBody>
      </p:sp>
      <p:sp>
        <p:nvSpPr>
          <p:cNvPr id="3076" name="WordArt 2"/>
          <p:cNvSpPr>
            <a:spLocks noChangeArrowheads="1" noChangeShapeType="1" noTextEdit="1"/>
          </p:cNvSpPr>
          <p:nvPr/>
        </p:nvSpPr>
        <p:spPr bwMode="auto">
          <a:xfrm>
            <a:off x="457200" y="2918254"/>
            <a:ext cx="8382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pact"/>
              </a:rPr>
              <a:t>Declaring</a:t>
            </a:r>
          </a:p>
        </p:txBody>
      </p:sp>
    </p:spTree>
    <p:extLst>
      <p:ext uri="{BB962C8B-B14F-4D97-AF65-F5344CB8AC3E}">
        <p14:creationId xmlns:p14="http://schemas.microsoft.com/office/powerpoint/2010/main" val="182564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62763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6725" algn="l"/>
                <a:tab pos="914400" algn="l"/>
                <a:tab pos="1379538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66725" algn="l"/>
                <a:tab pos="914400" algn="l"/>
                <a:tab pos="1379538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66725" algn="l"/>
                <a:tab pos="914400" algn="l"/>
                <a:tab pos="1379538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66725" algn="l"/>
                <a:tab pos="914400" algn="l"/>
                <a:tab pos="1379538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66725" algn="l"/>
                <a:tab pos="914400" algn="l"/>
                <a:tab pos="1379538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 dirty="0">
                <a:latin typeface="Times New Roman" pitchFamily="18" charset="0"/>
              </a:rPr>
              <a:t>// Java0307.java</a:t>
            </a:r>
          </a:p>
          <a:p>
            <a:pPr eaLnBrk="1" hangingPunct="1"/>
            <a:r>
              <a:rPr lang="en-US" sz="2200" dirty="0">
                <a:latin typeface="Times New Roman" pitchFamily="18" charset="0"/>
              </a:rPr>
              <a:t>// This program demonstrates memory overflow problems.</a:t>
            </a:r>
          </a:p>
          <a:p>
            <a:pPr eaLnBrk="1" hangingPunct="1"/>
            <a:r>
              <a:rPr lang="en-US" sz="2200" dirty="0">
                <a:latin typeface="Times New Roman" pitchFamily="18" charset="0"/>
              </a:rPr>
              <a:t>// Saving memory is important, but too little memory can</a:t>
            </a:r>
          </a:p>
          <a:p>
            <a:pPr eaLnBrk="1" hangingPunct="1"/>
            <a:r>
              <a:rPr lang="en-US" sz="2200" dirty="0">
                <a:latin typeface="Times New Roman" pitchFamily="18" charset="0"/>
              </a:rPr>
              <a:t>// also cause problems.</a:t>
            </a:r>
          </a:p>
          <a:p>
            <a:pPr eaLnBrk="1" hangingPunct="1"/>
            <a:endParaRPr lang="en-US" sz="300" dirty="0">
              <a:latin typeface="Times New Roman" pitchFamily="18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en-US" sz="2200" dirty="0">
                <a:latin typeface="Times New Roman" pitchFamily="18" charset="0"/>
              </a:rPr>
              <a:t>public class Java0307</a:t>
            </a:r>
          </a:p>
          <a:p>
            <a:pPr eaLnBrk="1" hangingPunct="1"/>
            <a:r>
              <a:rPr lang="en-US" sz="2200" dirty="0">
                <a:latin typeface="Times New Roman" pitchFamily="18" charset="0"/>
              </a:rPr>
              <a:t>{</a:t>
            </a:r>
          </a:p>
          <a:p>
            <a:pPr eaLnBrk="1" hangingPunct="1"/>
            <a:r>
              <a:rPr lang="en-US" sz="2200" dirty="0">
                <a:latin typeface="Times New Roman" pitchFamily="18" charset="0"/>
              </a:rPr>
              <a:t>	public static void main (String </a:t>
            </a:r>
            <a:r>
              <a:rPr lang="en-US" sz="2200" dirty="0" err="1">
                <a:latin typeface="Times New Roman" pitchFamily="18" charset="0"/>
              </a:rPr>
              <a:t>args</a:t>
            </a:r>
            <a:r>
              <a:rPr lang="en-US" sz="2200" dirty="0">
                <a:latin typeface="Times New Roman" pitchFamily="18" charset="0"/>
              </a:rPr>
              <a:t>[])</a:t>
            </a:r>
          </a:p>
          <a:p>
            <a:pPr eaLnBrk="1" hangingPunct="1"/>
            <a:r>
              <a:rPr lang="en-US" sz="2200" dirty="0">
                <a:latin typeface="Times New Roman" pitchFamily="18" charset="0"/>
              </a:rPr>
              <a:t>	{</a:t>
            </a:r>
          </a:p>
          <a:p>
            <a:pPr eaLnBrk="1" hangingPunct="1"/>
            <a:r>
              <a:rPr lang="en-US" sz="2200" dirty="0">
                <a:latin typeface="Times New Roman" pitchFamily="18" charset="0"/>
              </a:rPr>
              <a:t>		</a:t>
            </a:r>
            <a:r>
              <a:rPr lang="en-US" sz="2200" dirty="0" err="1">
                <a:latin typeface="Times New Roman" pitchFamily="18" charset="0"/>
              </a:rPr>
              <a:t>int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intNum</a:t>
            </a:r>
            <a:r>
              <a:rPr lang="en-US" sz="2200" dirty="0">
                <a:latin typeface="Times New Roman" pitchFamily="18" charset="0"/>
              </a:rPr>
              <a:t> = 1000;</a:t>
            </a:r>
          </a:p>
          <a:p>
            <a:pPr eaLnBrk="1" hangingPunct="1"/>
            <a:r>
              <a:rPr lang="en-US" sz="2200" dirty="0">
                <a:latin typeface="Times New Roman" pitchFamily="18" charset="0"/>
              </a:rPr>
              <a:t>		</a:t>
            </a:r>
            <a:r>
              <a:rPr lang="en-US" sz="2200" dirty="0" err="1">
                <a:latin typeface="Times New Roman" pitchFamily="18" charset="0"/>
              </a:rPr>
              <a:t>System.out.println</a:t>
            </a:r>
            <a:r>
              <a:rPr lang="en-US" sz="2200" dirty="0">
                <a:latin typeface="Times New Roman" pitchFamily="18" charset="0"/>
              </a:rPr>
              <a:t>("</a:t>
            </a:r>
            <a:r>
              <a:rPr lang="en-US" sz="2200" dirty="0" err="1">
                <a:latin typeface="Times New Roman" pitchFamily="18" charset="0"/>
              </a:rPr>
              <a:t>intNum</a:t>
            </a:r>
            <a:r>
              <a:rPr lang="en-US" sz="2200" dirty="0">
                <a:latin typeface="Times New Roman" pitchFamily="18" charset="0"/>
              </a:rPr>
              <a:t>: " + </a:t>
            </a:r>
            <a:r>
              <a:rPr lang="en-US" sz="2200" dirty="0" err="1">
                <a:latin typeface="Times New Roman" pitchFamily="18" charset="0"/>
              </a:rPr>
              <a:t>intNum</a:t>
            </a:r>
            <a:r>
              <a:rPr lang="en-US" sz="2200" dirty="0">
                <a:latin typeface="Times New Roman" pitchFamily="18" charset="0"/>
              </a:rPr>
              <a:t>);</a:t>
            </a:r>
          </a:p>
          <a:p>
            <a:pPr eaLnBrk="1" hangingPunct="1">
              <a:lnSpc>
                <a:spcPct val="50000"/>
              </a:lnSpc>
            </a:pPr>
            <a:r>
              <a:rPr lang="en-US" sz="2200" dirty="0">
                <a:latin typeface="Times New Roman" pitchFamily="18" charset="0"/>
              </a:rPr>
              <a:t>		</a:t>
            </a:r>
            <a:endParaRPr lang="en-US" sz="800" dirty="0">
              <a:latin typeface="Times New Roman" pitchFamily="18" charset="0"/>
            </a:endParaRPr>
          </a:p>
          <a:p>
            <a:pPr eaLnBrk="1" hangingPunct="1"/>
            <a:r>
              <a:rPr lang="en-US" sz="2200" dirty="0">
                <a:latin typeface="Times New Roman" pitchFamily="18" charset="0"/>
              </a:rPr>
              <a:t>		</a:t>
            </a:r>
            <a:r>
              <a:rPr lang="en-US" sz="2200" dirty="0" err="1">
                <a:latin typeface="Times New Roman" pitchFamily="18" charset="0"/>
              </a:rPr>
              <a:t>intNum</a:t>
            </a:r>
            <a:r>
              <a:rPr lang="en-US" sz="2200" dirty="0">
                <a:latin typeface="Times New Roman" pitchFamily="18" charset="0"/>
              </a:rPr>
              <a:t> = </a:t>
            </a:r>
            <a:r>
              <a:rPr lang="en-US" sz="2200" dirty="0" err="1">
                <a:latin typeface="Times New Roman" pitchFamily="18" charset="0"/>
              </a:rPr>
              <a:t>intNum</a:t>
            </a:r>
            <a:r>
              <a:rPr lang="en-US" sz="2200" dirty="0">
                <a:latin typeface="Times New Roman" pitchFamily="18" charset="0"/>
              </a:rPr>
              <a:t> * 1000;</a:t>
            </a:r>
          </a:p>
          <a:p>
            <a:pPr eaLnBrk="1" hangingPunct="1"/>
            <a:r>
              <a:rPr lang="en-US" sz="2200" dirty="0">
                <a:latin typeface="Times New Roman" pitchFamily="18" charset="0"/>
              </a:rPr>
              <a:t>		</a:t>
            </a:r>
            <a:r>
              <a:rPr lang="en-US" sz="2200" dirty="0" err="1">
                <a:latin typeface="Times New Roman" pitchFamily="18" charset="0"/>
              </a:rPr>
              <a:t>System.out.println</a:t>
            </a:r>
            <a:r>
              <a:rPr lang="en-US" sz="2200" dirty="0">
                <a:latin typeface="Times New Roman" pitchFamily="18" charset="0"/>
              </a:rPr>
              <a:t>("</a:t>
            </a:r>
            <a:r>
              <a:rPr lang="en-US" sz="2200" dirty="0" err="1">
                <a:latin typeface="Times New Roman" pitchFamily="18" charset="0"/>
              </a:rPr>
              <a:t>intNum</a:t>
            </a:r>
            <a:r>
              <a:rPr lang="en-US" sz="2200" dirty="0">
                <a:latin typeface="Times New Roman" pitchFamily="18" charset="0"/>
              </a:rPr>
              <a:t>: " + </a:t>
            </a:r>
            <a:r>
              <a:rPr lang="en-US" sz="2200" dirty="0" err="1">
                <a:latin typeface="Times New Roman" pitchFamily="18" charset="0"/>
              </a:rPr>
              <a:t>intNum</a:t>
            </a:r>
            <a:r>
              <a:rPr lang="en-US" sz="2200" dirty="0">
                <a:latin typeface="Times New Roman" pitchFamily="18" charset="0"/>
              </a:rPr>
              <a:t>);</a:t>
            </a:r>
          </a:p>
          <a:p>
            <a:pPr eaLnBrk="1" hangingPunct="1">
              <a:lnSpc>
                <a:spcPct val="50000"/>
              </a:lnSpc>
            </a:pPr>
            <a:r>
              <a:rPr lang="en-US" sz="2200" dirty="0">
                <a:latin typeface="Times New Roman" pitchFamily="18" charset="0"/>
              </a:rPr>
              <a:t>		</a:t>
            </a:r>
          </a:p>
          <a:p>
            <a:pPr eaLnBrk="1" hangingPunct="1"/>
            <a:r>
              <a:rPr lang="en-US" sz="2200" dirty="0">
                <a:latin typeface="Times New Roman" pitchFamily="18" charset="0"/>
              </a:rPr>
              <a:t>		</a:t>
            </a:r>
            <a:r>
              <a:rPr lang="en-US" sz="2200" dirty="0" err="1">
                <a:latin typeface="Times New Roman" pitchFamily="18" charset="0"/>
              </a:rPr>
              <a:t>intNum</a:t>
            </a:r>
            <a:r>
              <a:rPr lang="en-US" sz="2200" dirty="0">
                <a:latin typeface="Times New Roman" pitchFamily="18" charset="0"/>
              </a:rPr>
              <a:t> = </a:t>
            </a:r>
            <a:r>
              <a:rPr lang="en-US" sz="2200" dirty="0" err="1">
                <a:latin typeface="Times New Roman" pitchFamily="18" charset="0"/>
              </a:rPr>
              <a:t>intNum</a:t>
            </a:r>
            <a:r>
              <a:rPr lang="en-US" sz="2200" dirty="0">
                <a:latin typeface="Times New Roman" pitchFamily="18" charset="0"/>
              </a:rPr>
              <a:t> * 1000;</a:t>
            </a:r>
          </a:p>
          <a:p>
            <a:pPr eaLnBrk="1" hangingPunct="1"/>
            <a:r>
              <a:rPr lang="en-US" sz="2200" dirty="0">
                <a:latin typeface="Times New Roman" pitchFamily="18" charset="0"/>
              </a:rPr>
              <a:t>		</a:t>
            </a:r>
            <a:r>
              <a:rPr lang="en-US" sz="2200" dirty="0" err="1">
                <a:latin typeface="Times New Roman" pitchFamily="18" charset="0"/>
              </a:rPr>
              <a:t>System.out.println</a:t>
            </a:r>
            <a:r>
              <a:rPr lang="en-US" sz="2200" dirty="0">
                <a:latin typeface="Times New Roman" pitchFamily="18" charset="0"/>
              </a:rPr>
              <a:t>("</a:t>
            </a:r>
            <a:r>
              <a:rPr lang="en-US" sz="2200" dirty="0" err="1">
                <a:latin typeface="Times New Roman" pitchFamily="18" charset="0"/>
              </a:rPr>
              <a:t>intNum</a:t>
            </a:r>
            <a:r>
              <a:rPr lang="en-US" sz="2200" dirty="0">
                <a:latin typeface="Times New Roman" pitchFamily="18" charset="0"/>
              </a:rPr>
              <a:t>: " + </a:t>
            </a:r>
            <a:r>
              <a:rPr lang="en-US" sz="2200" dirty="0" err="1">
                <a:latin typeface="Times New Roman" pitchFamily="18" charset="0"/>
              </a:rPr>
              <a:t>intNum</a:t>
            </a:r>
            <a:r>
              <a:rPr lang="en-US" sz="2200" dirty="0">
                <a:latin typeface="Times New Roman" pitchFamily="18" charset="0"/>
              </a:rPr>
              <a:t>);</a:t>
            </a:r>
          </a:p>
          <a:p>
            <a:pPr eaLnBrk="1" hangingPunct="1">
              <a:lnSpc>
                <a:spcPct val="50000"/>
              </a:lnSpc>
            </a:pPr>
            <a:r>
              <a:rPr lang="en-US" sz="2200" dirty="0">
                <a:latin typeface="Times New Roman" pitchFamily="18" charset="0"/>
              </a:rPr>
              <a:t>		</a:t>
            </a:r>
          </a:p>
          <a:p>
            <a:pPr eaLnBrk="1" hangingPunct="1"/>
            <a:r>
              <a:rPr lang="en-US" sz="2200" dirty="0">
                <a:latin typeface="Times New Roman" pitchFamily="18" charset="0"/>
              </a:rPr>
              <a:t>		</a:t>
            </a:r>
            <a:r>
              <a:rPr lang="en-US" sz="2200" dirty="0" err="1">
                <a:latin typeface="Times New Roman" pitchFamily="18" charset="0"/>
              </a:rPr>
              <a:t>intNum</a:t>
            </a:r>
            <a:r>
              <a:rPr lang="en-US" sz="2200" dirty="0">
                <a:latin typeface="Times New Roman" pitchFamily="18" charset="0"/>
              </a:rPr>
              <a:t> = </a:t>
            </a:r>
            <a:r>
              <a:rPr lang="en-US" sz="2200" dirty="0" err="1">
                <a:latin typeface="Times New Roman" pitchFamily="18" charset="0"/>
              </a:rPr>
              <a:t>intNum</a:t>
            </a:r>
            <a:r>
              <a:rPr lang="en-US" sz="2200" dirty="0">
                <a:latin typeface="Times New Roman" pitchFamily="18" charset="0"/>
              </a:rPr>
              <a:t> * 1000;</a:t>
            </a:r>
          </a:p>
          <a:p>
            <a:pPr eaLnBrk="1" hangingPunct="1"/>
            <a:r>
              <a:rPr lang="en-US" sz="2200" dirty="0">
                <a:latin typeface="Times New Roman" pitchFamily="18" charset="0"/>
              </a:rPr>
              <a:t>		</a:t>
            </a:r>
            <a:r>
              <a:rPr lang="en-US" sz="2200" dirty="0" err="1">
                <a:latin typeface="Times New Roman" pitchFamily="18" charset="0"/>
              </a:rPr>
              <a:t>System.out.println</a:t>
            </a:r>
            <a:r>
              <a:rPr lang="en-US" sz="2200" dirty="0">
                <a:latin typeface="Times New Roman" pitchFamily="18" charset="0"/>
              </a:rPr>
              <a:t>("</a:t>
            </a:r>
            <a:r>
              <a:rPr lang="en-US" sz="2200" dirty="0" err="1">
                <a:latin typeface="Times New Roman" pitchFamily="18" charset="0"/>
              </a:rPr>
              <a:t>intNum</a:t>
            </a:r>
            <a:r>
              <a:rPr lang="en-US" sz="2200" dirty="0">
                <a:latin typeface="Times New Roman" pitchFamily="18" charset="0"/>
              </a:rPr>
              <a:t>: " + </a:t>
            </a:r>
            <a:r>
              <a:rPr lang="en-US" sz="2200" dirty="0" err="1">
                <a:latin typeface="Times New Roman" pitchFamily="18" charset="0"/>
              </a:rPr>
              <a:t>intNum</a:t>
            </a:r>
            <a:r>
              <a:rPr lang="en-US" sz="2200" dirty="0">
                <a:latin typeface="Times New Roman" pitchFamily="18" charset="0"/>
              </a:rPr>
              <a:t>);</a:t>
            </a:r>
          </a:p>
          <a:p>
            <a:pPr eaLnBrk="1" hangingPunct="1"/>
            <a:r>
              <a:rPr lang="en-US" sz="2200" dirty="0">
                <a:latin typeface="Times New Roman" pitchFamily="18" charset="0"/>
              </a:rPr>
              <a:t>	}	</a:t>
            </a:r>
          </a:p>
          <a:p>
            <a:pPr eaLnBrk="1" hangingPunct="1"/>
            <a:r>
              <a:rPr lang="en-US" sz="2200" dirty="0">
                <a:latin typeface="Times New Roman" pitchFamily="18" charset="0"/>
              </a:rPr>
              <a:t>}</a:t>
            </a:r>
          </a:p>
        </p:txBody>
      </p:sp>
      <p:pic>
        <p:nvPicPr>
          <p:cNvPr id="5560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54102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16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560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228600" y="1646238"/>
            <a:ext cx="8610600" cy="480131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1600" dirty="0">
              <a:latin typeface="Courier New" pitchFamily="49" charset="0"/>
            </a:endParaRPr>
          </a:p>
          <a:p>
            <a:pPr algn="ctr" eaLnBrk="1" hangingPunct="1"/>
            <a:endParaRPr lang="en-US" sz="1600" dirty="0">
              <a:latin typeface="Courier New" pitchFamily="49" charset="0"/>
            </a:endParaRPr>
          </a:p>
          <a:p>
            <a:pPr algn="ctr" eaLnBrk="1" hangingPunct="1"/>
            <a:r>
              <a:rPr lang="en-US" sz="2800" dirty="0">
                <a:latin typeface="Courier New" pitchFamily="49" charset="0"/>
              </a:rPr>
              <a:t>	            </a:t>
            </a:r>
            <a:endParaRPr lang="en-US" sz="2800" dirty="0"/>
          </a:p>
          <a:p>
            <a:pPr algn="ctr" eaLnBrk="1" hangingPunct="1"/>
            <a:endParaRPr lang="en-US" sz="2800" dirty="0"/>
          </a:p>
          <a:p>
            <a:pPr algn="ctr" eaLnBrk="1" hangingPunct="1"/>
            <a:endParaRPr lang="en-US" sz="2800" dirty="0"/>
          </a:p>
          <a:p>
            <a:pPr algn="ctr" eaLnBrk="1" hangingPunct="1"/>
            <a:r>
              <a:rPr lang="en-US" sz="2800" dirty="0" smtClean="0"/>
              <a:t>+ 0.1 mile =</a:t>
            </a:r>
          </a:p>
          <a:p>
            <a:pPr algn="ctr" eaLnBrk="1" hangingPunct="1"/>
            <a:endParaRPr lang="en-US" sz="2800" dirty="0"/>
          </a:p>
          <a:p>
            <a:pPr algn="ctr" eaLnBrk="1" hangingPunct="1"/>
            <a:endParaRPr lang="en-US" sz="2800" dirty="0" smtClean="0"/>
          </a:p>
          <a:p>
            <a:pPr algn="ctr" eaLnBrk="1" hangingPunct="1"/>
            <a:endParaRPr lang="en-US" sz="3200" dirty="0"/>
          </a:p>
          <a:p>
            <a:pPr algn="ctr" eaLnBrk="1" hangingPunct="1"/>
            <a:r>
              <a:rPr lang="en-US" sz="2800" dirty="0" smtClean="0"/>
              <a:t>When many cars reach 100,000 miles </a:t>
            </a:r>
          </a:p>
          <a:p>
            <a:pPr algn="ctr" eaLnBrk="1" hangingPunct="1"/>
            <a:r>
              <a:rPr lang="en-US" sz="2800" dirty="0" smtClean="0"/>
              <a:t>their odometers cease to be accurate.</a:t>
            </a:r>
            <a:endParaRPr lang="en-US" sz="1600" dirty="0">
              <a:latin typeface="Courier New" pitchFamily="49" charset="0"/>
            </a:endParaRPr>
          </a:p>
          <a:p>
            <a:pPr algn="ctr" eaLnBrk="1" hangingPunct="1"/>
            <a:endParaRPr lang="en-US" dirty="0"/>
          </a:p>
        </p:txBody>
      </p:sp>
      <p:sp>
        <p:nvSpPr>
          <p:cNvPr id="19459" name="Rectangle 8"/>
          <p:cNvSpPr>
            <a:spLocks noChangeArrowheads="1"/>
          </p:cNvSpPr>
          <p:nvPr/>
        </p:nvSpPr>
        <p:spPr bwMode="auto">
          <a:xfrm>
            <a:off x="0" y="0"/>
            <a:ext cx="9144000" cy="175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The Odometer Analogy</a:t>
            </a:r>
            <a:br>
              <a:rPr lang="en-US" sz="54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</a:br>
            <a:r>
              <a:rPr lang="en-US" sz="54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in Decimal</a:t>
            </a:r>
          </a:p>
        </p:txBody>
      </p:sp>
      <p:pic>
        <p:nvPicPr>
          <p:cNvPr id="4099" name="Picture 3" descr="C:\Users\JohnSchram\AppData\Local\Microsoft\Windows\Temporary Internet Files\Content.IE5\0GLVTQPI\MC90043999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60627"/>
            <a:ext cx="2194560" cy="130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JohnSchram\AppData\Local\Microsoft\Windows\Temporary Internet Files\Content.IE5\2FHIY7Z7\MC90043979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440" y="2453640"/>
            <a:ext cx="2194560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938666"/>
              </p:ext>
            </p:extLst>
          </p:nvPr>
        </p:nvGraphicFramePr>
        <p:xfrm>
          <a:off x="2667000" y="2491077"/>
          <a:ext cx="370332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7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7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72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72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72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C00000"/>
                          </a:solidFill>
                        </a:rPr>
                        <a:t>9</a:t>
                      </a:r>
                      <a:endParaRPr lang="en-US" sz="28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978196"/>
              </p:ext>
            </p:extLst>
          </p:nvPr>
        </p:nvGraphicFramePr>
        <p:xfrm>
          <a:off x="2667000" y="4282440"/>
          <a:ext cx="370332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7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7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72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72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72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076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228600" y="1646238"/>
            <a:ext cx="8610600" cy="5091113"/>
            <a:chOff x="144" y="1037"/>
            <a:chExt cx="5424" cy="3207"/>
          </a:xfrm>
        </p:grpSpPr>
        <p:sp>
          <p:nvSpPr>
            <p:cNvPr id="19460" name="Text Box 3"/>
            <p:cNvSpPr txBox="1">
              <a:spLocks noChangeArrowheads="1"/>
            </p:cNvSpPr>
            <p:nvPr/>
          </p:nvSpPr>
          <p:spPr bwMode="auto">
            <a:xfrm>
              <a:off x="144" y="1037"/>
              <a:ext cx="5424" cy="320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sz="1600" dirty="0">
                <a:latin typeface="Courier New" pitchFamily="49" charset="0"/>
              </a:endParaRPr>
            </a:p>
            <a:p>
              <a:pPr algn="ctr" eaLnBrk="1" hangingPunct="1"/>
              <a:r>
                <a:rPr lang="en-US" sz="2800" dirty="0" smtClean="0"/>
                <a:t>The largest possible short integer value is 32,767 which in binary looks like this:</a:t>
              </a:r>
              <a:endParaRPr lang="en-US" sz="1600" dirty="0">
                <a:latin typeface="Courier New" pitchFamily="49" charset="0"/>
              </a:endParaRPr>
            </a:p>
            <a:p>
              <a:pPr algn="ctr" eaLnBrk="1" hangingPunct="1"/>
              <a:r>
                <a:rPr lang="en-US" sz="2800" dirty="0">
                  <a:latin typeface="Courier New" pitchFamily="49" charset="0"/>
                </a:rPr>
                <a:t>	         </a:t>
              </a:r>
              <a:r>
                <a:rPr lang="en-US" sz="2800" dirty="0" smtClean="0">
                  <a:latin typeface="Courier New" pitchFamily="49" charset="0"/>
                </a:rPr>
                <a:t> </a:t>
              </a:r>
              <a:endParaRPr lang="en-US" sz="2800" dirty="0"/>
            </a:p>
            <a:p>
              <a:pPr algn="ctr" eaLnBrk="1" hangingPunct="1"/>
              <a:endParaRPr lang="en-US" sz="2800" dirty="0"/>
            </a:p>
            <a:p>
              <a:pPr algn="ctr" eaLnBrk="1" hangingPunct="1"/>
              <a:endParaRPr lang="en-US" sz="2800" dirty="0"/>
            </a:p>
            <a:p>
              <a:pPr algn="ctr" eaLnBrk="1" hangingPunct="1">
                <a:lnSpc>
                  <a:spcPct val="130000"/>
                </a:lnSpc>
              </a:pPr>
              <a:r>
                <a:rPr lang="en-US" sz="2800" dirty="0" smtClean="0"/>
                <a:t>If we add 1 we get this result:</a:t>
              </a:r>
              <a:endParaRPr lang="en-US" sz="2800" dirty="0"/>
            </a:p>
            <a:p>
              <a:pPr algn="ctr" eaLnBrk="1" hangingPunct="1">
                <a:lnSpc>
                  <a:spcPct val="90000"/>
                </a:lnSpc>
              </a:pPr>
              <a:endParaRPr lang="en-US" sz="2800" dirty="0"/>
            </a:p>
            <a:p>
              <a:pPr eaLnBrk="1" hangingPunct="1"/>
              <a:r>
                <a:rPr lang="en-US" sz="2800" dirty="0"/>
                <a:t>                             	+ 1 =</a:t>
              </a:r>
              <a:endParaRPr lang="en-US" sz="1600" dirty="0">
                <a:latin typeface="Courier New" pitchFamily="49" charset="0"/>
              </a:endParaRPr>
            </a:p>
            <a:p>
              <a:pPr algn="ctr" eaLnBrk="1" hangingPunct="1">
                <a:lnSpc>
                  <a:spcPct val="70000"/>
                </a:lnSpc>
              </a:pPr>
              <a:endParaRPr lang="en-US" sz="1600" dirty="0">
                <a:latin typeface="Courier New" pitchFamily="49" charset="0"/>
              </a:endParaRPr>
            </a:p>
            <a:p>
              <a:pPr algn="ctr" eaLnBrk="1" hangingPunct="1"/>
              <a:endParaRPr lang="en-US" sz="2400" dirty="0">
                <a:latin typeface="Courier New" pitchFamily="49" charset="0"/>
              </a:endParaRPr>
            </a:p>
            <a:p>
              <a:pPr algn="ctr" eaLnBrk="1" hangingPunct="1"/>
              <a:r>
                <a:rPr lang="en-US" sz="2800" dirty="0"/>
                <a:t>32767 + 1 = </a:t>
              </a:r>
              <a:r>
                <a:rPr lang="en-US" sz="2800" dirty="0" smtClean="0"/>
                <a:t>32768</a:t>
              </a:r>
              <a:endParaRPr lang="en-US" sz="1600" dirty="0">
                <a:latin typeface="Courier New" pitchFamily="49" charset="0"/>
              </a:endParaRPr>
            </a:p>
            <a:p>
              <a:pPr algn="ctr" eaLnBrk="1" hangingPunct="1"/>
              <a:endParaRPr lang="en-US" sz="1600" dirty="0"/>
            </a:p>
          </p:txBody>
        </p:sp>
        <p:sp>
          <p:nvSpPr>
            <p:cNvPr id="19462" name="Rectangle 5"/>
            <p:cNvSpPr>
              <a:spLocks noChangeArrowheads="1"/>
            </p:cNvSpPr>
            <p:nvPr/>
          </p:nvSpPr>
          <p:spPr bwMode="auto">
            <a:xfrm>
              <a:off x="336" y="2016"/>
              <a:ext cx="4896" cy="38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Courier New" pitchFamily="49" charset="0"/>
                </a:rPr>
                <a:t>0 1 1 1 1 1 1 1 1 1 1 1 1 1 1 1</a:t>
              </a:r>
            </a:p>
          </p:txBody>
        </p:sp>
        <p:sp>
          <p:nvSpPr>
            <p:cNvPr id="19463" name="Rectangle 6"/>
            <p:cNvSpPr>
              <a:spLocks noChangeArrowheads="1"/>
            </p:cNvSpPr>
            <p:nvPr/>
          </p:nvSpPr>
          <p:spPr bwMode="auto">
            <a:xfrm>
              <a:off x="336" y="3168"/>
              <a:ext cx="4896" cy="38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Courier New" pitchFamily="49" charset="0"/>
                </a:rPr>
                <a:t>1 0 0 0 0 0 0 0 0 0 0 0 0 0 0 0</a:t>
              </a:r>
            </a:p>
          </p:txBody>
        </p:sp>
      </p:grpSp>
      <p:sp>
        <p:nvSpPr>
          <p:cNvPr id="19459" name="Rectangle 8"/>
          <p:cNvSpPr>
            <a:spLocks noChangeArrowheads="1"/>
          </p:cNvSpPr>
          <p:nvPr/>
        </p:nvSpPr>
        <p:spPr bwMode="auto">
          <a:xfrm>
            <a:off x="0" y="0"/>
            <a:ext cx="9144000" cy="175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The Odometer Analogy</a:t>
            </a:r>
            <a:br>
              <a:rPr lang="en-US" sz="54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</a:br>
            <a:r>
              <a:rPr lang="en-US" sz="54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with a short integer</a:t>
            </a:r>
          </a:p>
        </p:txBody>
      </p:sp>
    </p:spTree>
    <p:extLst>
      <p:ext uri="{BB962C8B-B14F-4D97-AF65-F5344CB8AC3E}">
        <p14:creationId xmlns:p14="http://schemas.microsoft.com/office/powerpoint/2010/main" val="80101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228600" y="1690688"/>
            <a:ext cx="8610600" cy="4999037"/>
            <a:chOff x="144" y="1065"/>
            <a:chExt cx="5424" cy="3149"/>
          </a:xfrm>
        </p:grpSpPr>
        <p:sp>
          <p:nvSpPr>
            <p:cNvPr id="20484" name="Text Box 3"/>
            <p:cNvSpPr txBox="1">
              <a:spLocks noChangeArrowheads="1"/>
            </p:cNvSpPr>
            <p:nvPr/>
          </p:nvSpPr>
          <p:spPr bwMode="auto">
            <a:xfrm>
              <a:off x="144" y="1065"/>
              <a:ext cx="5424" cy="3149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sz="2400"/>
            </a:p>
            <a:p>
              <a:pPr algn="ctr" eaLnBrk="1" hangingPunct="1"/>
              <a:r>
                <a:rPr lang="en-US" sz="2800"/>
                <a:t>The first bit in a number is the </a:t>
              </a:r>
              <a:r>
                <a:rPr lang="en-US" sz="2800" i="1">
                  <a:latin typeface="Arial Black" pitchFamily="34" charset="0"/>
                </a:rPr>
                <a:t>sign bit</a:t>
              </a:r>
            </a:p>
            <a:p>
              <a:pPr algn="ctr" eaLnBrk="1" hangingPunct="1"/>
              <a:r>
                <a:rPr lang="en-US" sz="2800"/>
                <a:t>It determines if a number is positive or negative</a:t>
              </a:r>
            </a:p>
            <a:p>
              <a:pPr algn="ctr" eaLnBrk="1" hangingPunct="1">
                <a:lnSpc>
                  <a:spcPct val="50000"/>
                </a:lnSpc>
              </a:pPr>
              <a:endParaRPr lang="en-US" sz="2800"/>
            </a:p>
            <a:p>
              <a:pPr algn="ctr" eaLnBrk="1" hangingPunct="1"/>
              <a:r>
                <a:rPr lang="en-US" sz="2800"/>
                <a:t>0 = Positive     1 = Negative</a:t>
              </a:r>
            </a:p>
            <a:p>
              <a:pPr algn="ctr" eaLnBrk="1" hangingPunct="1"/>
              <a:endParaRPr lang="en-US" sz="2800">
                <a:latin typeface="Courier New" pitchFamily="49" charset="0"/>
              </a:endParaRPr>
            </a:p>
            <a:p>
              <a:pPr algn="ctr" eaLnBrk="1" hangingPunct="1"/>
              <a:r>
                <a:rPr lang="en-US" sz="2800">
                  <a:latin typeface="Courier New" pitchFamily="49" charset="0"/>
                </a:rPr>
                <a:t>               </a:t>
              </a:r>
              <a:endParaRPr lang="en-US" sz="2800"/>
            </a:p>
            <a:p>
              <a:pPr algn="ctr" eaLnBrk="1" hangingPunct="1"/>
              <a:endParaRPr lang="en-US" sz="2800"/>
            </a:p>
            <a:p>
              <a:pPr algn="ctr" eaLnBrk="1" hangingPunct="1"/>
              <a:r>
                <a:rPr lang="en-US" sz="2800"/>
                <a:t>32767 + 1 = -32768</a:t>
              </a:r>
              <a:endParaRPr lang="en-US" sz="2800">
                <a:latin typeface="Courier New" pitchFamily="49" charset="0"/>
              </a:endParaRPr>
            </a:p>
            <a:p>
              <a:pPr algn="ctr" eaLnBrk="1" hangingPunct="1"/>
              <a:endParaRPr lang="en-US" sz="2800">
                <a:latin typeface="Courier New" pitchFamily="49" charset="0"/>
              </a:endParaRPr>
            </a:p>
            <a:p>
              <a:pPr algn="ctr" eaLnBrk="1" hangingPunct="1"/>
              <a:endParaRPr lang="en-US" sz="2800">
                <a:latin typeface="Courier New" pitchFamily="49" charset="0"/>
              </a:endParaRPr>
            </a:p>
            <a:p>
              <a:pPr algn="ctr" eaLnBrk="1" hangingPunct="1"/>
              <a:endParaRPr lang="en-US" sz="2800">
                <a:latin typeface="Courier New" pitchFamily="49" charset="0"/>
              </a:endParaRPr>
            </a:p>
          </p:txBody>
        </p:sp>
        <p:sp>
          <p:nvSpPr>
            <p:cNvPr id="20485" name="Rectangle 4"/>
            <p:cNvSpPr>
              <a:spLocks noChangeArrowheads="1"/>
            </p:cNvSpPr>
            <p:nvPr/>
          </p:nvSpPr>
          <p:spPr bwMode="auto">
            <a:xfrm>
              <a:off x="336" y="2496"/>
              <a:ext cx="4944" cy="38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Courier New" pitchFamily="49" charset="0"/>
                </a:rPr>
                <a:t>0 1 1 1 1 1 1 1 1 1 1 1 1 1 1 1</a:t>
              </a:r>
            </a:p>
          </p:txBody>
        </p:sp>
        <p:sp>
          <p:nvSpPr>
            <p:cNvPr id="20486" name="Rectangle 5"/>
            <p:cNvSpPr>
              <a:spLocks noChangeArrowheads="1"/>
            </p:cNvSpPr>
            <p:nvPr/>
          </p:nvSpPr>
          <p:spPr bwMode="auto">
            <a:xfrm>
              <a:off x="336" y="3504"/>
              <a:ext cx="4944" cy="38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Courier New" pitchFamily="49" charset="0"/>
                </a:rPr>
                <a:t>1 0 0 0 0 0 0 0 0 0 0 0 0 0 0 0</a:t>
              </a:r>
            </a:p>
          </p:txBody>
        </p:sp>
      </p:grpSp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0" y="0"/>
            <a:ext cx="9144000" cy="175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How Positive Numbers Give Negative Results</a:t>
            </a:r>
          </a:p>
        </p:txBody>
      </p:sp>
    </p:spTree>
    <p:extLst>
      <p:ext uri="{BB962C8B-B14F-4D97-AF65-F5344CB8AC3E}">
        <p14:creationId xmlns:p14="http://schemas.microsoft.com/office/powerpoint/2010/main" val="173322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554"/>
            <a:ext cx="9144000" cy="923330"/>
          </a:xfr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kern="1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  <a:t>Memory Overflow Problems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28600" y="990600"/>
            <a:ext cx="8686800" cy="57054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600" dirty="0"/>
              <a:t>Memory overflow is a situation where the </a:t>
            </a:r>
            <a:endParaRPr lang="en-US" sz="2600" dirty="0" smtClean="0"/>
          </a:p>
          <a:p>
            <a:pPr eaLnBrk="1" hangingPunct="1"/>
            <a:r>
              <a:rPr lang="en-US" sz="2600" dirty="0" smtClean="0"/>
              <a:t>assigned </a:t>
            </a:r>
            <a:r>
              <a:rPr lang="en-US" sz="2600" dirty="0"/>
              <a:t>value of a variable exceeds the </a:t>
            </a:r>
            <a:endParaRPr lang="en-US" sz="2600" dirty="0" smtClean="0"/>
          </a:p>
          <a:p>
            <a:pPr eaLnBrk="1" hangingPunct="1"/>
            <a:r>
              <a:rPr lang="en-US" sz="2600" dirty="0" smtClean="0"/>
              <a:t>allocated </a:t>
            </a:r>
            <a:r>
              <a:rPr lang="en-US" sz="2600" dirty="0"/>
              <a:t>storage space.  </a:t>
            </a:r>
          </a:p>
          <a:p>
            <a:pPr eaLnBrk="1" hangingPunct="1"/>
            <a:endParaRPr lang="en-US" sz="2600" dirty="0"/>
          </a:p>
          <a:p>
            <a:pPr eaLnBrk="1" hangingPunct="1"/>
            <a:r>
              <a:rPr lang="en-US" sz="2600" dirty="0"/>
              <a:t>The resulting value that is stored will be </a:t>
            </a:r>
            <a:endParaRPr lang="en-US" sz="2600" dirty="0" smtClean="0"/>
          </a:p>
          <a:p>
            <a:pPr eaLnBrk="1" hangingPunct="1"/>
            <a:r>
              <a:rPr lang="en-US" sz="2600" dirty="0" smtClean="0"/>
              <a:t>inaccurate </a:t>
            </a:r>
            <a:r>
              <a:rPr lang="en-US" sz="2600" dirty="0"/>
              <a:t>and can change from positive </a:t>
            </a:r>
            <a:endParaRPr lang="en-US" sz="2600" dirty="0" smtClean="0"/>
          </a:p>
          <a:p>
            <a:pPr eaLnBrk="1" hangingPunct="1"/>
            <a:r>
              <a:rPr lang="en-US" sz="2600" dirty="0" smtClean="0"/>
              <a:t>to </a:t>
            </a:r>
            <a:r>
              <a:rPr lang="en-US" sz="2600" dirty="0"/>
              <a:t>negative or negative to positive.</a:t>
            </a:r>
          </a:p>
          <a:p>
            <a:pPr eaLnBrk="1" hangingPunct="1"/>
            <a:endParaRPr lang="en-US" sz="2600" dirty="0"/>
          </a:p>
          <a:p>
            <a:pPr eaLnBrk="1" hangingPunct="1"/>
            <a:r>
              <a:rPr lang="en-US" sz="2600" dirty="0"/>
              <a:t>Avoid memory overflow problems by using a data type that can handle the size of the assigned values.</a:t>
            </a:r>
          </a:p>
          <a:p>
            <a:pPr eaLnBrk="1" hangingPunct="1"/>
            <a:endParaRPr lang="en-US" sz="2600" dirty="0"/>
          </a:p>
          <a:p>
            <a:pPr eaLnBrk="1" hangingPunct="1"/>
            <a:r>
              <a:rPr lang="en-US" sz="2600" dirty="0"/>
              <a:t>It is important to save computer memory.  </a:t>
            </a:r>
            <a:endParaRPr lang="en-US" sz="2600" dirty="0" smtClean="0"/>
          </a:p>
          <a:p>
            <a:pPr eaLnBrk="1" hangingPunct="1"/>
            <a:r>
              <a:rPr lang="en-US" sz="2600" dirty="0" smtClean="0"/>
              <a:t>However</a:t>
            </a:r>
            <a:r>
              <a:rPr lang="en-US" sz="2600" dirty="0"/>
              <a:t>, do not be so stingy with memory </a:t>
            </a:r>
            <a:endParaRPr lang="en-US" sz="2600" dirty="0" smtClean="0"/>
          </a:p>
          <a:p>
            <a:pPr eaLnBrk="1" hangingPunct="1"/>
            <a:r>
              <a:rPr lang="en-US" sz="2600" dirty="0" smtClean="0"/>
              <a:t>that </a:t>
            </a:r>
            <a:r>
              <a:rPr lang="en-US" sz="2600" dirty="0"/>
              <a:t>overflow problems occur.</a:t>
            </a:r>
          </a:p>
        </p:txBody>
      </p:sp>
      <p:pic>
        <p:nvPicPr>
          <p:cNvPr id="6147" name="Picture 3" descr="C:\Users\JohnSchram\AppData\Local\Microsoft\Windows\Temporary Internet Files\Content.IE5\0GLVTQPI\MC90031822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262063"/>
            <a:ext cx="1874288" cy="270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JohnSchram\AppData\Local\Microsoft\Windows\Temporary Internet Files\Content.IE5\YGQBG32U\MM900234753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563" y="5181600"/>
            <a:ext cx="1498387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78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67525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</a:rPr>
              <a:t>// Java0308.java</a:t>
            </a:r>
          </a:p>
          <a:p>
            <a:pPr eaLnBrk="1" hangingPunct="1"/>
            <a:r>
              <a:rPr lang="en-US" sz="2400">
                <a:latin typeface="Times New Roman" pitchFamily="18" charset="0"/>
              </a:rPr>
              <a:t>// This program shows that there is a memory storage limitation to</a:t>
            </a:r>
          </a:p>
          <a:p>
            <a:pPr eaLnBrk="1" hangingPunct="1"/>
            <a:r>
              <a:rPr lang="en-US" sz="2400">
                <a:latin typeface="Times New Roman" pitchFamily="18" charset="0"/>
              </a:rPr>
              <a:t>// how many digits are stored beyond the decimal point.</a:t>
            </a:r>
          </a:p>
          <a:p>
            <a:pPr eaLnBrk="1" hangingPunct="1">
              <a:lnSpc>
                <a:spcPct val="80000"/>
              </a:lnSpc>
            </a:pPr>
            <a:endParaRPr lang="en-US" sz="2400">
              <a:latin typeface="Times New Roman" pitchFamily="18" charset="0"/>
            </a:endParaRPr>
          </a:p>
          <a:p>
            <a:pPr eaLnBrk="1" hangingPunct="1"/>
            <a:r>
              <a:rPr lang="en-US" sz="2400">
                <a:latin typeface="Times New Roman" pitchFamily="18" charset="0"/>
              </a:rPr>
              <a:t>public class Java0308</a:t>
            </a:r>
          </a:p>
          <a:p>
            <a:pPr eaLnBrk="1" hangingPunct="1"/>
            <a:r>
              <a:rPr lang="en-US" sz="2400">
                <a:latin typeface="Times New Roman" pitchFamily="18" charset="0"/>
              </a:rPr>
              <a:t>{</a:t>
            </a:r>
          </a:p>
          <a:p>
            <a:pPr eaLnBrk="1" hangingPunct="1"/>
            <a:r>
              <a:rPr lang="en-US" sz="2400">
                <a:latin typeface="Times New Roman" pitchFamily="18" charset="0"/>
              </a:rPr>
              <a:t>	public static void main (String args[])</a:t>
            </a:r>
          </a:p>
          <a:p>
            <a:pPr eaLnBrk="1" hangingPunct="1"/>
            <a:r>
              <a:rPr lang="en-US" sz="2400">
                <a:latin typeface="Times New Roman" pitchFamily="18" charset="0"/>
              </a:rPr>
              <a:t>	{</a:t>
            </a:r>
          </a:p>
          <a:p>
            <a:pPr eaLnBrk="1" hangingPunct="1"/>
            <a:r>
              <a:rPr lang="en-US" sz="2400">
                <a:latin typeface="Times New Roman" pitchFamily="18" charset="0"/>
              </a:rPr>
              <a:t>		</a:t>
            </a:r>
            <a:r>
              <a:rPr lang="pt-BR" sz="2400">
                <a:latin typeface="Times New Roman" pitchFamily="18" charset="0"/>
              </a:rPr>
              <a:t>double num1 = 1.012345;</a:t>
            </a:r>
          </a:p>
          <a:p>
            <a:pPr eaLnBrk="1" hangingPunct="1"/>
            <a:r>
              <a:rPr lang="pt-BR" sz="2400">
                <a:latin typeface="Times New Roman" pitchFamily="18" charset="0"/>
              </a:rPr>
              <a:t>		double num2 = 1.0123456789;</a:t>
            </a:r>
          </a:p>
          <a:p>
            <a:pPr eaLnBrk="1" hangingPunct="1"/>
            <a:r>
              <a:rPr lang="pt-BR" sz="2400">
                <a:latin typeface="Times New Roman" pitchFamily="18" charset="0"/>
              </a:rPr>
              <a:t>		double num3 = 1.01234567890123456789;</a:t>
            </a:r>
            <a:endParaRPr lang="en-US" sz="240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>
                <a:latin typeface="Times New Roman" pitchFamily="18" charset="0"/>
              </a:rPr>
              <a:t>		</a:t>
            </a:r>
          </a:p>
          <a:p>
            <a:pPr eaLnBrk="1" hangingPunct="1"/>
            <a:r>
              <a:rPr lang="en-US" sz="2400">
                <a:latin typeface="Times New Roman" pitchFamily="18" charset="0"/>
              </a:rPr>
              <a:t>		System.out.println("num1: " + num1);</a:t>
            </a:r>
          </a:p>
          <a:p>
            <a:pPr eaLnBrk="1" hangingPunct="1"/>
            <a:r>
              <a:rPr lang="en-US" sz="2400">
                <a:latin typeface="Times New Roman" pitchFamily="18" charset="0"/>
              </a:rPr>
              <a:t>		System.out.println("num2: " + num2);</a:t>
            </a:r>
          </a:p>
          <a:p>
            <a:pPr eaLnBrk="1" hangingPunct="1"/>
            <a:r>
              <a:rPr lang="en-US" sz="2400">
                <a:latin typeface="Times New Roman" pitchFamily="18" charset="0"/>
              </a:rPr>
              <a:t>		System.out.println("num3: " + num3);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latin typeface="Times New Roman" pitchFamily="18" charset="0"/>
              </a:rPr>
              <a:t>		</a:t>
            </a:r>
          </a:p>
          <a:p>
            <a:pPr eaLnBrk="1" hangingPunct="1"/>
            <a:r>
              <a:rPr lang="en-US" sz="2400">
                <a:latin typeface="Times New Roman" pitchFamily="18" charset="0"/>
              </a:rPr>
              <a:t>		System.out.println("\n\n");				</a:t>
            </a:r>
          </a:p>
          <a:p>
            <a:pPr eaLnBrk="1" hangingPunct="1"/>
            <a:r>
              <a:rPr lang="en-US" sz="2400">
                <a:latin typeface="Times New Roman" pitchFamily="18" charset="0"/>
              </a:rPr>
              <a:t>	}	</a:t>
            </a:r>
          </a:p>
          <a:p>
            <a:pPr eaLnBrk="1" hangingPunct="1"/>
            <a:r>
              <a:rPr lang="en-US" sz="2400">
                <a:latin typeface="Times New Roman" pitchFamily="18" charset="0"/>
              </a:rPr>
              <a:t>}</a:t>
            </a:r>
          </a:p>
        </p:txBody>
      </p:sp>
      <p:pic>
        <p:nvPicPr>
          <p:cNvPr id="5611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0"/>
            <a:ext cx="6172200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47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611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50063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>
                <a:latin typeface="Times New Roman" pitchFamily="18" charset="0"/>
              </a:rPr>
              <a:t>// Java0309.java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// This program demonstrates another error.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// The program output displays a number that is mathematically incorrect.</a:t>
            </a:r>
          </a:p>
          <a:p>
            <a:pPr eaLnBrk="1" hangingPunct="1">
              <a:lnSpc>
                <a:spcPct val="120000"/>
              </a:lnSpc>
            </a:pPr>
            <a:endParaRPr lang="en-US" sz="2200">
              <a:latin typeface="Times New Roman" pitchFamily="18" charset="0"/>
            </a:endParaRPr>
          </a:p>
          <a:p>
            <a:pPr eaLnBrk="1" hangingPunct="1"/>
            <a:r>
              <a:rPr lang="en-US" sz="2400">
                <a:latin typeface="Times New Roman" pitchFamily="18" charset="0"/>
              </a:rPr>
              <a:t>public class Java0309</a:t>
            </a:r>
          </a:p>
          <a:p>
            <a:pPr eaLnBrk="1" hangingPunct="1"/>
            <a:r>
              <a:rPr lang="en-US" sz="2400">
                <a:latin typeface="Times New Roman" pitchFamily="18" charset="0"/>
              </a:rPr>
              <a:t>{</a:t>
            </a:r>
          </a:p>
          <a:p>
            <a:pPr eaLnBrk="1" hangingPunct="1"/>
            <a:r>
              <a:rPr lang="en-US" sz="2400">
                <a:latin typeface="Times New Roman" pitchFamily="18" charset="0"/>
              </a:rPr>
              <a:t>	public static void main (String args[])</a:t>
            </a:r>
          </a:p>
          <a:p>
            <a:pPr eaLnBrk="1" hangingPunct="1"/>
            <a:r>
              <a:rPr lang="en-US" sz="2400">
                <a:latin typeface="Times New Roman" pitchFamily="18" charset="0"/>
              </a:rPr>
              <a:t>	{</a:t>
            </a:r>
          </a:p>
          <a:p>
            <a:pPr eaLnBrk="1" hangingPunct="1"/>
            <a:r>
              <a:rPr lang="en-US" sz="2400">
                <a:latin typeface="Times New Roman" pitchFamily="18" charset="0"/>
              </a:rPr>
              <a:t>		double num1 = 10.0;</a:t>
            </a:r>
          </a:p>
          <a:p>
            <a:pPr eaLnBrk="1" hangingPunct="1"/>
            <a:r>
              <a:rPr lang="en-US" sz="2400">
                <a:latin typeface="Times New Roman" pitchFamily="18" charset="0"/>
              </a:rPr>
              <a:t>		double num2 = 3.0;</a:t>
            </a:r>
          </a:p>
          <a:p>
            <a:pPr eaLnBrk="1" hangingPunct="1"/>
            <a:r>
              <a:rPr lang="en-US" sz="2400">
                <a:latin typeface="Times New Roman" pitchFamily="18" charset="0"/>
              </a:rPr>
              <a:t>		double num3 = num1 / num2;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latin typeface="Times New Roman" pitchFamily="18" charset="0"/>
              </a:rPr>
              <a:t>		</a:t>
            </a:r>
          </a:p>
          <a:p>
            <a:pPr eaLnBrk="1" hangingPunct="1"/>
            <a:r>
              <a:rPr lang="en-US" sz="2400">
                <a:latin typeface="Times New Roman" pitchFamily="18" charset="0"/>
              </a:rPr>
              <a:t>		System.out.println("num1: " + num1);</a:t>
            </a:r>
          </a:p>
          <a:p>
            <a:pPr eaLnBrk="1" hangingPunct="1"/>
            <a:r>
              <a:rPr lang="en-US" sz="2400">
                <a:latin typeface="Times New Roman" pitchFamily="18" charset="0"/>
              </a:rPr>
              <a:t>		System.out.println("num2: " + num2);</a:t>
            </a:r>
          </a:p>
          <a:p>
            <a:pPr eaLnBrk="1" hangingPunct="1"/>
            <a:r>
              <a:rPr lang="en-US" sz="2400">
                <a:latin typeface="Times New Roman" pitchFamily="18" charset="0"/>
              </a:rPr>
              <a:t>		System.out.println("num3: " + num3);</a:t>
            </a:r>
          </a:p>
          <a:p>
            <a:pPr eaLnBrk="1" hangingPunct="1">
              <a:lnSpc>
                <a:spcPct val="70000"/>
              </a:lnSpc>
            </a:pPr>
            <a:r>
              <a:rPr lang="en-US" sz="2400">
                <a:latin typeface="Times New Roman" pitchFamily="18" charset="0"/>
              </a:rPr>
              <a:t>		</a:t>
            </a:r>
          </a:p>
          <a:p>
            <a:pPr eaLnBrk="1" hangingPunct="1"/>
            <a:r>
              <a:rPr lang="en-US" sz="2400">
                <a:latin typeface="Times New Roman" pitchFamily="18" charset="0"/>
              </a:rPr>
              <a:t>		System.out.println("\n\n");				</a:t>
            </a:r>
          </a:p>
          <a:p>
            <a:pPr eaLnBrk="1" hangingPunct="1"/>
            <a:r>
              <a:rPr lang="en-US" sz="2400">
                <a:latin typeface="Times New Roman" pitchFamily="18" charset="0"/>
              </a:rPr>
              <a:t>	}</a:t>
            </a:r>
          </a:p>
          <a:p>
            <a:pPr eaLnBrk="1" hangingPunct="1"/>
            <a:r>
              <a:rPr lang="en-US" sz="2400">
                <a:latin typeface="Times New Roman" pitchFamily="18" charset="0"/>
              </a:rPr>
              <a:t>}</a:t>
            </a:r>
          </a:p>
        </p:txBody>
      </p:sp>
      <p:pic>
        <p:nvPicPr>
          <p:cNvPr id="562179" name="Picture 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0"/>
            <a:ext cx="5715000" cy="2960688"/>
          </a:xfrm>
          <a:noFill/>
        </p:spPr>
      </p:pic>
      <p:sp>
        <p:nvSpPr>
          <p:cNvPr id="562180" name="Oval 4"/>
          <p:cNvSpPr>
            <a:spLocks noChangeArrowheads="1"/>
          </p:cNvSpPr>
          <p:nvPr/>
        </p:nvSpPr>
        <p:spPr bwMode="auto">
          <a:xfrm>
            <a:off x="7315200" y="941388"/>
            <a:ext cx="2286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62181" name="Picture 5" descr="j028274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1242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2182" name="Picture 6" descr="j030336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838200"/>
            <a:ext cx="6477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2183" name="Picture 7" descr="j028274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1242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2184" name="WordArt 8"/>
          <p:cNvSpPr>
            <a:spLocks noChangeArrowheads="1" noChangeShapeType="1" noTextEdit="1"/>
          </p:cNvSpPr>
          <p:nvPr/>
        </p:nvSpPr>
        <p:spPr bwMode="auto">
          <a:xfrm>
            <a:off x="6248400" y="4572000"/>
            <a:ext cx="2590800" cy="20843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0616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Rounding Errors</a:t>
            </a:r>
          </a:p>
          <a:p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are common with</a:t>
            </a:r>
          </a:p>
          <a:p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long decimal #s.</a:t>
            </a:r>
          </a:p>
        </p:txBody>
      </p:sp>
    </p:spTree>
    <p:extLst>
      <p:ext uri="{BB962C8B-B14F-4D97-AF65-F5344CB8AC3E}">
        <p14:creationId xmlns:p14="http://schemas.microsoft.com/office/powerpoint/2010/main" val="137915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621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621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621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621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5621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5621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2180" grpId="0" animBg="1"/>
      <p:bldP spid="56218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2"/>
          <p:cNvSpPr>
            <a:spLocks noChangeArrowheads="1" noChangeShapeType="1" noTextEdit="1"/>
          </p:cNvSpPr>
          <p:nvPr/>
        </p:nvSpPr>
        <p:spPr bwMode="auto">
          <a:xfrm>
            <a:off x="381000" y="3886200"/>
            <a:ext cx="8382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pact"/>
              </a:rPr>
              <a:t>Notations</a:t>
            </a:r>
          </a:p>
        </p:txBody>
      </p:sp>
      <p:sp>
        <p:nvSpPr>
          <p:cNvPr id="24579" name="WordArt 2"/>
          <p:cNvSpPr>
            <a:spLocks noChangeArrowheads="1" noChangeShapeType="1" noTextEdit="1"/>
          </p:cNvSpPr>
          <p:nvPr/>
        </p:nvSpPr>
        <p:spPr bwMode="auto">
          <a:xfrm>
            <a:off x="381000" y="3048000"/>
            <a:ext cx="8382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pact"/>
              </a:rPr>
              <a:t>Shortcut</a:t>
            </a:r>
          </a:p>
        </p:txBody>
      </p:sp>
      <p:sp>
        <p:nvSpPr>
          <p:cNvPr id="24580" name="WordArt 18"/>
          <p:cNvSpPr>
            <a:spLocks noChangeArrowheads="1" noChangeShapeType="1" noTextEdit="1"/>
          </p:cNvSpPr>
          <p:nvPr/>
        </p:nvSpPr>
        <p:spPr bwMode="auto">
          <a:xfrm>
            <a:off x="371475" y="457200"/>
            <a:ext cx="83915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Section 3.6</a:t>
            </a:r>
          </a:p>
        </p:txBody>
      </p:sp>
      <p:sp>
        <p:nvSpPr>
          <p:cNvPr id="24581" name="WordArt 2"/>
          <p:cNvSpPr>
            <a:spLocks noChangeArrowheads="1" noChangeShapeType="1" noTextEdit="1"/>
          </p:cNvSpPr>
          <p:nvPr/>
        </p:nvSpPr>
        <p:spPr bwMode="auto">
          <a:xfrm>
            <a:off x="381000" y="2032337"/>
            <a:ext cx="8382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pact"/>
              </a:rPr>
              <a:t>Arithmetic</a:t>
            </a:r>
          </a:p>
        </p:txBody>
      </p:sp>
    </p:spTree>
    <p:extLst>
      <p:ext uri="{BB962C8B-B14F-4D97-AF65-F5344CB8AC3E}">
        <p14:creationId xmlns:p14="http://schemas.microsoft.com/office/powerpoint/2010/main" val="416022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50063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100">
                <a:latin typeface="Times New Roman" pitchFamily="18" charset="0"/>
              </a:rPr>
              <a:t>// Java0310.java</a:t>
            </a:r>
          </a:p>
          <a:p>
            <a:pPr eaLnBrk="1" hangingPunct="1"/>
            <a:r>
              <a:rPr lang="en-US" sz="2100">
                <a:latin typeface="Times New Roman" pitchFamily="18" charset="0"/>
              </a:rPr>
              <a:t>// This program shows "unary" arithmetic shortcut notation in Java.</a:t>
            </a:r>
          </a:p>
          <a:p>
            <a:pPr eaLnBrk="1" hangingPunct="1"/>
            <a:r>
              <a:rPr lang="en-US" sz="2100">
                <a:latin typeface="Times New Roman" pitchFamily="18" charset="0"/>
              </a:rPr>
              <a:t>// Note that  "postfix" x++ &amp; "prefix"  ++x don't always have the same result.</a:t>
            </a:r>
          </a:p>
          <a:p>
            <a:pPr eaLnBrk="1" hangingPunct="1">
              <a:lnSpc>
                <a:spcPct val="70000"/>
              </a:lnSpc>
            </a:pPr>
            <a:endParaRPr lang="en-US" sz="2100">
              <a:latin typeface="Times New Roman" pitchFamily="18" charset="0"/>
            </a:endParaRPr>
          </a:p>
          <a:p>
            <a:pPr eaLnBrk="1" hangingPunct="1"/>
            <a:r>
              <a:rPr lang="en-US" sz="2100">
                <a:latin typeface="Times New Roman" pitchFamily="18" charset="0"/>
              </a:rPr>
              <a:t>public class Java0310</a:t>
            </a:r>
          </a:p>
          <a:p>
            <a:pPr eaLnBrk="1" hangingPunct="1"/>
            <a:r>
              <a:rPr lang="en-US" sz="2100">
                <a:latin typeface="Times New Roman" pitchFamily="18" charset="0"/>
              </a:rPr>
              <a:t>{</a:t>
            </a:r>
          </a:p>
          <a:p>
            <a:pPr eaLnBrk="1" hangingPunct="1"/>
            <a:r>
              <a:rPr lang="en-US" sz="2100">
                <a:latin typeface="Times New Roman" pitchFamily="18" charset="0"/>
              </a:rPr>
              <a:t>	public static void main (String args[])</a:t>
            </a:r>
          </a:p>
          <a:p>
            <a:pPr eaLnBrk="1" hangingPunct="1"/>
            <a:r>
              <a:rPr lang="en-US" sz="2100">
                <a:latin typeface="Times New Roman" pitchFamily="18" charset="0"/>
              </a:rPr>
              <a:t>	{</a:t>
            </a:r>
          </a:p>
          <a:p>
            <a:pPr eaLnBrk="1" hangingPunct="1"/>
            <a:r>
              <a:rPr lang="en-US" sz="2100">
                <a:latin typeface="Times New Roman" pitchFamily="18" charset="0"/>
              </a:rPr>
              <a:t>		int num = 10;</a:t>
            </a:r>
          </a:p>
          <a:p>
            <a:pPr eaLnBrk="1" hangingPunct="1"/>
            <a:r>
              <a:rPr lang="en-US" sz="2100">
                <a:latin typeface="Times New Roman" pitchFamily="18" charset="0"/>
              </a:rPr>
              <a:t>		System.out.println("num equals " + num);</a:t>
            </a:r>
          </a:p>
          <a:p>
            <a:pPr eaLnBrk="1" hangingPunct="1"/>
            <a:r>
              <a:rPr lang="en-US" sz="2100">
                <a:latin typeface="Times New Roman" pitchFamily="18" charset="0"/>
              </a:rPr>
              <a:t>		num++;</a:t>
            </a:r>
          </a:p>
          <a:p>
            <a:pPr eaLnBrk="1" hangingPunct="1"/>
            <a:r>
              <a:rPr lang="en-US" sz="2100">
                <a:latin typeface="Times New Roman" pitchFamily="18" charset="0"/>
              </a:rPr>
              <a:t>		System.out.println("num equals " + num);</a:t>
            </a:r>
          </a:p>
          <a:p>
            <a:pPr eaLnBrk="1" hangingPunct="1"/>
            <a:r>
              <a:rPr lang="en-US" sz="2100">
                <a:latin typeface="Times New Roman" pitchFamily="18" charset="0"/>
              </a:rPr>
              <a:t>		++num;</a:t>
            </a:r>
          </a:p>
          <a:p>
            <a:pPr eaLnBrk="1" hangingPunct="1"/>
            <a:r>
              <a:rPr lang="en-US" sz="2100">
                <a:latin typeface="Times New Roman" pitchFamily="18" charset="0"/>
              </a:rPr>
              <a:t>		System.out.println("num equals " + num); </a:t>
            </a:r>
          </a:p>
          <a:p>
            <a:pPr eaLnBrk="1" hangingPunct="1"/>
            <a:r>
              <a:rPr lang="en-US" sz="2100">
                <a:latin typeface="Times New Roman" pitchFamily="18" charset="0"/>
              </a:rPr>
              <a:t>		System.out.println("num equals " + num++);</a:t>
            </a:r>
          </a:p>
          <a:p>
            <a:pPr eaLnBrk="1" hangingPunct="1"/>
            <a:r>
              <a:rPr lang="en-US" sz="2100">
                <a:latin typeface="Times New Roman" pitchFamily="18" charset="0"/>
              </a:rPr>
              <a:t>		System.out.println("num equals " + num);</a:t>
            </a:r>
          </a:p>
          <a:p>
            <a:pPr eaLnBrk="1" hangingPunct="1"/>
            <a:r>
              <a:rPr lang="en-US" sz="2100">
                <a:latin typeface="Times New Roman" pitchFamily="18" charset="0"/>
              </a:rPr>
              <a:t>		System.out.println("num equals " + ++num);</a:t>
            </a:r>
          </a:p>
          <a:p>
            <a:pPr eaLnBrk="1" hangingPunct="1"/>
            <a:r>
              <a:rPr lang="en-US" sz="2100">
                <a:latin typeface="Times New Roman" pitchFamily="18" charset="0"/>
              </a:rPr>
              <a:t>		System.out.println("num equals " + num);</a:t>
            </a:r>
          </a:p>
          <a:p>
            <a:pPr eaLnBrk="1" hangingPunct="1"/>
            <a:r>
              <a:rPr lang="en-US" sz="2100">
                <a:latin typeface="Times New Roman" pitchFamily="18" charset="0"/>
              </a:rPr>
              <a:t>		System.out.println();</a:t>
            </a:r>
          </a:p>
          <a:p>
            <a:pPr eaLnBrk="1" hangingPunct="1"/>
            <a:r>
              <a:rPr lang="en-US" sz="2100">
                <a:latin typeface="Times New Roman" pitchFamily="18" charset="0"/>
              </a:rPr>
              <a:t>	}  </a:t>
            </a:r>
          </a:p>
          <a:p>
            <a:pPr eaLnBrk="1" hangingPunct="1">
              <a:lnSpc>
                <a:spcPct val="120000"/>
              </a:lnSpc>
            </a:pPr>
            <a:r>
              <a:rPr lang="en-US" sz="2100">
                <a:latin typeface="Times New Roman" pitchFamily="18" charset="0"/>
              </a:rPr>
              <a:t>} </a:t>
            </a:r>
          </a:p>
        </p:txBody>
      </p:sp>
      <p:pic>
        <p:nvPicPr>
          <p:cNvPr id="5642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0"/>
            <a:ext cx="48768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39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642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6035"/>
            <a:ext cx="9144000" cy="923330"/>
          </a:xfr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kern="1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  <a:t>Java Unary Operators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09600" y="1485900"/>
            <a:ext cx="8001000" cy="44005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400"/>
          </a:p>
          <a:p>
            <a:pPr eaLnBrk="1" hangingPunct="1"/>
            <a:r>
              <a:rPr lang="en-US" sz="3200"/>
              <a:t>k++;		is the same as:	k = k + 1;</a:t>
            </a:r>
          </a:p>
          <a:p>
            <a:pPr eaLnBrk="1" hangingPunct="1"/>
            <a:endParaRPr lang="en-US" sz="3200"/>
          </a:p>
          <a:p>
            <a:pPr algn="just" eaLnBrk="1" hangingPunct="1"/>
            <a:r>
              <a:rPr lang="en-US" sz="3200"/>
              <a:t>++k;		is the same as:	k = k + 1;</a:t>
            </a:r>
          </a:p>
          <a:p>
            <a:pPr algn="just" eaLnBrk="1" hangingPunct="1"/>
            <a:endParaRPr lang="en-US" sz="3200"/>
          </a:p>
          <a:p>
            <a:pPr algn="just" eaLnBrk="1" hangingPunct="1"/>
            <a:r>
              <a:rPr lang="en-US" sz="3200"/>
              <a:t>k--;		is the same as:	k = k - 1;</a:t>
            </a:r>
          </a:p>
          <a:p>
            <a:pPr algn="just" eaLnBrk="1" hangingPunct="1"/>
            <a:endParaRPr lang="en-US" sz="3200"/>
          </a:p>
          <a:p>
            <a:pPr algn="just" eaLnBrk="1" hangingPunct="1"/>
            <a:r>
              <a:rPr lang="en-US" sz="3200"/>
              <a:t>--k;		is the same as:	k = k - 1;</a:t>
            </a:r>
          </a:p>
          <a:p>
            <a:pPr algn="just" eaLnBrk="1" hangingPunct="1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91562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4135"/>
            <a:ext cx="9144000" cy="923330"/>
          </a:xfr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kern="1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  <a:t>Java Keywords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295400" y="1752600"/>
            <a:ext cx="6629400" cy="41671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dirty="0">
                <a:sym typeface="Symbol" pitchFamily="18" charset="2"/>
              </a:rPr>
              <a:t></a:t>
            </a:r>
            <a:r>
              <a:rPr lang="en-US" sz="3200" dirty="0"/>
              <a:t>	Reserved Words</a:t>
            </a:r>
          </a:p>
          <a:p>
            <a:pPr algn="just" eaLnBrk="1" hangingPunct="1"/>
            <a:r>
              <a:rPr lang="en-US" sz="2400" dirty="0"/>
              <a:t>	Part of the Java language</a:t>
            </a:r>
          </a:p>
          <a:p>
            <a:pPr algn="just" eaLnBrk="1" hangingPunct="1"/>
            <a:r>
              <a:rPr lang="en-US" sz="2400" i="1" dirty="0"/>
              <a:t>	Examples:  </a:t>
            </a:r>
            <a:r>
              <a:rPr lang="en-US" sz="2400" dirty="0">
                <a:latin typeface="Courier New" pitchFamily="49" charset="0"/>
              </a:rPr>
              <a:t>public</a:t>
            </a:r>
            <a:r>
              <a:rPr lang="en-US" sz="2400" dirty="0"/>
              <a:t>, 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ourier New" pitchFamily="49" charset="0"/>
              </a:rPr>
              <a:t>static</a:t>
            </a:r>
            <a:r>
              <a:rPr lang="en-US" sz="2400" dirty="0" smtClean="0"/>
              <a:t>,  </a:t>
            </a:r>
            <a:r>
              <a:rPr lang="en-US" sz="2400" dirty="0">
                <a:latin typeface="Courier New" pitchFamily="49" charset="0"/>
              </a:rPr>
              <a:t>void</a:t>
            </a:r>
          </a:p>
          <a:p>
            <a:pPr algn="just" eaLnBrk="1" hangingPunct="1"/>
            <a:endParaRPr lang="en-US" sz="2400" dirty="0"/>
          </a:p>
          <a:p>
            <a:pPr algn="just" eaLnBrk="1" hangingPunct="1"/>
            <a:r>
              <a:rPr lang="en-US" sz="3200" dirty="0">
                <a:sym typeface="Symbol" pitchFamily="18" charset="2"/>
              </a:rPr>
              <a:t></a:t>
            </a:r>
            <a:r>
              <a:rPr lang="en-US" sz="3200" dirty="0"/>
              <a:t>	Pre-defined Java Identifiers</a:t>
            </a:r>
          </a:p>
          <a:p>
            <a:pPr algn="just" eaLnBrk="1" hangingPunct="1"/>
            <a:r>
              <a:rPr lang="en-US" sz="2400" dirty="0"/>
              <a:t>	Defined in Java Libraries</a:t>
            </a:r>
          </a:p>
          <a:p>
            <a:pPr algn="just" eaLnBrk="1" hangingPunct="1"/>
            <a:r>
              <a:rPr lang="en-US" sz="2400" i="1" dirty="0"/>
              <a:t>	Examples:  </a:t>
            </a:r>
            <a:r>
              <a:rPr lang="en-US" sz="2400" dirty="0" smtClean="0">
                <a:latin typeface="Courier New" pitchFamily="49" charset="0"/>
              </a:rPr>
              <a:t>print</a:t>
            </a:r>
            <a:r>
              <a:rPr lang="en-US" sz="2400" dirty="0" smtClean="0"/>
              <a:t>  &amp;  </a:t>
            </a:r>
            <a:r>
              <a:rPr lang="en-US" sz="2400" dirty="0" smtClean="0">
                <a:latin typeface="Courier New" pitchFamily="49" charset="0"/>
              </a:rPr>
              <a:t>println</a:t>
            </a:r>
            <a:endParaRPr lang="en-US" sz="2400" dirty="0">
              <a:latin typeface="Courier New" pitchFamily="49" charset="0"/>
            </a:endParaRPr>
          </a:p>
          <a:p>
            <a:pPr algn="just" eaLnBrk="1" hangingPunct="1"/>
            <a:endParaRPr lang="en-US" sz="2400" dirty="0"/>
          </a:p>
          <a:p>
            <a:pPr algn="just" eaLnBrk="1" hangingPunct="1"/>
            <a:r>
              <a:rPr lang="en-US" sz="3200" dirty="0">
                <a:sym typeface="Symbol" pitchFamily="18" charset="2"/>
              </a:rPr>
              <a:t></a:t>
            </a:r>
            <a:r>
              <a:rPr lang="en-US" sz="3200" dirty="0"/>
              <a:t>	User-defined Identifiers</a:t>
            </a:r>
          </a:p>
          <a:p>
            <a:pPr algn="just" eaLnBrk="1" hangingPunct="1"/>
            <a:r>
              <a:rPr lang="en-US" sz="2400" dirty="0"/>
              <a:t>	</a:t>
            </a:r>
            <a:r>
              <a:rPr lang="en-US" sz="2400" i="1" dirty="0"/>
              <a:t>Examples:  shown in this chapter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640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635"/>
            <a:ext cx="9144000" cy="923330"/>
          </a:xfr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kern="1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  <a:t>Proper Usage of Shortcuts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2209800" y="1143000"/>
            <a:ext cx="4724400" cy="530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2800" i="1">
                <a:latin typeface="Arial Black" pitchFamily="34" charset="0"/>
              </a:rPr>
              <a:t>Proper Usage:</a:t>
            </a:r>
          </a:p>
          <a:p>
            <a:pPr algn="just" eaLnBrk="1" hangingPunct="1"/>
            <a:endParaRPr lang="en-US" sz="1400" i="1">
              <a:latin typeface="Arial Black" pitchFamily="34" charset="0"/>
            </a:endParaRPr>
          </a:p>
          <a:p>
            <a:pPr algn="just" eaLnBrk="1" hangingPunct="1"/>
            <a:r>
              <a:rPr lang="en-US" sz="2800"/>
              <a:t>k++;</a:t>
            </a:r>
          </a:p>
          <a:p>
            <a:pPr algn="just" eaLnBrk="1" hangingPunct="1"/>
            <a:r>
              <a:rPr lang="en-US" sz="2800"/>
              <a:t>System.out.println(k);</a:t>
            </a:r>
          </a:p>
          <a:p>
            <a:pPr algn="just" eaLnBrk="1" hangingPunct="1"/>
            <a:endParaRPr lang="en-US" sz="1400"/>
          </a:p>
          <a:p>
            <a:pPr algn="just" eaLnBrk="1" hangingPunct="1"/>
            <a:r>
              <a:rPr lang="en-US" sz="2800"/>
              <a:t>--k;</a:t>
            </a:r>
          </a:p>
          <a:p>
            <a:pPr algn="just" eaLnBrk="1" hangingPunct="1"/>
            <a:r>
              <a:rPr lang="en-US" sz="2800"/>
              <a:t>System.out.println(k);</a:t>
            </a:r>
          </a:p>
          <a:p>
            <a:pPr algn="just" eaLnBrk="1" hangingPunct="1"/>
            <a:endParaRPr lang="en-US" sz="3600">
              <a:latin typeface="Courier New" pitchFamily="49" charset="0"/>
            </a:endParaRPr>
          </a:p>
          <a:p>
            <a:pPr algn="just" eaLnBrk="1" hangingPunct="1"/>
            <a:r>
              <a:rPr lang="en-US" sz="2800" i="1">
                <a:latin typeface="Arial Black" pitchFamily="34" charset="0"/>
              </a:rPr>
              <a:t>Problematic Usage:</a:t>
            </a:r>
          </a:p>
          <a:p>
            <a:pPr algn="just" eaLnBrk="1" hangingPunct="1"/>
            <a:endParaRPr lang="en-US" sz="1400" i="1">
              <a:latin typeface="Arial Black" pitchFamily="34" charset="0"/>
            </a:endParaRPr>
          </a:p>
          <a:p>
            <a:pPr algn="just" eaLnBrk="1" hangingPunct="1"/>
            <a:r>
              <a:rPr lang="en-US" sz="2800"/>
              <a:t>System.out.println(k++);</a:t>
            </a:r>
          </a:p>
          <a:p>
            <a:pPr algn="just" eaLnBrk="1" hangingPunct="1"/>
            <a:endParaRPr lang="en-US" sz="1400"/>
          </a:p>
          <a:p>
            <a:pPr algn="just" eaLnBrk="1" hangingPunct="1"/>
            <a:r>
              <a:rPr lang="en-US" sz="2800"/>
              <a:t>System.out.println(--k);</a:t>
            </a:r>
          </a:p>
          <a:p>
            <a:pPr algn="just" eaLnBrk="1" hangingPunct="1">
              <a:lnSpc>
                <a:spcPct val="40000"/>
              </a:lnSpc>
            </a:pP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1744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54825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latin typeface="Times New Roman" pitchFamily="18" charset="0"/>
              </a:rPr>
              <a:t>// Java0311.java</a:t>
            </a:r>
          </a:p>
          <a:p>
            <a:pPr eaLnBrk="1" hangingPunct="1"/>
            <a:r>
              <a:rPr lang="en-US" sz="2000">
                <a:latin typeface="Times New Roman" pitchFamily="18" charset="0"/>
              </a:rPr>
              <a:t>// This program shows arithmetic assignment operations in Java.</a:t>
            </a:r>
          </a:p>
          <a:p>
            <a:pPr eaLnBrk="1" hangingPunct="1"/>
            <a:r>
              <a:rPr lang="en-US" sz="2000">
                <a:latin typeface="Times New Roman" pitchFamily="18" charset="0"/>
              </a:rPr>
              <a:t>// x+=10; is the same as x = x + 10;</a:t>
            </a:r>
          </a:p>
          <a:p>
            <a:pPr eaLnBrk="1" hangingPunct="1"/>
            <a:r>
              <a:rPr lang="en-US" sz="2000">
                <a:latin typeface="Times New Roman" pitchFamily="18" charset="0"/>
              </a:rPr>
              <a:t>public class Java0311</a:t>
            </a:r>
          </a:p>
          <a:p>
            <a:pPr eaLnBrk="1" hangingPunct="1"/>
            <a:r>
              <a:rPr lang="en-US" sz="2000">
                <a:latin typeface="Times New Roman" pitchFamily="18" charset="0"/>
              </a:rPr>
              <a:t>{</a:t>
            </a:r>
          </a:p>
          <a:p>
            <a:pPr eaLnBrk="1" hangingPunct="1"/>
            <a:r>
              <a:rPr lang="en-US" sz="2000">
                <a:latin typeface="Times New Roman" pitchFamily="18" charset="0"/>
              </a:rPr>
              <a:t>	public static void main (String args[])</a:t>
            </a:r>
          </a:p>
          <a:p>
            <a:pPr eaLnBrk="1" hangingPunct="1"/>
            <a:r>
              <a:rPr lang="en-US" sz="2000">
                <a:latin typeface="Times New Roman" pitchFamily="18" charset="0"/>
              </a:rPr>
              <a:t>	{</a:t>
            </a:r>
          </a:p>
          <a:p>
            <a:pPr eaLnBrk="1" hangingPunct="1"/>
            <a:r>
              <a:rPr lang="en-US" sz="2000">
                <a:latin typeface="Times New Roman" pitchFamily="18" charset="0"/>
              </a:rPr>
              <a:t>		int x = 10;</a:t>
            </a:r>
          </a:p>
          <a:p>
            <a:pPr eaLnBrk="1" hangingPunct="1"/>
            <a:r>
              <a:rPr lang="en-US" sz="2000">
                <a:latin typeface="Times New Roman" pitchFamily="18" charset="0"/>
              </a:rPr>
              <a:t>		System.out.println("x equals " + x);</a:t>
            </a:r>
          </a:p>
          <a:p>
            <a:pPr eaLnBrk="1" hangingPunct="1"/>
            <a:r>
              <a:rPr lang="en-US" sz="2000">
                <a:latin typeface="Times New Roman" pitchFamily="18" charset="0"/>
              </a:rPr>
              <a:t>		x += 10;</a:t>
            </a:r>
          </a:p>
          <a:p>
            <a:pPr eaLnBrk="1" hangingPunct="1"/>
            <a:r>
              <a:rPr lang="en-US" sz="2000">
                <a:latin typeface="Times New Roman" pitchFamily="18" charset="0"/>
              </a:rPr>
              <a:t>		System.out.println("x equals " + x);</a:t>
            </a:r>
          </a:p>
          <a:p>
            <a:pPr eaLnBrk="1" hangingPunct="1"/>
            <a:r>
              <a:rPr lang="en-US" sz="2000">
                <a:latin typeface="Times New Roman" pitchFamily="18" charset="0"/>
              </a:rPr>
              <a:t>		x -= 10;</a:t>
            </a:r>
          </a:p>
          <a:p>
            <a:pPr eaLnBrk="1" hangingPunct="1"/>
            <a:r>
              <a:rPr lang="en-US" sz="2000">
                <a:latin typeface="Times New Roman" pitchFamily="18" charset="0"/>
              </a:rPr>
              <a:t>		System.out.println("x equals " + x);</a:t>
            </a:r>
          </a:p>
          <a:p>
            <a:pPr eaLnBrk="1" hangingPunct="1"/>
            <a:r>
              <a:rPr lang="en-US" sz="2000">
                <a:latin typeface="Times New Roman" pitchFamily="18" charset="0"/>
              </a:rPr>
              <a:t>		x *= 10;</a:t>
            </a:r>
          </a:p>
          <a:p>
            <a:pPr eaLnBrk="1" hangingPunct="1"/>
            <a:r>
              <a:rPr lang="en-US" sz="2000">
                <a:latin typeface="Times New Roman" pitchFamily="18" charset="0"/>
              </a:rPr>
              <a:t>		System.out.println("x equals " + x);</a:t>
            </a:r>
          </a:p>
          <a:p>
            <a:pPr eaLnBrk="1" hangingPunct="1"/>
            <a:r>
              <a:rPr lang="en-US" sz="2000">
                <a:latin typeface="Times New Roman" pitchFamily="18" charset="0"/>
              </a:rPr>
              <a:t> 		x /= 10;</a:t>
            </a:r>
          </a:p>
          <a:p>
            <a:pPr eaLnBrk="1" hangingPunct="1"/>
            <a:r>
              <a:rPr lang="en-US" sz="2000">
                <a:latin typeface="Times New Roman" pitchFamily="18" charset="0"/>
              </a:rPr>
              <a:t>		System.out.println("x equals " + x);</a:t>
            </a:r>
          </a:p>
          <a:p>
            <a:pPr eaLnBrk="1" hangingPunct="1"/>
            <a:r>
              <a:rPr lang="en-US" sz="2000">
                <a:latin typeface="Times New Roman" pitchFamily="18" charset="0"/>
              </a:rPr>
              <a:t>		x %= 10;</a:t>
            </a:r>
          </a:p>
          <a:p>
            <a:pPr eaLnBrk="1" hangingPunct="1"/>
            <a:r>
              <a:rPr lang="en-US" sz="2000">
                <a:latin typeface="Times New Roman" pitchFamily="18" charset="0"/>
              </a:rPr>
              <a:t>		System.out.println("x equals " + x);</a:t>
            </a:r>
          </a:p>
          <a:p>
            <a:pPr eaLnBrk="1" hangingPunct="1"/>
            <a:r>
              <a:rPr lang="en-US" sz="2000">
                <a:latin typeface="Times New Roman" pitchFamily="18" charset="0"/>
              </a:rPr>
              <a:t>		System.out.println();</a:t>
            </a:r>
          </a:p>
          <a:p>
            <a:pPr eaLnBrk="1" hangingPunct="1"/>
            <a:r>
              <a:rPr lang="en-US" sz="2000">
                <a:latin typeface="Times New Roman" pitchFamily="18" charset="0"/>
              </a:rPr>
              <a:t>	}</a:t>
            </a:r>
          </a:p>
          <a:p>
            <a:pPr eaLnBrk="1" hangingPunct="1"/>
            <a:r>
              <a:rPr lang="en-US" sz="2000">
                <a:latin typeface="Times New Roman" pitchFamily="18" charset="0"/>
              </a:rPr>
              <a:t>} 	</a:t>
            </a:r>
          </a:p>
        </p:txBody>
      </p:sp>
      <p:pic>
        <p:nvPicPr>
          <p:cNvPr id="5672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0"/>
            <a:ext cx="5638800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997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672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9835"/>
            <a:ext cx="9144000" cy="923330"/>
          </a:xfr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kern="1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  <a:t>Binary Operator Shortcuts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457200" y="1279525"/>
            <a:ext cx="8305800" cy="51212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latin typeface="Arial Black" pitchFamily="34" charset="0"/>
              </a:rPr>
              <a:t>No Shortcut Notation	Shortcut Notation</a:t>
            </a:r>
          </a:p>
          <a:p>
            <a:pPr algn="just" eaLnBrk="1" hangingPunct="1"/>
            <a:endParaRPr lang="en-US" sz="2800">
              <a:latin typeface="Arial Black" pitchFamily="34" charset="0"/>
            </a:endParaRPr>
          </a:p>
          <a:p>
            <a:pPr algn="just" eaLnBrk="1" hangingPunct="1"/>
            <a:r>
              <a:rPr lang="en-US" sz="2800"/>
              <a:t>k = k + 5;				k += 5;</a:t>
            </a:r>
          </a:p>
          <a:p>
            <a:pPr algn="just" eaLnBrk="1" hangingPunct="1"/>
            <a:endParaRPr lang="en-US" sz="2800"/>
          </a:p>
          <a:p>
            <a:pPr algn="just" eaLnBrk="1" hangingPunct="1"/>
            <a:r>
              <a:rPr lang="en-US" sz="2800"/>
              <a:t>k = k - 5;				k -= 5;</a:t>
            </a:r>
          </a:p>
          <a:p>
            <a:pPr algn="just" eaLnBrk="1" hangingPunct="1"/>
            <a:endParaRPr lang="en-US" sz="2800"/>
          </a:p>
          <a:p>
            <a:pPr algn="just" eaLnBrk="1" hangingPunct="1"/>
            <a:r>
              <a:rPr lang="en-US" sz="2800"/>
              <a:t>k = k * 5;				k *= 5;</a:t>
            </a:r>
          </a:p>
          <a:p>
            <a:pPr algn="just" eaLnBrk="1" hangingPunct="1"/>
            <a:endParaRPr lang="en-US" sz="2800"/>
          </a:p>
          <a:p>
            <a:pPr algn="just" eaLnBrk="1" hangingPunct="1"/>
            <a:r>
              <a:rPr lang="en-US" sz="2800"/>
              <a:t>k = k / 5;				k /= 5;</a:t>
            </a:r>
          </a:p>
          <a:p>
            <a:pPr algn="just" eaLnBrk="1" hangingPunct="1"/>
            <a:endParaRPr lang="en-US" sz="2800"/>
          </a:p>
          <a:p>
            <a:pPr algn="just" eaLnBrk="1" hangingPunct="1"/>
            <a:r>
              <a:rPr lang="en-US" sz="2800"/>
              <a:t>k = k % 5;				k %= 5;</a:t>
            </a:r>
          </a:p>
          <a:p>
            <a:pPr eaLnBrk="1" hangingPunct="1"/>
            <a:r>
              <a:rPr 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8675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911975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</a:rPr>
              <a:t>// Java0312.java</a:t>
            </a:r>
          </a:p>
          <a:p>
            <a:pPr eaLnBrk="1" hangingPunct="1"/>
            <a:r>
              <a:rPr lang="en-US" sz="2400" dirty="0">
                <a:latin typeface="Times New Roman" pitchFamily="18" charset="0"/>
              </a:rPr>
              <a:t>// This program demonstrates very bad programming style by</a:t>
            </a:r>
          </a:p>
          <a:p>
            <a:pPr eaLnBrk="1" hangingPunct="1"/>
            <a:r>
              <a:rPr lang="en-US" sz="2400" dirty="0">
                <a:latin typeface="Times New Roman" pitchFamily="18" charset="0"/>
              </a:rPr>
              <a:t>// combining various shortcuts in one statement.  It is difficult</a:t>
            </a:r>
          </a:p>
          <a:p>
            <a:pPr eaLnBrk="1" hangingPunct="1"/>
            <a:r>
              <a:rPr lang="en-US" sz="2400" dirty="0">
                <a:latin typeface="Times New Roman" pitchFamily="18" charset="0"/>
              </a:rPr>
              <a:t>// to determine what actually is happening.</a:t>
            </a:r>
          </a:p>
          <a:p>
            <a:pPr eaLnBrk="1" hangingPunct="1"/>
            <a:endParaRPr lang="en-US" sz="2400" dirty="0">
              <a:latin typeface="Times New Roman" pitchFamily="18" charset="0"/>
            </a:endParaRPr>
          </a:p>
          <a:p>
            <a:pPr eaLnBrk="1" hangingPunct="1"/>
            <a:endParaRPr lang="en-US" sz="2400" dirty="0">
              <a:latin typeface="Times New Roman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sz="2400" dirty="0">
                <a:latin typeface="Times New Roman" pitchFamily="18" charset="0"/>
              </a:rPr>
              <a:t>public class Java0312</a:t>
            </a:r>
          </a:p>
          <a:p>
            <a:pPr eaLnBrk="1" hangingPunct="1"/>
            <a:r>
              <a:rPr lang="en-US" sz="2400" dirty="0">
                <a:latin typeface="Times New Roman" pitchFamily="18" charset="0"/>
              </a:rPr>
              <a:t>{</a:t>
            </a:r>
          </a:p>
          <a:p>
            <a:pPr eaLnBrk="1" hangingPunct="1"/>
            <a:r>
              <a:rPr lang="en-US" sz="2400" dirty="0">
                <a:latin typeface="Times New Roman" pitchFamily="18" charset="0"/>
              </a:rPr>
              <a:t>	public static void main (String </a:t>
            </a:r>
            <a:r>
              <a:rPr lang="en-US" sz="2400" dirty="0" err="1">
                <a:latin typeface="Times New Roman" pitchFamily="18" charset="0"/>
              </a:rPr>
              <a:t>args</a:t>
            </a:r>
            <a:r>
              <a:rPr lang="en-US" sz="2400" dirty="0">
                <a:latin typeface="Times New Roman" pitchFamily="18" charset="0"/>
              </a:rPr>
              <a:t>[])</a:t>
            </a:r>
          </a:p>
          <a:p>
            <a:pPr eaLnBrk="1" hangingPunct="1"/>
            <a:r>
              <a:rPr lang="en-US" sz="2400" dirty="0">
                <a:latin typeface="Times New Roman" pitchFamily="18" charset="0"/>
              </a:rPr>
              <a:t>	{</a:t>
            </a:r>
          </a:p>
          <a:p>
            <a:pPr eaLnBrk="1" hangingPunct="1"/>
            <a:r>
              <a:rPr lang="en-US" sz="2400" dirty="0">
                <a:latin typeface="Times New Roman" pitchFamily="18" charset="0"/>
              </a:rPr>
              <a:t>		</a:t>
            </a:r>
            <a:r>
              <a:rPr lang="en-US" sz="2400" dirty="0" err="1">
                <a:latin typeface="Times New Roman" pitchFamily="18" charset="0"/>
              </a:rPr>
              <a:t>int</a:t>
            </a:r>
            <a:r>
              <a:rPr lang="en-US" sz="2400" dirty="0">
                <a:latin typeface="Times New Roman" pitchFamily="18" charset="0"/>
              </a:rPr>
              <a:t> x = 10;</a:t>
            </a:r>
          </a:p>
          <a:p>
            <a:pPr eaLnBrk="1" hangingPunct="1"/>
            <a:r>
              <a:rPr lang="en-US" sz="2400" dirty="0">
                <a:latin typeface="Times New Roman" pitchFamily="18" charset="0"/>
              </a:rPr>
              <a:t>		</a:t>
            </a:r>
            <a:r>
              <a:rPr lang="en-US" sz="2400" dirty="0" err="1">
                <a:latin typeface="Times New Roman" pitchFamily="18" charset="0"/>
              </a:rPr>
              <a:t>System.out.println</a:t>
            </a:r>
            <a:r>
              <a:rPr lang="en-US" sz="2400" dirty="0">
                <a:latin typeface="Times New Roman" pitchFamily="18" charset="0"/>
              </a:rPr>
              <a:t>("Before: " + x);</a:t>
            </a:r>
          </a:p>
          <a:p>
            <a:pPr eaLnBrk="1" hangingPunct="1"/>
            <a:r>
              <a:rPr lang="en-US" sz="3200" b="0" dirty="0">
                <a:latin typeface="Arial Black" pitchFamily="34" charset="0"/>
              </a:rPr>
              <a:t>		x += ++x + x++;</a:t>
            </a:r>
          </a:p>
          <a:p>
            <a:pPr eaLnBrk="1" hangingPunct="1"/>
            <a:r>
              <a:rPr lang="en-US" sz="2400" dirty="0">
                <a:latin typeface="Times New Roman" pitchFamily="18" charset="0"/>
              </a:rPr>
              <a:t>		</a:t>
            </a:r>
            <a:r>
              <a:rPr lang="en-US" sz="2400" dirty="0" err="1">
                <a:latin typeface="Times New Roman" pitchFamily="18" charset="0"/>
              </a:rPr>
              <a:t>System.out.println</a:t>
            </a:r>
            <a:r>
              <a:rPr lang="en-US" sz="2400" dirty="0">
                <a:latin typeface="Times New Roman" pitchFamily="18" charset="0"/>
              </a:rPr>
              <a:t>("After:  " + x);</a:t>
            </a:r>
          </a:p>
          <a:p>
            <a:pPr eaLnBrk="1" hangingPunct="1"/>
            <a:r>
              <a:rPr lang="en-US" sz="2400" dirty="0">
                <a:latin typeface="Times New Roman" pitchFamily="18" charset="0"/>
              </a:rPr>
              <a:t>		</a:t>
            </a:r>
            <a:r>
              <a:rPr lang="en-US" sz="2400" dirty="0" err="1">
                <a:latin typeface="Times New Roman" pitchFamily="18" charset="0"/>
              </a:rPr>
              <a:t>System.out.println</a:t>
            </a:r>
            <a:r>
              <a:rPr lang="en-US" sz="2400" dirty="0">
                <a:latin typeface="Times New Roman" pitchFamily="18" charset="0"/>
              </a:rPr>
              <a:t>();</a:t>
            </a:r>
          </a:p>
          <a:p>
            <a:pPr eaLnBrk="1" hangingPunct="1"/>
            <a:r>
              <a:rPr lang="en-US" sz="2400" dirty="0">
                <a:latin typeface="Times New Roman" pitchFamily="18" charset="0"/>
              </a:rPr>
              <a:t>	}</a:t>
            </a:r>
          </a:p>
          <a:p>
            <a:pPr eaLnBrk="1" hangingPunct="1"/>
            <a:r>
              <a:rPr lang="en-US" sz="2400" dirty="0">
                <a:latin typeface="Times New Roman" pitchFamily="18" charset="0"/>
              </a:rPr>
              <a:t>}</a:t>
            </a:r>
          </a:p>
          <a:p>
            <a:pPr eaLnBrk="1" hangingPunct="1"/>
            <a:endParaRPr lang="en-US" sz="2400" dirty="0">
              <a:latin typeface="Times New Roman" pitchFamily="18" charset="0"/>
            </a:endParaRPr>
          </a:p>
        </p:txBody>
      </p:sp>
      <p:pic>
        <p:nvPicPr>
          <p:cNvPr id="5693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j028274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146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j030336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838200"/>
            <a:ext cx="6477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j028274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5146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715000" y="3962400"/>
            <a:ext cx="3429000" cy="2895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cs typeface="Arial" charset="0"/>
              </a:rPr>
              <a:t>Do not waste any time trying to figure out why the answer is 32. </a:t>
            </a:r>
          </a:p>
          <a:p>
            <a:pPr eaLnBrk="1" hangingPunct="1"/>
            <a:endParaRPr lang="en-US" sz="1400">
              <a:cs typeface="Arial" charset="0"/>
            </a:endParaRPr>
          </a:p>
          <a:p>
            <a:pPr eaLnBrk="1" hangingPunct="1"/>
            <a:r>
              <a:rPr lang="en-US" sz="2400">
                <a:cs typeface="Arial" charset="0"/>
              </a:rPr>
              <a:t>The point being made here is this code is </a:t>
            </a:r>
            <a:r>
              <a:rPr lang="en-US" sz="2400" b="0" u="sng">
                <a:latin typeface="Arial Black" pitchFamily="34" charset="0"/>
                <a:cs typeface="Arial" charset="0"/>
              </a:rPr>
              <a:t>very confusing</a:t>
            </a:r>
            <a:r>
              <a:rPr lang="en-US" sz="2400">
                <a:cs typeface="Arial" charset="0"/>
              </a:rPr>
              <a:t> and should be </a:t>
            </a:r>
            <a:r>
              <a:rPr lang="en-US" sz="2400" b="0" u="sng">
                <a:latin typeface="Arial Black" pitchFamily="34" charset="0"/>
                <a:cs typeface="Arial" charset="0"/>
              </a:rPr>
              <a:t>avoided</a:t>
            </a:r>
            <a:r>
              <a:rPr lang="en-US" sz="2400">
                <a:cs typeface="Arial" charset="0"/>
              </a:rPr>
              <a:t>.</a:t>
            </a:r>
            <a:endParaRPr lang="en-US" sz="16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78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693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4135"/>
            <a:ext cx="9144000" cy="923330"/>
          </a:xfr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kern="1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  <a:t> Shortcut Warning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143000" y="1752600"/>
            <a:ext cx="6705600" cy="26479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endParaRPr lang="en-US"/>
          </a:p>
          <a:p>
            <a:pPr eaLnBrk="1" hangingPunct="1"/>
            <a:r>
              <a:rPr lang="en-US" sz="3200"/>
              <a:t>Do not combine shortcuts</a:t>
            </a:r>
          </a:p>
          <a:p>
            <a:pPr eaLnBrk="1" hangingPunct="1"/>
            <a:r>
              <a:rPr lang="en-US" sz="3200"/>
              <a:t>in one program statement!!!</a:t>
            </a:r>
          </a:p>
          <a:p>
            <a:pPr eaLnBrk="1" hangingPunct="1"/>
            <a:endParaRPr lang="en-US" sz="3200"/>
          </a:p>
          <a:p>
            <a:pPr eaLnBrk="1" hangingPunct="1"/>
            <a:r>
              <a:rPr lang="en-US" sz="3200">
                <a:latin typeface="Courier New" pitchFamily="49" charset="0"/>
              </a:rPr>
              <a:t>num  +=  ++num  +  num++;</a:t>
            </a:r>
          </a:p>
          <a:p>
            <a:pPr eaLnBrk="1" hangingPunct="1"/>
            <a:r>
              <a:rPr lang="en-US"/>
              <a:t>	</a:t>
            </a:r>
          </a:p>
        </p:txBody>
      </p:sp>
      <p:pic>
        <p:nvPicPr>
          <p:cNvPr id="31748" name="Picture 4" descr="MMj0336860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76200"/>
            <a:ext cx="4714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 descr="MMj0336860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76200"/>
            <a:ext cx="4714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 descr="MMj0336860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76200"/>
            <a:ext cx="4714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7" descr="MMj0336860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76200"/>
            <a:ext cx="4714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8" descr="MMj0336860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76200"/>
            <a:ext cx="4714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9" descr="MMj0336860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76200"/>
            <a:ext cx="4714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48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WordArt 2"/>
          <p:cNvSpPr>
            <a:spLocks noChangeArrowheads="1" noChangeShapeType="1" noTextEdit="1"/>
          </p:cNvSpPr>
          <p:nvPr/>
        </p:nvSpPr>
        <p:spPr bwMode="auto">
          <a:xfrm>
            <a:off x="369416" y="3886200"/>
            <a:ext cx="8382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pact"/>
              </a:rPr>
              <a:t>Data Types</a:t>
            </a:r>
          </a:p>
        </p:txBody>
      </p:sp>
      <p:sp>
        <p:nvSpPr>
          <p:cNvPr id="32771" name="WordArt 2"/>
          <p:cNvSpPr>
            <a:spLocks noChangeArrowheads="1" noChangeShapeType="1" noTextEdit="1"/>
          </p:cNvSpPr>
          <p:nvPr/>
        </p:nvSpPr>
        <p:spPr bwMode="auto">
          <a:xfrm>
            <a:off x="381000" y="3048000"/>
            <a:ext cx="8382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pact"/>
              </a:rPr>
              <a:t>&amp; String</a:t>
            </a:r>
          </a:p>
        </p:txBody>
      </p:sp>
      <p:sp>
        <p:nvSpPr>
          <p:cNvPr id="32772" name="WordArt 18"/>
          <p:cNvSpPr>
            <a:spLocks noChangeArrowheads="1" noChangeShapeType="1" noTextEdit="1"/>
          </p:cNvSpPr>
          <p:nvPr/>
        </p:nvSpPr>
        <p:spPr bwMode="auto">
          <a:xfrm>
            <a:off x="371475" y="457200"/>
            <a:ext cx="83915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Section 3.7</a:t>
            </a:r>
          </a:p>
        </p:txBody>
      </p:sp>
      <p:sp>
        <p:nvSpPr>
          <p:cNvPr id="32773" name="WordArt 2"/>
          <p:cNvSpPr>
            <a:spLocks noChangeArrowheads="1" noChangeShapeType="1" noTextEdit="1"/>
          </p:cNvSpPr>
          <p:nvPr/>
        </p:nvSpPr>
        <p:spPr bwMode="auto">
          <a:xfrm>
            <a:off x="369416" y="2034746"/>
            <a:ext cx="8382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pact"/>
              </a:rPr>
              <a:t>The char</a:t>
            </a:r>
          </a:p>
        </p:txBody>
      </p:sp>
    </p:spTree>
    <p:extLst>
      <p:ext uri="{BB962C8B-B14F-4D97-AF65-F5344CB8AC3E}">
        <p14:creationId xmlns:p14="http://schemas.microsoft.com/office/powerpoint/2010/main" val="120506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54825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>
                <a:latin typeface="Times New Roman" pitchFamily="18" charset="0"/>
              </a:rPr>
              <a:t>// Java0313.java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// This program demonstrates the &lt;char&gt; data types.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// It also demonstrates how assignment can be "chained" with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// multiple variables in one statement.</a:t>
            </a:r>
          </a:p>
          <a:p>
            <a:pPr eaLnBrk="1" hangingPunct="1"/>
            <a:endParaRPr lang="en-US" sz="2000" dirty="0">
              <a:latin typeface="Times New Roman" pitchFamily="18" charset="0"/>
            </a:endParaRP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public class Java0313</a:t>
            </a:r>
          </a:p>
          <a:p>
            <a:pPr eaLnBrk="1" hangingPunct="1"/>
            <a:r>
              <a:rPr lang="en-US" sz="2000" dirty="0" smtClean="0">
                <a:latin typeface="Times New Roman" pitchFamily="18" charset="0"/>
              </a:rPr>
              <a:t>{</a:t>
            </a:r>
            <a:endParaRPr lang="en-US" sz="2000" dirty="0">
              <a:latin typeface="Times New Roman" pitchFamily="18" charset="0"/>
            </a:endParaRP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	public static void main (String </a:t>
            </a:r>
            <a:r>
              <a:rPr lang="en-US" sz="2000" dirty="0" err="1">
                <a:latin typeface="Times New Roman" pitchFamily="18" charset="0"/>
              </a:rPr>
              <a:t>args</a:t>
            </a:r>
            <a:r>
              <a:rPr lang="en-US" sz="2000" dirty="0">
                <a:latin typeface="Times New Roman" pitchFamily="18" charset="0"/>
              </a:rPr>
              <a:t>[])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	{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		char c1 = 'A';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		char c2 = 'B';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		char c3 = 'C';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		</a:t>
            </a:r>
            <a:r>
              <a:rPr lang="en-US" sz="2000" dirty="0" err="1">
                <a:latin typeface="Times New Roman" pitchFamily="18" charset="0"/>
              </a:rPr>
              <a:t>System.out.println</a:t>
            </a:r>
            <a:r>
              <a:rPr lang="en-US" sz="2000" dirty="0">
                <a:latin typeface="Times New Roman" pitchFamily="18" charset="0"/>
              </a:rPr>
              <a:t>("The three characters are: " + c1 + c2 + c3);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		c1 = c2 = c3 = 'Q';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		</a:t>
            </a:r>
            <a:r>
              <a:rPr lang="en-US" sz="2000" dirty="0" err="1">
                <a:latin typeface="Times New Roman" pitchFamily="18" charset="0"/>
              </a:rPr>
              <a:t>System.out.println</a:t>
            </a:r>
            <a:r>
              <a:rPr lang="en-US" sz="2000" dirty="0">
                <a:latin typeface="Times New Roman" pitchFamily="18" charset="0"/>
              </a:rPr>
              <a:t>("The three characters are: " + c1 + c2 + c3);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		</a:t>
            </a:r>
            <a:r>
              <a:rPr lang="en-US" sz="2000" dirty="0" err="1">
                <a:latin typeface="Times New Roman" pitchFamily="18" charset="0"/>
              </a:rPr>
              <a:t>System.out.println</a:t>
            </a:r>
            <a:r>
              <a:rPr lang="en-US" sz="2000" dirty="0">
                <a:latin typeface="Times New Roman" pitchFamily="18" charset="0"/>
              </a:rPr>
              <a:t>();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	}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}</a:t>
            </a:r>
          </a:p>
          <a:p>
            <a:pPr eaLnBrk="1" hangingPunct="1"/>
            <a:endParaRPr lang="en-US" sz="2000" dirty="0">
              <a:latin typeface="Times New Roman" pitchFamily="18" charset="0"/>
            </a:endParaRPr>
          </a:p>
          <a:p>
            <a:pPr eaLnBrk="1" hangingPunct="1"/>
            <a:endParaRPr lang="en-US" sz="2000" dirty="0">
              <a:latin typeface="Times New Roman" pitchFamily="18" charset="0"/>
            </a:endParaRPr>
          </a:p>
          <a:p>
            <a:pPr eaLnBrk="1" hangingPunct="1"/>
            <a:endParaRPr lang="en-US" sz="2000" dirty="0">
              <a:latin typeface="Times New Roman" pitchFamily="18" charset="0"/>
            </a:endParaRPr>
          </a:p>
          <a:p>
            <a:pPr eaLnBrk="1" hangingPunct="1"/>
            <a:endParaRPr lang="en-US" sz="2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35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54825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>
                <a:latin typeface="Times New Roman" pitchFamily="18" charset="0"/>
              </a:rPr>
              <a:t>// Java0313.java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// This program demonstrates the &lt;char&gt; data types.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// It also demonstrates how assignment can be "chained" with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// multiple variables in one statement.</a:t>
            </a:r>
          </a:p>
          <a:p>
            <a:pPr eaLnBrk="1" hangingPunct="1"/>
            <a:endParaRPr lang="en-US" sz="2000" dirty="0">
              <a:latin typeface="Times New Roman" pitchFamily="18" charset="0"/>
            </a:endParaRP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public class Java0313</a:t>
            </a:r>
          </a:p>
          <a:p>
            <a:pPr eaLnBrk="1" hangingPunct="1"/>
            <a:r>
              <a:rPr lang="en-US" sz="2000" dirty="0" smtClean="0">
                <a:latin typeface="Times New Roman" pitchFamily="18" charset="0"/>
              </a:rPr>
              <a:t>{</a:t>
            </a:r>
            <a:endParaRPr lang="en-US" sz="2000" dirty="0">
              <a:latin typeface="Times New Roman" pitchFamily="18" charset="0"/>
            </a:endParaRP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	public static void main (String </a:t>
            </a:r>
            <a:r>
              <a:rPr lang="en-US" sz="2000" dirty="0" err="1">
                <a:latin typeface="Times New Roman" pitchFamily="18" charset="0"/>
              </a:rPr>
              <a:t>args</a:t>
            </a:r>
            <a:r>
              <a:rPr lang="en-US" sz="2000" dirty="0">
                <a:latin typeface="Times New Roman" pitchFamily="18" charset="0"/>
              </a:rPr>
              <a:t>[])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	{</a:t>
            </a:r>
          </a:p>
          <a:p>
            <a:pPr eaLnBrk="1" hangingPunct="1"/>
            <a:r>
              <a:rPr lang="en-US" sz="2000" b="0" dirty="0">
                <a:latin typeface="Arial Black" pitchFamily="34" charset="0"/>
              </a:rPr>
              <a:t>		char c1 = 'A';</a:t>
            </a:r>
          </a:p>
          <a:p>
            <a:pPr eaLnBrk="1" hangingPunct="1"/>
            <a:r>
              <a:rPr lang="en-US" sz="2000" b="0" dirty="0">
                <a:latin typeface="Arial Black" pitchFamily="34" charset="0"/>
              </a:rPr>
              <a:t>		char c2 = 'B';</a:t>
            </a:r>
          </a:p>
          <a:p>
            <a:pPr eaLnBrk="1" hangingPunct="1"/>
            <a:r>
              <a:rPr lang="en-US" sz="2000" b="0" dirty="0">
                <a:latin typeface="Arial Black" pitchFamily="34" charset="0"/>
              </a:rPr>
              <a:t>		char c3 = 'C';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		</a:t>
            </a:r>
            <a:r>
              <a:rPr lang="en-US" sz="2000" dirty="0" err="1">
                <a:latin typeface="Times New Roman" pitchFamily="18" charset="0"/>
              </a:rPr>
              <a:t>System.out.println</a:t>
            </a:r>
            <a:r>
              <a:rPr lang="en-US" sz="2000" dirty="0">
                <a:latin typeface="Times New Roman" pitchFamily="18" charset="0"/>
              </a:rPr>
              <a:t>("The three characters are: " + c1 + c2 + c3);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		c1 = c2 = c3 = 'Q';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		</a:t>
            </a:r>
            <a:r>
              <a:rPr lang="en-US" sz="2000" dirty="0" err="1">
                <a:latin typeface="Times New Roman" pitchFamily="18" charset="0"/>
              </a:rPr>
              <a:t>System.out.println</a:t>
            </a:r>
            <a:r>
              <a:rPr lang="en-US" sz="2000" dirty="0">
                <a:latin typeface="Times New Roman" pitchFamily="18" charset="0"/>
              </a:rPr>
              <a:t>("The three characters are: " + c1 + c2 + c3);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		</a:t>
            </a:r>
            <a:r>
              <a:rPr lang="en-US" sz="2000" dirty="0" err="1">
                <a:latin typeface="Times New Roman" pitchFamily="18" charset="0"/>
              </a:rPr>
              <a:t>System.out.println</a:t>
            </a:r>
            <a:r>
              <a:rPr lang="en-US" sz="2000" dirty="0">
                <a:latin typeface="Times New Roman" pitchFamily="18" charset="0"/>
              </a:rPr>
              <a:t>();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	}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}</a:t>
            </a:r>
          </a:p>
          <a:p>
            <a:pPr eaLnBrk="1" hangingPunct="1"/>
            <a:endParaRPr lang="en-US" sz="2000" dirty="0">
              <a:latin typeface="Times New Roman" pitchFamily="18" charset="0"/>
            </a:endParaRPr>
          </a:p>
          <a:p>
            <a:pPr eaLnBrk="1" hangingPunct="1"/>
            <a:endParaRPr lang="en-US" sz="2000" dirty="0">
              <a:latin typeface="Times New Roman" pitchFamily="18" charset="0"/>
            </a:endParaRPr>
          </a:p>
          <a:p>
            <a:pPr eaLnBrk="1" hangingPunct="1"/>
            <a:endParaRPr lang="en-US" sz="2000" dirty="0">
              <a:latin typeface="Times New Roman" pitchFamily="18" charset="0"/>
            </a:endParaRPr>
          </a:p>
          <a:p>
            <a:pPr eaLnBrk="1" hangingPunct="1"/>
            <a:endParaRPr lang="en-US" sz="2000" dirty="0">
              <a:latin typeface="Times New Roman" pitchFamily="18" charset="0"/>
            </a:endParaRPr>
          </a:p>
        </p:txBody>
      </p:sp>
      <p:graphicFrame>
        <p:nvGraphicFramePr>
          <p:cNvPr id="511012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817162"/>
              </p:ext>
            </p:extLst>
          </p:nvPr>
        </p:nvGraphicFramePr>
        <p:xfrm>
          <a:off x="5029200" y="1295400"/>
          <a:ext cx="3200400" cy="1036638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c1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c2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c3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574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54825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>
                <a:latin typeface="Times New Roman" pitchFamily="18" charset="0"/>
              </a:rPr>
              <a:t>// Java0313.java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// This program demonstrates the &lt;char&gt; data types.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// It also demonstrates how assignment can be "chained" with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// multiple variables in one statement.</a:t>
            </a:r>
          </a:p>
          <a:p>
            <a:pPr eaLnBrk="1" hangingPunct="1"/>
            <a:endParaRPr lang="en-US" sz="2000" dirty="0">
              <a:latin typeface="Times New Roman" pitchFamily="18" charset="0"/>
            </a:endParaRP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public class Java0313</a:t>
            </a:r>
          </a:p>
          <a:p>
            <a:pPr eaLnBrk="1" hangingPunct="1"/>
            <a:r>
              <a:rPr lang="en-US" sz="2000" dirty="0" smtClean="0">
                <a:latin typeface="Times New Roman" pitchFamily="18" charset="0"/>
              </a:rPr>
              <a:t>{</a:t>
            </a:r>
            <a:endParaRPr lang="en-US" sz="2000" dirty="0">
              <a:latin typeface="Times New Roman" pitchFamily="18" charset="0"/>
            </a:endParaRP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	public static void main (String </a:t>
            </a:r>
            <a:r>
              <a:rPr lang="en-US" sz="2000" dirty="0" err="1">
                <a:latin typeface="Times New Roman" pitchFamily="18" charset="0"/>
              </a:rPr>
              <a:t>args</a:t>
            </a:r>
            <a:r>
              <a:rPr lang="en-US" sz="2000" dirty="0">
                <a:latin typeface="Times New Roman" pitchFamily="18" charset="0"/>
              </a:rPr>
              <a:t>[])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	{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		char c1 = 'A';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		char c2 = 'B';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		char c3 = 'C';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		</a:t>
            </a:r>
            <a:r>
              <a:rPr lang="en-US" sz="2000" dirty="0" err="1">
                <a:latin typeface="Times New Roman" pitchFamily="18" charset="0"/>
              </a:rPr>
              <a:t>System.out.println</a:t>
            </a:r>
            <a:r>
              <a:rPr lang="en-US" sz="2000" dirty="0">
                <a:latin typeface="Times New Roman" pitchFamily="18" charset="0"/>
              </a:rPr>
              <a:t>("The three characters are: " + c1 + c2 + c3);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		</a:t>
            </a:r>
            <a:r>
              <a:rPr lang="en-US" sz="2000" dirty="0">
                <a:latin typeface="Arial Black" pitchFamily="34" charset="0"/>
              </a:rPr>
              <a:t>c1 = c2 = c3 = 'Q';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		</a:t>
            </a:r>
            <a:r>
              <a:rPr lang="en-US" sz="2000" dirty="0" err="1">
                <a:latin typeface="Times New Roman" pitchFamily="18" charset="0"/>
              </a:rPr>
              <a:t>System.out.println</a:t>
            </a:r>
            <a:r>
              <a:rPr lang="en-US" sz="2000" dirty="0">
                <a:latin typeface="Times New Roman" pitchFamily="18" charset="0"/>
              </a:rPr>
              <a:t>("The three characters are: " + c1 + c2 + c3);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		</a:t>
            </a:r>
            <a:r>
              <a:rPr lang="en-US" sz="2000" dirty="0" err="1">
                <a:latin typeface="Times New Roman" pitchFamily="18" charset="0"/>
              </a:rPr>
              <a:t>System.out.println</a:t>
            </a:r>
            <a:r>
              <a:rPr lang="en-US" sz="2000" dirty="0">
                <a:latin typeface="Times New Roman" pitchFamily="18" charset="0"/>
              </a:rPr>
              <a:t>();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	}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}</a:t>
            </a:r>
          </a:p>
          <a:p>
            <a:pPr eaLnBrk="1" hangingPunct="1"/>
            <a:endParaRPr lang="en-US" sz="2000" dirty="0">
              <a:latin typeface="Times New Roman" pitchFamily="18" charset="0"/>
            </a:endParaRPr>
          </a:p>
          <a:p>
            <a:pPr eaLnBrk="1" hangingPunct="1"/>
            <a:endParaRPr lang="en-US" sz="2000" dirty="0">
              <a:latin typeface="Times New Roman" pitchFamily="18" charset="0"/>
            </a:endParaRPr>
          </a:p>
          <a:p>
            <a:pPr eaLnBrk="1" hangingPunct="1"/>
            <a:endParaRPr lang="en-US" sz="2000" dirty="0">
              <a:latin typeface="Times New Roman" pitchFamily="18" charset="0"/>
            </a:endParaRPr>
          </a:p>
          <a:p>
            <a:pPr eaLnBrk="1" hangingPunct="1"/>
            <a:endParaRPr lang="en-US" sz="2000" dirty="0">
              <a:latin typeface="Times New Roman" pitchFamily="18" charset="0"/>
            </a:endParaRPr>
          </a:p>
        </p:txBody>
      </p:sp>
      <p:graphicFrame>
        <p:nvGraphicFramePr>
          <p:cNvPr id="511012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096528"/>
              </p:ext>
            </p:extLst>
          </p:nvPr>
        </p:nvGraphicFramePr>
        <p:xfrm>
          <a:off x="5029200" y="1295400"/>
          <a:ext cx="3200400" cy="1036638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c1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c2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c3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11033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776981"/>
              </p:ext>
            </p:extLst>
          </p:nvPr>
        </p:nvGraphicFramePr>
        <p:xfrm>
          <a:off x="5029200" y="2546350"/>
          <a:ext cx="3200400" cy="1036638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c1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c2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c3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655" name="WordArt 6"/>
          <p:cNvSpPr>
            <a:spLocks noChangeArrowheads="1" noChangeShapeType="1" noTextEdit="1"/>
          </p:cNvSpPr>
          <p:nvPr/>
        </p:nvSpPr>
        <p:spPr bwMode="auto">
          <a:xfrm>
            <a:off x="990600" y="5105400"/>
            <a:ext cx="7848600" cy="1447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792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This is a special </a:t>
            </a:r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shortcut</a:t>
            </a:r>
          </a:p>
          <a:p>
            <a:pPr algn="ctr"/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called 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“CHAINING</a:t>
            </a:r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.”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5122" name="Picture 2" descr="C:\Users\JohnSchram\AppData\Local\Microsoft\Windows\Temporary Internet Files\Content.IE5\0GLVTQPI\MP90040143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09128" y="2453473"/>
            <a:ext cx="1097280" cy="137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15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54825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>
                <a:latin typeface="Times New Roman" pitchFamily="18" charset="0"/>
              </a:rPr>
              <a:t>// </a:t>
            </a:r>
            <a:r>
              <a:rPr lang="en-US" sz="2000" dirty="0" smtClean="0">
                <a:latin typeface="Times New Roman" pitchFamily="18" charset="0"/>
              </a:rPr>
              <a:t>Java0313.java</a:t>
            </a:r>
            <a:endParaRPr lang="en-US" sz="2000" dirty="0">
              <a:latin typeface="Times New Roman" pitchFamily="18" charset="0"/>
            </a:endParaRP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// This program demonstrates the &lt;char&gt; data types.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// It also demonstrates how assignment can be "chained" with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// multiple variables in one statement.</a:t>
            </a:r>
          </a:p>
          <a:p>
            <a:pPr eaLnBrk="1" hangingPunct="1"/>
            <a:endParaRPr lang="en-US" sz="2000" dirty="0">
              <a:latin typeface="Times New Roman" pitchFamily="18" charset="0"/>
            </a:endParaRP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public class </a:t>
            </a:r>
            <a:r>
              <a:rPr lang="en-US" sz="2000" dirty="0" smtClean="0">
                <a:latin typeface="Times New Roman" pitchFamily="18" charset="0"/>
              </a:rPr>
              <a:t>Java0313</a:t>
            </a:r>
            <a:endParaRPr lang="en-US" sz="2000" dirty="0">
              <a:latin typeface="Times New Roman" pitchFamily="18" charset="0"/>
            </a:endParaRP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{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	public static void main (String </a:t>
            </a:r>
            <a:r>
              <a:rPr lang="en-US" sz="2000" dirty="0" err="1">
                <a:latin typeface="Times New Roman" pitchFamily="18" charset="0"/>
              </a:rPr>
              <a:t>args</a:t>
            </a:r>
            <a:r>
              <a:rPr lang="en-US" sz="2000" dirty="0">
                <a:latin typeface="Times New Roman" pitchFamily="18" charset="0"/>
              </a:rPr>
              <a:t>[])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	{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		char c1 = 'A';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		char c2 = 'B';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		char c3 = 'C';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		</a:t>
            </a:r>
            <a:r>
              <a:rPr lang="en-US" sz="2000" dirty="0" err="1">
                <a:latin typeface="Times New Roman" pitchFamily="18" charset="0"/>
              </a:rPr>
              <a:t>System.out.println</a:t>
            </a:r>
            <a:r>
              <a:rPr lang="en-US" sz="2000" dirty="0">
                <a:latin typeface="Times New Roman" pitchFamily="18" charset="0"/>
              </a:rPr>
              <a:t>("The three characters are: " + c1 + c2 + c3);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		c1 = c2 = c3 = 'Q';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		</a:t>
            </a:r>
            <a:r>
              <a:rPr lang="en-US" sz="2000" dirty="0" err="1">
                <a:latin typeface="Times New Roman" pitchFamily="18" charset="0"/>
              </a:rPr>
              <a:t>System.out.println</a:t>
            </a:r>
            <a:r>
              <a:rPr lang="en-US" sz="2000" dirty="0">
                <a:latin typeface="Times New Roman" pitchFamily="18" charset="0"/>
              </a:rPr>
              <a:t>("The three characters are: " + c1 + c2 + c3);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		</a:t>
            </a:r>
            <a:r>
              <a:rPr lang="en-US" sz="2000" dirty="0" err="1">
                <a:latin typeface="Times New Roman" pitchFamily="18" charset="0"/>
              </a:rPr>
              <a:t>System.out.println</a:t>
            </a:r>
            <a:r>
              <a:rPr lang="en-US" sz="2000" dirty="0">
                <a:latin typeface="Times New Roman" pitchFamily="18" charset="0"/>
              </a:rPr>
              <a:t>();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	}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}</a:t>
            </a:r>
          </a:p>
          <a:p>
            <a:pPr eaLnBrk="1" hangingPunct="1"/>
            <a:endParaRPr lang="en-US" sz="2000" dirty="0">
              <a:latin typeface="Times New Roman" pitchFamily="18" charset="0"/>
            </a:endParaRPr>
          </a:p>
          <a:p>
            <a:pPr eaLnBrk="1" hangingPunct="1"/>
            <a:endParaRPr lang="en-US" sz="2000" dirty="0">
              <a:latin typeface="Times New Roman" pitchFamily="18" charset="0"/>
            </a:endParaRPr>
          </a:p>
          <a:p>
            <a:pPr eaLnBrk="1" hangingPunct="1"/>
            <a:endParaRPr lang="en-US" sz="2000" dirty="0">
              <a:latin typeface="Times New Roman" pitchFamily="18" charset="0"/>
            </a:endParaRPr>
          </a:p>
          <a:p>
            <a:pPr eaLnBrk="1" hangingPunct="1"/>
            <a:endParaRPr lang="en-US" sz="2000" dirty="0">
              <a:latin typeface="Times New Roman" pitchFamily="18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953000"/>
            <a:ext cx="7620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1012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653044"/>
              </p:ext>
            </p:extLst>
          </p:nvPr>
        </p:nvGraphicFramePr>
        <p:xfrm>
          <a:off x="5029200" y="1295400"/>
          <a:ext cx="3200400" cy="1036638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c1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c2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c3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11033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727409"/>
              </p:ext>
            </p:extLst>
          </p:nvPr>
        </p:nvGraphicFramePr>
        <p:xfrm>
          <a:off x="5029200" y="2546350"/>
          <a:ext cx="3200400" cy="1036638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c1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c2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c3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68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9610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6725" algn="l"/>
                <a:tab pos="914400" algn="l"/>
                <a:tab pos="1379538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66725" algn="l"/>
                <a:tab pos="914400" algn="l"/>
                <a:tab pos="1379538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66725" algn="l"/>
                <a:tab pos="914400" algn="l"/>
                <a:tab pos="1379538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66725" algn="l"/>
                <a:tab pos="914400" algn="l"/>
                <a:tab pos="1379538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66725" algn="l"/>
                <a:tab pos="914400" algn="l"/>
                <a:tab pos="1379538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 dirty="0">
                <a:latin typeface="Times New Roman" pitchFamily="18" charset="0"/>
              </a:rPr>
              <a:t>// Java0301.java</a:t>
            </a:r>
          </a:p>
          <a:p>
            <a:pPr eaLnBrk="1" hangingPunct="1"/>
            <a:r>
              <a:rPr lang="en-US" sz="2200" dirty="0">
                <a:latin typeface="Times New Roman" pitchFamily="18" charset="0"/>
              </a:rPr>
              <a:t>// This program demonstrates how to declare integer variables with &lt;</a:t>
            </a:r>
            <a:r>
              <a:rPr lang="en-US" sz="2200" dirty="0" err="1">
                <a:latin typeface="Times New Roman" pitchFamily="18" charset="0"/>
              </a:rPr>
              <a:t>int</a:t>
            </a:r>
            <a:r>
              <a:rPr lang="en-US" sz="2200" dirty="0">
                <a:latin typeface="Times New Roman" pitchFamily="18" charset="0"/>
              </a:rPr>
              <a:t>&gt;,</a:t>
            </a:r>
          </a:p>
          <a:p>
            <a:pPr eaLnBrk="1" hangingPunct="1"/>
            <a:r>
              <a:rPr lang="en-US" sz="2200" dirty="0">
                <a:latin typeface="Times New Roman" pitchFamily="18" charset="0"/>
              </a:rPr>
              <a:t>// and it shows how to display the value of a variable with &lt;println&gt;.</a:t>
            </a:r>
          </a:p>
          <a:p>
            <a:pPr eaLnBrk="1" hangingPunct="1">
              <a:lnSpc>
                <a:spcPct val="70000"/>
              </a:lnSpc>
            </a:pPr>
            <a:endParaRPr lang="en-US" sz="2000" dirty="0">
              <a:latin typeface="Times New Roman" pitchFamily="18" charset="0"/>
            </a:endParaRPr>
          </a:p>
          <a:p>
            <a:pPr eaLnBrk="1" hangingPunct="1"/>
            <a:r>
              <a:rPr lang="en-US" sz="2400" dirty="0">
                <a:latin typeface="Times New Roman" pitchFamily="18" charset="0"/>
              </a:rPr>
              <a:t>public class Java0301</a:t>
            </a:r>
          </a:p>
          <a:p>
            <a:pPr eaLnBrk="1" hangingPunct="1"/>
            <a:r>
              <a:rPr lang="en-US" sz="2400" dirty="0">
                <a:latin typeface="Times New Roman" pitchFamily="18" charset="0"/>
              </a:rPr>
              <a:t>{</a:t>
            </a:r>
          </a:p>
          <a:p>
            <a:pPr eaLnBrk="1" hangingPunct="1"/>
            <a:r>
              <a:rPr lang="en-US" sz="2400" dirty="0">
                <a:latin typeface="Times New Roman" pitchFamily="18" charset="0"/>
              </a:rPr>
              <a:t>	public static void main (String </a:t>
            </a:r>
            <a:r>
              <a:rPr lang="en-US" sz="2400" dirty="0" err="1">
                <a:latin typeface="Times New Roman" pitchFamily="18" charset="0"/>
              </a:rPr>
              <a:t>args</a:t>
            </a:r>
            <a:r>
              <a:rPr lang="en-US" sz="2400" dirty="0">
                <a:latin typeface="Times New Roman" pitchFamily="18" charset="0"/>
              </a:rPr>
              <a:t>[])</a:t>
            </a:r>
          </a:p>
          <a:p>
            <a:pPr eaLnBrk="1" hangingPunct="1"/>
            <a:r>
              <a:rPr lang="en-US" sz="2400" dirty="0">
                <a:latin typeface="Times New Roman" pitchFamily="18" charset="0"/>
              </a:rPr>
              <a:t>	{</a:t>
            </a:r>
          </a:p>
          <a:p>
            <a:pPr eaLnBrk="1" hangingPunct="1"/>
            <a:r>
              <a:rPr lang="en-US" sz="2400" dirty="0">
                <a:latin typeface="Times New Roman" pitchFamily="18" charset="0"/>
              </a:rPr>
              <a:t>		</a:t>
            </a:r>
            <a:r>
              <a:rPr lang="en-US" sz="2400" dirty="0" err="1">
                <a:latin typeface="Times New Roman" pitchFamily="18" charset="0"/>
              </a:rPr>
              <a:t>int</a:t>
            </a:r>
            <a:r>
              <a:rPr lang="en-US" sz="2400" dirty="0">
                <a:latin typeface="Times New Roman" pitchFamily="18" charset="0"/>
              </a:rPr>
              <a:t> a;</a:t>
            </a:r>
          </a:p>
          <a:p>
            <a:pPr eaLnBrk="1" hangingPunct="1"/>
            <a:r>
              <a:rPr lang="en-US" sz="2400" dirty="0">
                <a:latin typeface="Times New Roman" pitchFamily="18" charset="0"/>
              </a:rPr>
              <a:t>		</a:t>
            </a:r>
            <a:r>
              <a:rPr lang="en-US" sz="2400" dirty="0" err="1">
                <a:latin typeface="Times New Roman" pitchFamily="18" charset="0"/>
              </a:rPr>
              <a:t>int</a:t>
            </a:r>
            <a:r>
              <a:rPr lang="en-US" sz="2400" dirty="0">
                <a:latin typeface="Times New Roman" pitchFamily="18" charset="0"/>
              </a:rPr>
              <a:t> b;</a:t>
            </a:r>
          </a:p>
          <a:p>
            <a:pPr eaLnBrk="1" hangingPunct="1"/>
            <a:r>
              <a:rPr lang="en-US" sz="2400" dirty="0">
                <a:latin typeface="Times New Roman" pitchFamily="18" charset="0"/>
              </a:rPr>
              <a:t>		</a:t>
            </a:r>
            <a:r>
              <a:rPr lang="en-US" sz="3200" dirty="0">
                <a:latin typeface="Arial Black" pitchFamily="34" charset="0"/>
              </a:rPr>
              <a:t>a = 10;</a:t>
            </a:r>
          </a:p>
          <a:p>
            <a:pPr eaLnBrk="1" hangingPunct="1"/>
            <a:r>
              <a:rPr lang="en-US" sz="2400" dirty="0">
                <a:latin typeface="Times New Roman" pitchFamily="18" charset="0"/>
              </a:rPr>
              <a:t>		b = 25;</a:t>
            </a:r>
          </a:p>
          <a:p>
            <a:pPr eaLnBrk="1" hangingPunct="1"/>
            <a:r>
              <a:rPr lang="en-US" sz="2400" dirty="0">
                <a:latin typeface="Times New Roman" pitchFamily="18" charset="0"/>
              </a:rPr>
              <a:t>		</a:t>
            </a:r>
            <a:r>
              <a:rPr lang="en-US" sz="2400" dirty="0" err="1">
                <a:latin typeface="Times New Roman" pitchFamily="18" charset="0"/>
              </a:rPr>
              <a:t>System.out.println</a:t>
            </a:r>
            <a:r>
              <a:rPr lang="en-US" sz="2400" dirty="0">
                <a:latin typeface="Times New Roman" pitchFamily="18" charset="0"/>
              </a:rPr>
              <a:t>();</a:t>
            </a:r>
          </a:p>
          <a:p>
            <a:pPr eaLnBrk="1" hangingPunct="1"/>
            <a:r>
              <a:rPr lang="en-US" sz="2400" dirty="0">
                <a:latin typeface="Times New Roman" pitchFamily="18" charset="0"/>
              </a:rPr>
              <a:t>		</a:t>
            </a:r>
            <a:r>
              <a:rPr lang="en-US" sz="2400" dirty="0" err="1">
                <a:latin typeface="Times New Roman" pitchFamily="18" charset="0"/>
              </a:rPr>
              <a:t>System.out.println</a:t>
            </a:r>
            <a:r>
              <a:rPr lang="en-US" sz="2400" dirty="0">
                <a:latin typeface="Times New Roman" pitchFamily="18" charset="0"/>
              </a:rPr>
              <a:t>(a);</a:t>
            </a:r>
          </a:p>
          <a:p>
            <a:pPr eaLnBrk="1" hangingPunct="1"/>
            <a:r>
              <a:rPr lang="en-US" sz="2400" dirty="0">
                <a:latin typeface="Times New Roman" pitchFamily="18" charset="0"/>
              </a:rPr>
              <a:t>		</a:t>
            </a:r>
            <a:r>
              <a:rPr lang="en-US" sz="2400" dirty="0" err="1">
                <a:latin typeface="Times New Roman" pitchFamily="18" charset="0"/>
              </a:rPr>
              <a:t>System.out.println</a:t>
            </a:r>
            <a:r>
              <a:rPr lang="en-US" sz="2400" dirty="0">
                <a:latin typeface="Times New Roman" pitchFamily="18" charset="0"/>
              </a:rPr>
              <a:t>(b);</a:t>
            </a:r>
          </a:p>
          <a:p>
            <a:pPr eaLnBrk="1" hangingPunct="1"/>
            <a:r>
              <a:rPr lang="en-US" sz="2400" dirty="0">
                <a:latin typeface="Times New Roman" pitchFamily="18" charset="0"/>
              </a:rPr>
              <a:t>		</a:t>
            </a:r>
            <a:r>
              <a:rPr lang="en-US" sz="2400" dirty="0" err="1">
                <a:latin typeface="Times New Roman" pitchFamily="18" charset="0"/>
              </a:rPr>
              <a:t>System.out.println</a:t>
            </a:r>
            <a:r>
              <a:rPr lang="en-US" sz="2400" dirty="0">
                <a:latin typeface="Times New Roman" pitchFamily="18" charset="0"/>
              </a:rPr>
              <a:t>();</a:t>
            </a:r>
          </a:p>
          <a:p>
            <a:pPr eaLnBrk="1" hangingPunct="1"/>
            <a:r>
              <a:rPr lang="en-US" sz="2400" dirty="0">
                <a:latin typeface="Times New Roman" pitchFamily="18" charset="0"/>
              </a:rPr>
              <a:t>	}</a:t>
            </a:r>
          </a:p>
          <a:p>
            <a:pPr eaLnBrk="1" hangingPunct="1"/>
            <a:r>
              <a:rPr lang="en-US" sz="2400" dirty="0">
                <a:latin typeface="Times New Roman" pitchFamily="18" charset="0"/>
              </a:rPr>
              <a:t>}</a:t>
            </a:r>
          </a:p>
          <a:p>
            <a:pPr eaLnBrk="1" hangingPunct="1"/>
            <a:endParaRPr lang="en-US" sz="1400" dirty="0">
              <a:latin typeface="Times New Roman" pitchFamily="18" charset="0"/>
            </a:endParaRPr>
          </a:p>
          <a:p>
            <a:pPr eaLnBrk="1" hangingPunct="1">
              <a:lnSpc>
                <a:spcPct val="30000"/>
              </a:lnSpc>
            </a:pPr>
            <a:endParaRPr lang="en-US" dirty="0"/>
          </a:p>
        </p:txBody>
      </p:sp>
      <p:pic>
        <p:nvPicPr>
          <p:cNvPr id="535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581525"/>
            <a:ext cx="51054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5556" name="WordArt 4"/>
          <p:cNvSpPr>
            <a:spLocks noChangeArrowheads="1" noChangeShapeType="1" noTextEdit="1"/>
          </p:cNvSpPr>
          <p:nvPr/>
        </p:nvSpPr>
        <p:spPr bwMode="auto">
          <a:xfrm>
            <a:off x="5953125" y="1676400"/>
            <a:ext cx="2428875" cy="7175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"a equals 10"</a:t>
            </a:r>
          </a:p>
        </p:txBody>
      </p:sp>
      <p:pic>
        <p:nvPicPr>
          <p:cNvPr id="535557" name="Picture 5" descr="MCj0432538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24000"/>
            <a:ext cx="33528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5558" name="WordArt 6"/>
          <p:cNvSpPr>
            <a:spLocks noChangeArrowheads="1" noChangeShapeType="1" noTextEdit="1"/>
          </p:cNvSpPr>
          <p:nvPr/>
        </p:nvSpPr>
        <p:spPr bwMode="auto">
          <a:xfrm>
            <a:off x="2819400" y="2711450"/>
            <a:ext cx="2819400" cy="7175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"a becomes 10"</a:t>
            </a:r>
          </a:p>
        </p:txBody>
      </p:sp>
      <p:sp>
        <p:nvSpPr>
          <p:cNvPr id="535559" name="WordArt 7"/>
          <p:cNvSpPr>
            <a:spLocks noChangeArrowheads="1" noChangeShapeType="1" noTextEdit="1"/>
          </p:cNvSpPr>
          <p:nvPr/>
        </p:nvSpPr>
        <p:spPr bwMode="auto">
          <a:xfrm>
            <a:off x="4038600" y="3581400"/>
            <a:ext cx="4800600" cy="7175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"a stores the value of 10"</a:t>
            </a:r>
          </a:p>
        </p:txBody>
      </p:sp>
      <p:graphicFrame>
        <p:nvGraphicFramePr>
          <p:cNvPr id="535576" name="Group 24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741322134"/>
              </p:ext>
            </p:extLst>
          </p:nvPr>
        </p:nvGraphicFramePr>
        <p:xfrm>
          <a:off x="1371600" y="5867400"/>
          <a:ext cx="2133600" cy="1036638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201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355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355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355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5355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5355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5355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556" grpId="0" animBg="1"/>
      <p:bldP spid="535558" grpId="0" animBg="1"/>
      <p:bldP spid="53555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54825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5205413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5205413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5205413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5205413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5205413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5205413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5205413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5205413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5205413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>
                <a:latin typeface="Times New Roman" pitchFamily="18" charset="0"/>
              </a:rPr>
              <a:t>// Java0314.java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// This program demonstrates the &lt;String&gt; data type.</a:t>
            </a:r>
          </a:p>
          <a:p>
            <a:pPr eaLnBrk="1" hangingPunct="1">
              <a:lnSpc>
                <a:spcPct val="80000"/>
              </a:lnSpc>
            </a:pPr>
            <a:endParaRPr lang="en-US" sz="2000" dirty="0">
              <a:latin typeface="Times New Roman" pitchFamily="18" charset="0"/>
            </a:endParaRP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public class </a:t>
            </a:r>
            <a:r>
              <a:rPr lang="en-US" sz="2000" dirty="0" smtClean="0">
                <a:latin typeface="Times New Roman" pitchFamily="18" charset="0"/>
              </a:rPr>
              <a:t>Java0314</a:t>
            </a:r>
            <a:endParaRPr lang="en-US" sz="2000" dirty="0">
              <a:latin typeface="Times New Roman" pitchFamily="18" charset="0"/>
            </a:endParaRP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{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	public static void main (String </a:t>
            </a:r>
            <a:r>
              <a:rPr lang="en-US" sz="2000" dirty="0" err="1">
                <a:latin typeface="Times New Roman" pitchFamily="18" charset="0"/>
              </a:rPr>
              <a:t>args</a:t>
            </a:r>
            <a:r>
              <a:rPr lang="en-US" sz="2000" dirty="0">
                <a:latin typeface="Times New Roman" pitchFamily="18" charset="0"/>
              </a:rPr>
              <a:t>[])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	{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		String </a:t>
            </a:r>
            <a:r>
              <a:rPr lang="en-US" sz="2000" dirty="0" err="1">
                <a:latin typeface="Times New Roman" pitchFamily="18" charset="0"/>
              </a:rPr>
              <a:t>firstName</a:t>
            </a:r>
            <a:r>
              <a:rPr lang="en-US" sz="2000" dirty="0">
                <a:latin typeface="Times New Roman" pitchFamily="18" charset="0"/>
              </a:rPr>
              <a:t> = "Kathy" ;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		String </a:t>
            </a:r>
            <a:r>
              <a:rPr lang="en-US" sz="2000" dirty="0" err="1">
                <a:latin typeface="Times New Roman" pitchFamily="18" charset="0"/>
              </a:rPr>
              <a:t>lastName</a:t>
            </a:r>
            <a:r>
              <a:rPr lang="en-US" sz="2000" dirty="0">
                <a:latin typeface="Times New Roman" pitchFamily="18" charset="0"/>
              </a:rPr>
              <a:t> = "Smith";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		</a:t>
            </a:r>
            <a:r>
              <a:rPr lang="en-US" sz="2000" dirty="0" err="1">
                <a:latin typeface="Times New Roman" pitchFamily="18" charset="0"/>
              </a:rPr>
              <a:t>System.out.println</a:t>
            </a:r>
            <a:r>
              <a:rPr lang="en-US" sz="2000" dirty="0">
                <a:latin typeface="Times New Roman" pitchFamily="18" charset="0"/>
              </a:rPr>
              <a:t>("</a:t>
            </a:r>
            <a:r>
              <a:rPr lang="en-US" sz="2000" dirty="0" err="1">
                <a:latin typeface="Times New Roman" pitchFamily="18" charset="0"/>
              </a:rPr>
              <a:t>firstName</a:t>
            </a:r>
            <a:r>
              <a:rPr lang="en-US" sz="2000" dirty="0">
                <a:latin typeface="Times New Roman" pitchFamily="18" charset="0"/>
              </a:rPr>
              <a:t>:    	" + </a:t>
            </a:r>
            <a:r>
              <a:rPr lang="en-US" sz="2000" dirty="0" err="1">
                <a:latin typeface="Times New Roman" pitchFamily="18" charset="0"/>
              </a:rPr>
              <a:t>firstName</a:t>
            </a:r>
            <a:r>
              <a:rPr lang="en-US" sz="2000" dirty="0">
                <a:latin typeface="Times New Roman" pitchFamily="18" charset="0"/>
              </a:rPr>
              <a:t>);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		</a:t>
            </a:r>
            <a:r>
              <a:rPr lang="en-US" sz="2000" dirty="0" err="1">
                <a:latin typeface="Times New Roman" pitchFamily="18" charset="0"/>
              </a:rPr>
              <a:t>System.out.println</a:t>
            </a:r>
            <a:r>
              <a:rPr lang="en-US" sz="2000" dirty="0">
                <a:latin typeface="Times New Roman" pitchFamily="18" charset="0"/>
              </a:rPr>
              <a:t>("</a:t>
            </a:r>
            <a:r>
              <a:rPr lang="en-US" sz="2000" dirty="0" err="1">
                <a:latin typeface="Times New Roman" pitchFamily="18" charset="0"/>
              </a:rPr>
              <a:t>lastName</a:t>
            </a:r>
            <a:r>
              <a:rPr lang="en-US" sz="2000" dirty="0">
                <a:latin typeface="Times New Roman" pitchFamily="18" charset="0"/>
              </a:rPr>
              <a:t>:      	" + </a:t>
            </a:r>
            <a:r>
              <a:rPr lang="en-US" sz="2000" dirty="0" err="1">
                <a:latin typeface="Times New Roman" pitchFamily="18" charset="0"/>
              </a:rPr>
              <a:t>lastName</a:t>
            </a:r>
            <a:r>
              <a:rPr lang="en-US" sz="2000" dirty="0">
                <a:latin typeface="Times New Roman" pitchFamily="18" charset="0"/>
              </a:rPr>
              <a:t>);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		</a:t>
            </a:r>
            <a:r>
              <a:rPr lang="en-US" sz="2000" dirty="0" err="1">
                <a:latin typeface="Times New Roman" pitchFamily="18" charset="0"/>
              </a:rPr>
              <a:t>System.out.println</a:t>
            </a:r>
            <a:r>
              <a:rPr lang="en-US" sz="2000" dirty="0">
                <a:latin typeface="Times New Roman" pitchFamily="18" charset="0"/>
              </a:rPr>
              <a:t>("Complete Name: 	" + </a:t>
            </a:r>
            <a:r>
              <a:rPr lang="en-US" sz="2000" dirty="0" err="1">
                <a:latin typeface="Times New Roman" pitchFamily="18" charset="0"/>
              </a:rPr>
              <a:t>firstName</a:t>
            </a:r>
            <a:r>
              <a:rPr lang="en-US" sz="2000" dirty="0">
                <a:latin typeface="Times New Roman" pitchFamily="18" charset="0"/>
              </a:rPr>
              <a:t> + " " + </a:t>
            </a:r>
            <a:r>
              <a:rPr lang="en-US" sz="2000" dirty="0" err="1">
                <a:latin typeface="Times New Roman" pitchFamily="18" charset="0"/>
              </a:rPr>
              <a:t>lastName</a:t>
            </a:r>
            <a:r>
              <a:rPr lang="en-US" sz="2000" dirty="0">
                <a:latin typeface="Times New Roman" pitchFamily="18" charset="0"/>
              </a:rPr>
              <a:t>);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		</a:t>
            </a:r>
            <a:r>
              <a:rPr lang="en-US" sz="2000" dirty="0" err="1">
                <a:latin typeface="Times New Roman" pitchFamily="18" charset="0"/>
              </a:rPr>
              <a:t>System.out.println</a:t>
            </a:r>
            <a:r>
              <a:rPr lang="en-US" sz="2000" dirty="0">
                <a:latin typeface="Times New Roman" pitchFamily="18" charset="0"/>
              </a:rPr>
              <a:t>();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	}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}</a:t>
            </a:r>
          </a:p>
          <a:p>
            <a:pPr eaLnBrk="1" hangingPunct="1"/>
            <a:endParaRPr lang="en-US" sz="2000" dirty="0">
              <a:latin typeface="Times New Roman" pitchFamily="18" charset="0"/>
            </a:endParaRPr>
          </a:p>
          <a:p>
            <a:pPr eaLnBrk="1" hangingPunct="1"/>
            <a:endParaRPr lang="en-US" sz="2000" dirty="0"/>
          </a:p>
          <a:p>
            <a:pPr eaLnBrk="1" hangingPunct="1">
              <a:lnSpc>
                <a:spcPct val="120000"/>
              </a:lnSpc>
            </a:pPr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</p:txBody>
      </p:sp>
      <p:pic>
        <p:nvPicPr>
          <p:cNvPr id="5734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6413"/>
            <a:ext cx="9144000" cy="25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7344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038729"/>
              </p:ext>
            </p:extLst>
          </p:nvPr>
        </p:nvGraphicFramePr>
        <p:xfrm>
          <a:off x="4800600" y="1143000"/>
          <a:ext cx="4191000" cy="1036638"/>
        </p:xfrm>
        <a:graphic>
          <a:graphicData uri="http://schemas.openxmlformats.org/drawingml/2006/table">
            <a:tbl>
              <a:tblPr/>
              <a:tblGrid>
                <a:gridCol w="209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firstName</a:t>
                      </a:r>
                      <a:endParaRPr kumimoji="0" lang="es-E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lastName</a:t>
                      </a:r>
                      <a:endParaRPr kumimoji="0" lang="es-E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Kathy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Smith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772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734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734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9835"/>
            <a:ext cx="9144000" cy="923330"/>
          </a:xfr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kern="1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  <a:t>Don't Get Confused!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14723"/>
              </p:ext>
            </p:extLst>
          </p:nvPr>
        </p:nvGraphicFramePr>
        <p:xfrm>
          <a:off x="1828800" y="1397000"/>
          <a:ext cx="5029200" cy="51212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90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8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74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Value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Data Type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9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 smtClean="0"/>
                        <a:t>7</a:t>
                      </a:r>
                      <a:endParaRPr lang="en-US" sz="4000" dirty="0"/>
                    </a:p>
                  </a:txBody>
                  <a:tcPr marT="45726" marB="4572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 err="1" smtClean="0"/>
                        <a:t>int</a:t>
                      </a:r>
                      <a:endParaRPr lang="en-US" sz="4000" dirty="0"/>
                    </a:p>
                  </a:txBody>
                  <a:tcPr marT="45726" marB="4572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9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 smtClean="0"/>
                        <a:t>7.0</a:t>
                      </a:r>
                      <a:endParaRPr lang="en-US" sz="4000" dirty="0"/>
                    </a:p>
                  </a:txBody>
                  <a:tcPr marT="45726" marB="45726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 smtClean="0"/>
                        <a:t>double</a:t>
                      </a:r>
                      <a:endParaRPr lang="en-US" sz="4000" dirty="0"/>
                    </a:p>
                  </a:txBody>
                  <a:tcPr marT="45726" marB="45726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9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 smtClean="0"/>
                        <a:t>'7'</a:t>
                      </a:r>
                      <a:endParaRPr lang="en-US" sz="4000" dirty="0"/>
                    </a:p>
                  </a:txBody>
                  <a:tcPr marT="45726" marB="4572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 smtClean="0"/>
                        <a:t>char</a:t>
                      </a:r>
                      <a:endParaRPr lang="en-US" sz="4000" dirty="0"/>
                    </a:p>
                  </a:txBody>
                  <a:tcPr marT="45726" marB="4572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59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 smtClean="0"/>
                        <a:t>"7"</a:t>
                      </a:r>
                      <a:endParaRPr lang="en-US" sz="4000" dirty="0"/>
                    </a:p>
                  </a:txBody>
                  <a:tcPr marT="45726" marB="45726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 smtClean="0"/>
                        <a:t>String</a:t>
                      </a:r>
                      <a:endParaRPr lang="en-US" sz="4000" dirty="0"/>
                    </a:p>
                  </a:txBody>
                  <a:tcPr marT="45726" marB="45726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76200" y="1447800"/>
            <a:ext cx="1752600" cy="5029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792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These </a:t>
            </a:r>
          </a:p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may </a:t>
            </a:r>
          </a:p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all </a:t>
            </a:r>
          </a:p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look </a:t>
            </a:r>
          </a:p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the </a:t>
            </a:r>
          </a:p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same…</a:t>
            </a:r>
          </a:p>
        </p:txBody>
      </p:sp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6934200" y="1447800"/>
            <a:ext cx="2133600" cy="5029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792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but the</a:t>
            </a:r>
          </a:p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computer</a:t>
            </a:r>
          </a:p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treats</a:t>
            </a:r>
          </a:p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them</a:t>
            </a:r>
          </a:p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differently.</a:t>
            </a:r>
          </a:p>
        </p:txBody>
      </p:sp>
    </p:spTree>
    <p:extLst>
      <p:ext uri="{BB962C8B-B14F-4D97-AF65-F5344CB8AC3E}">
        <p14:creationId xmlns:p14="http://schemas.microsoft.com/office/powerpoint/2010/main" val="73961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635"/>
            <a:ext cx="9144000" cy="923330"/>
          </a:xfr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kern="1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  <a:t>String Concatenation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990600"/>
            <a:ext cx="8610600" cy="55197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i="1" dirty="0">
                <a:cs typeface="Arial" charset="0"/>
              </a:rPr>
              <a:t>Concatenation</a:t>
            </a:r>
            <a:r>
              <a:rPr lang="en-US" sz="2800" dirty="0"/>
              <a:t> is the appending (or joining) of 2 or more strings.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600" dirty="0">
                <a:latin typeface="Courier New" pitchFamily="49" charset="0"/>
              </a:rPr>
              <a:t>"Hello" + "World"  =  "</a:t>
            </a:r>
            <a:r>
              <a:rPr lang="en-US" sz="2600" dirty="0" err="1">
                <a:latin typeface="Courier New" pitchFamily="49" charset="0"/>
              </a:rPr>
              <a:t>HelloWorld</a:t>
            </a:r>
            <a:r>
              <a:rPr lang="en-US" sz="2600" dirty="0">
                <a:latin typeface="Courier New" pitchFamily="49" charset="0"/>
              </a:rPr>
              <a:t>"</a:t>
            </a:r>
          </a:p>
          <a:p>
            <a:pPr eaLnBrk="1" hangingPunct="1"/>
            <a:endParaRPr lang="en-US" sz="2600" dirty="0">
              <a:latin typeface="Courier New" pitchFamily="49" charset="0"/>
            </a:endParaRPr>
          </a:p>
          <a:p>
            <a:pPr eaLnBrk="1" hangingPunct="1"/>
            <a:r>
              <a:rPr lang="en-US" sz="2600" dirty="0">
                <a:latin typeface="Courier New" pitchFamily="49" charset="0"/>
              </a:rPr>
              <a:t>"Hello" + " " + "World"  =  "Hello World"</a:t>
            </a:r>
          </a:p>
          <a:p>
            <a:pPr eaLnBrk="1" hangingPunct="1"/>
            <a:endParaRPr lang="en-US" sz="2600" dirty="0">
              <a:latin typeface="Courier New" pitchFamily="49" charset="0"/>
            </a:endParaRPr>
          </a:p>
          <a:p>
            <a:pPr eaLnBrk="1" hangingPunct="1"/>
            <a:r>
              <a:rPr lang="en-US" sz="2600" dirty="0">
                <a:latin typeface="Courier New" pitchFamily="49" charset="0"/>
              </a:rPr>
              <a:t>"100" + "200"  =  "100200"</a:t>
            </a:r>
          </a:p>
          <a:p>
            <a:pPr eaLnBrk="1" hangingPunct="1"/>
            <a:endParaRPr lang="en-US" sz="2600" dirty="0">
              <a:latin typeface="Courier New" pitchFamily="49" charset="0"/>
            </a:endParaRPr>
          </a:p>
          <a:p>
            <a:pPr eaLnBrk="1" hangingPunct="1"/>
            <a:r>
              <a:rPr lang="en-US" sz="2800" dirty="0"/>
              <a:t>The plus operator ( + ) is used both for arithmetic addition and string concatenation.  The same operator performs 2 totally different operations. This is called </a:t>
            </a:r>
            <a:r>
              <a:rPr lang="en-US" sz="2800" i="1" dirty="0">
                <a:cs typeface="Arial" charset="0"/>
              </a:rPr>
              <a:t>overloading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127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/>
          <p:cNvSpPr>
            <a:spLocks noChangeArrowheads="1" noChangeShapeType="1" noTextEdit="1"/>
          </p:cNvSpPr>
          <p:nvPr/>
        </p:nvSpPr>
        <p:spPr bwMode="auto">
          <a:xfrm>
            <a:off x="457200" y="3581400"/>
            <a:ext cx="8382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pact"/>
              </a:rPr>
              <a:t>Data Type</a:t>
            </a:r>
          </a:p>
        </p:txBody>
      </p:sp>
      <p:sp>
        <p:nvSpPr>
          <p:cNvPr id="37891" name="WordArt 18"/>
          <p:cNvSpPr>
            <a:spLocks noChangeArrowheads="1" noChangeShapeType="1" noTextEdit="1"/>
          </p:cNvSpPr>
          <p:nvPr/>
        </p:nvSpPr>
        <p:spPr bwMode="auto">
          <a:xfrm>
            <a:off x="371475" y="457200"/>
            <a:ext cx="83915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Section 3.8</a:t>
            </a:r>
          </a:p>
        </p:txBody>
      </p:sp>
      <p:sp>
        <p:nvSpPr>
          <p:cNvPr id="37892" name="WordArt 2"/>
          <p:cNvSpPr>
            <a:spLocks noChangeArrowheads="1" noChangeShapeType="1" noTextEdit="1"/>
          </p:cNvSpPr>
          <p:nvPr/>
        </p:nvSpPr>
        <p:spPr bwMode="auto">
          <a:xfrm>
            <a:off x="457200" y="2743200"/>
            <a:ext cx="8382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pact"/>
              </a:rPr>
              <a:t>The Boolean</a:t>
            </a:r>
          </a:p>
        </p:txBody>
      </p:sp>
    </p:spTree>
    <p:extLst>
      <p:ext uri="{BB962C8B-B14F-4D97-AF65-F5344CB8AC3E}">
        <p14:creationId xmlns:p14="http://schemas.microsoft.com/office/powerpoint/2010/main" val="219451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</a:rPr>
              <a:t>// Java0315.java</a:t>
            </a:r>
          </a:p>
          <a:p>
            <a:pPr eaLnBrk="1" hangingPunct="1"/>
            <a:r>
              <a:rPr lang="en-US" sz="2400" dirty="0">
                <a:latin typeface="Times New Roman" pitchFamily="18" charset="0"/>
              </a:rPr>
              <a:t>// This program demonstrates the &lt;</a:t>
            </a:r>
            <a:r>
              <a:rPr lang="en-US" sz="2400" dirty="0" err="1">
                <a:latin typeface="Times New Roman" pitchFamily="18" charset="0"/>
              </a:rPr>
              <a:t>boolean</a:t>
            </a:r>
            <a:r>
              <a:rPr lang="en-US" sz="2400" dirty="0">
                <a:latin typeface="Times New Roman" pitchFamily="18" charset="0"/>
              </a:rPr>
              <a:t>&gt; data type.</a:t>
            </a:r>
          </a:p>
          <a:p>
            <a:pPr eaLnBrk="1" hangingPunct="1"/>
            <a:r>
              <a:rPr lang="en-US" sz="2400" dirty="0">
                <a:latin typeface="Times New Roman" pitchFamily="18" charset="0"/>
              </a:rPr>
              <a:t>// The </a:t>
            </a:r>
            <a:r>
              <a:rPr lang="en-US" sz="2400" dirty="0" err="1">
                <a:latin typeface="Times New Roman" pitchFamily="18" charset="0"/>
              </a:rPr>
              <a:t>boolean</a:t>
            </a:r>
            <a:r>
              <a:rPr lang="en-US" sz="2400" dirty="0">
                <a:latin typeface="Times New Roman" pitchFamily="18" charset="0"/>
              </a:rPr>
              <a:t> type can only have two values: true or false.</a:t>
            </a:r>
          </a:p>
          <a:p>
            <a:pPr eaLnBrk="1" hangingPunct="1">
              <a:lnSpc>
                <a:spcPct val="70000"/>
              </a:lnSpc>
            </a:pPr>
            <a:endParaRPr lang="en-US" sz="2400" dirty="0">
              <a:latin typeface="Times New Roman" pitchFamily="18" charset="0"/>
            </a:endParaRPr>
          </a:p>
          <a:p>
            <a:pPr eaLnBrk="1" hangingPunct="1"/>
            <a:r>
              <a:rPr lang="en-US" sz="2400" dirty="0">
                <a:latin typeface="Times New Roman" pitchFamily="18" charset="0"/>
              </a:rPr>
              <a:t>public class Java0315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</a:rPr>
              <a:t>{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Times New Roman" pitchFamily="18" charset="0"/>
              </a:rPr>
              <a:t>	public static void main (String </a:t>
            </a:r>
            <a:r>
              <a:rPr lang="en-US" sz="2400" dirty="0" err="1">
                <a:latin typeface="Times New Roman" pitchFamily="18" charset="0"/>
              </a:rPr>
              <a:t>args</a:t>
            </a:r>
            <a:r>
              <a:rPr lang="en-US" sz="2400" dirty="0">
                <a:latin typeface="Times New Roman" pitchFamily="18" charset="0"/>
              </a:rPr>
              <a:t>[])</a:t>
            </a:r>
          </a:p>
          <a:p>
            <a:pPr eaLnBrk="1" hangingPunct="1"/>
            <a:r>
              <a:rPr lang="en-US" sz="2400" dirty="0">
                <a:latin typeface="Times New Roman" pitchFamily="18" charset="0"/>
              </a:rPr>
              <a:t>	{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Arial Black" pitchFamily="34" charset="0"/>
              </a:rPr>
              <a:t>		</a:t>
            </a:r>
            <a:r>
              <a:rPr lang="en-US" sz="2400" dirty="0" err="1">
                <a:latin typeface="Arial Black" pitchFamily="34" charset="0"/>
              </a:rPr>
              <a:t>boolean</a:t>
            </a:r>
            <a:r>
              <a:rPr lang="en-US" sz="2400" dirty="0">
                <a:latin typeface="Arial Black" pitchFamily="34" charset="0"/>
              </a:rPr>
              <a:t> value = true;</a:t>
            </a:r>
          </a:p>
          <a:p>
            <a:pPr eaLnBrk="1" hangingPunct="1"/>
            <a:r>
              <a:rPr lang="en-US" sz="2400" dirty="0">
                <a:latin typeface="Times New Roman" pitchFamily="18" charset="0"/>
              </a:rPr>
              <a:t>		</a:t>
            </a:r>
            <a:r>
              <a:rPr lang="en-US" sz="2400" dirty="0" err="1">
                <a:latin typeface="Times New Roman" pitchFamily="18" charset="0"/>
              </a:rPr>
              <a:t>System.out.println</a:t>
            </a:r>
            <a:r>
              <a:rPr lang="en-US" sz="2400" dirty="0">
                <a:latin typeface="Times New Roman" pitchFamily="18" charset="0"/>
              </a:rPr>
              <a:t>("value: " + value);</a:t>
            </a:r>
          </a:p>
          <a:p>
            <a:pPr eaLnBrk="1" hangingPunct="1"/>
            <a:r>
              <a:rPr lang="en-US" sz="2400" dirty="0">
                <a:latin typeface="Arial Black" pitchFamily="34" charset="0"/>
              </a:rPr>
              <a:t>		value = false;</a:t>
            </a:r>
          </a:p>
          <a:p>
            <a:pPr eaLnBrk="1" hangingPunct="1"/>
            <a:r>
              <a:rPr lang="en-US" sz="2400" dirty="0">
                <a:latin typeface="Times New Roman" pitchFamily="18" charset="0"/>
              </a:rPr>
              <a:t>		</a:t>
            </a:r>
            <a:r>
              <a:rPr lang="en-US" sz="2400" dirty="0" err="1">
                <a:latin typeface="Times New Roman" pitchFamily="18" charset="0"/>
              </a:rPr>
              <a:t>System.out.println</a:t>
            </a:r>
            <a:r>
              <a:rPr lang="en-US" sz="2400" dirty="0">
                <a:latin typeface="Times New Roman" pitchFamily="18" charset="0"/>
              </a:rPr>
              <a:t>("value: " + value);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</a:rPr>
              <a:t>		</a:t>
            </a:r>
            <a:r>
              <a:rPr lang="en-US" sz="2400" dirty="0" err="1">
                <a:latin typeface="Times New Roman" pitchFamily="18" charset="0"/>
              </a:rPr>
              <a:t>System.out.println</a:t>
            </a:r>
            <a:r>
              <a:rPr lang="en-US" sz="2400" dirty="0">
                <a:latin typeface="Times New Roman" pitchFamily="18" charset="0"/>
              </a:rPr>
              <a:t>();</a:t>
            </a:r>
          </a:p>
          <a:p>
            <a:pPr eaLnBrk="1" hangingPunct="1"/>
            <a:r>
              <a:rPr lang="en-US" sz="2400" dirty="0">
                <a:latin typeface="Times New Roman" pitchFamily="18" charset="0"/>
              </a:rPr>
              <a:t>   	}</a:t>
            </a:r>
          </a:p>
          <a:p>
            <a:pPr eaLnBrk="1" hangingPunct="1"/>
            <a:r>
              <a:rPr lang="en-US" sz="2400" dirty="0">
                <a:latin typeface="Times New Roman" pitchFamily="18" charset="0"/>
              </a:rPr>
              <a:t>} </a:t>
            </a:r>
          </a:p>
          <a:p>
            <a:pPr eaLnBrk="1" hangingPunct="1">
              <a:lnSpc>
                <a:spcPct val="190000"/>
              </a:lnSpc>
            </a:pPr>
            <a:endParaRPr lang="en-US" sz="2400" dirty="0"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endParaRPr lang="en-US" sz="2400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/>
          </a:p>
        </p:txBody>
      </p:sp>
      <p:pic>
        <p:nvPicPr>
          <p:cNvPr id="5754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75493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451170"/>
              </p:ext>
            </p:extLst>
          </p:nvPr>
        </p:nvGraphicFramePr>
        <p:xfrm>
          <a:off x="6553200" y="1447800"/>
          <a:ext cx="1676400" cy="1036638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8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value</a:t>
                      </a:r>
                      <a:endParaRPr kumimoji="0" lang="es-E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true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75501" name="Group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318594"/>
              </p:ext>
            </p:extLst>
          </p:nvPr>
        </p:nvGraphicFramePr>
        <p:xfrm>
          <a:off x="6553200" y="3003550"/>
          <a:ext cx="1676400" cy="1036638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8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value</a:t>
                      </a:r>
                      <a:endParaRPr kumimoji="0" lang="es-E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false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287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754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755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754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0335"/>
            <a:ext cx="9144000" cy="923330"/>
          </a:xfr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  <a:t>AP Exam Alert</a:t>
            </a: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990600" y="1747838"/>
            <a:ext cx="7162800" cy="34409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40000"/>
              </a:lnSpc>
            </a:pPr>
            <a:endParaRPr lang="en-US" sz="3200" dirty="0"/>
          </a:p>
          <a:p>
            <a:pPr eaLnBrk="1" hangingPunct="1"/>
            <a:r>
              <a:rPr lang="en-US" sz="3200" dirty="0"/>
              <a:t>The </a:t>
            </a:r>
            <a:r>
              <a:rPr lang="en-US" sz="3200" dirty="0" err="1">
                <a:latin typeface="Arial Black" pitchFamily="34" charset="0"/>
              </a:rPr>
              <a:t>int</a:t>
            </a:r>
            <a:r>
              <a:rPr lang="en-US" sz="3200" dirty="0"/>
              <a:t>, </a:t>
            </a:r>
            <a:r>
              <a:rPr lang="en-US" sz="3200" dirty="0">
                <a:latin typeface="Arial Black" pitchFamily="34" charset="0"/>
              </a:rPr>
              <a:t>double</a:t>
            </a:r>
            <a:r>
              <a:rPr lang="en-US" sz="3200" dirty="0"/>
              <a:t>, </a:t>
            </a:r>
            <a:r>
              <a:rPr lang="en-US" sz="3200" dirty="0" err="1">
                <a:latin typeface="Arial Black" pitchFamily="34" charset="0"/>
              </a:rPr>
              <a:t>boolean</a:t>
            </a:r>
            <a:r>
              <a:rPr lang="en-US" sz="3200" dirty="0"/>
              <a:t> and </a:t>
            </a:r>
            <a:r>
              <a:rPr lang="en-US" sz="3200" dirty="0">
                <a:latin typeface="Arial Black" pitchFamily="34" charset="0"/>
              </a:rPr>
              <a:t>String</a:t>
            </a:r>
            <a:r>
              <a:rPr lang="en-US" sz="3200" dirty="0"/>
              <a:t> data types </a:t>
            </a:r>
            <a:r>
              <a:rPr lang="en-US" sz="3200" u="sng" dirty="0"/>
              <a:t>will</a:t>
            </a:r>
            <a:r>
              <a:rPr lang="en-US" sz="3200" dirty="0"/>
              <a:t> be tested.</a:t>
            </a:r>
          </a:p>
          <a:p>
            <a:pPr eaLnBrk="1" hangingPunct="1"/>
            <a:endParaRPr lang="en-US" sz="3200" dirty="0"/>
          </a:p>
          <a:p>
            <a:pPr eaLnBrk="1" hangingPunct="1"/>
            <a:r>
              <a:rPr lang="en-US" sz="3200" dirty="0"/>
              <a:t>The </a:t>
            </a:r>
            <a:r>
              <a:rPr lang="en-US" sz="3200" dirty="0">
                <a:latin typeface="Arial Black" pitchFamily="34" charset="0"/>
              </a:rPr>
              <a:t>byte</a:t>
            </a:r>
            <a:r>
              <a:rPr lang="en-US" sz="3200" dirty="0"/>
              <a:t>, </a:t>
            </a:r>
            <a:r>
              <a:rPr lang="en-US" sz="3200" dirty="0">
                <a:latin typeface="Arial Black" pitchFamily="34" charset="0"/>
              </a:rPr>
              <a:t>short</a:t>
            </a:r>
            <a:r>
              <a:rPr lang="en-US" sz="3200" dirty="0"/>
              <a:t>, </a:t>
            </a:r>
            <a:r>
              <a:rPr lang="en-US" sz="3200" dirty="0">
                <a:latin typeface="Arial Black" pitchFamily="34" charset="0"/>
              </a:rPr>
              <a:t>long</a:t>
            </a:r>
            <a:r>
              <a:rPr lang="en-US" sz="3200" dirty="0"/>
              <a:t>, </a:t>
            </a:r>
            <a:r>
              <a:rPr lang="en-US" sz="3200" dirty="0">
                <a:latin typeface="Arial Black" pitchFamily="34" charset="0"/>
              </a:rPr>
              <a:t>float</a:t>
            </a:r>
            <a:r>
              <a:rPr lang="en-US" sz="3200" dirty="0"/>
              <a:t> and </a:t>
            </a:r>
            <a:r>
              <a:rPr lang="en-US" sz="3200" dirty="0">
                <a:latin typeface="Arial Black" pitchFamily="34" charset="0"/>
              </a:rPr>
              <a:t>char</a:t>
            </a:r>
            <a:r>
              <a:rPr lang="en-US" sz="3200" dirty="0"/>
              <a:t> data types </a:t>
            </a:r>
            <a:endParaRPr lang="en-US" sz="3200" dirty="0" smtClean="0"/>
          </a:p>
          <a:p>
            <a:pPr eaLnBrk="1" hangingPunct="1"/>
            <a:r>
              <a:rPr lang="en-US" sz="3200" dirty="0" smtClean="0"/>
              <a:t>will NOT </a:t>
            </a:r>
            <a:r>
              <a:rPr lang="en-US" sz="3200" dirty="0"/>
              <a:t>be tested.</a:t>
            </a:r>
          </a:p>
          <a:p>
            <a:pPr eaLnBrk="1" hangingPunct="1">
              <a:lnSpc>
                <a:spcPct val="40000"/>
              </a:lnSpc>
            </a:pPr>
            <a:r>
              <a:rPr lang="en-US" sz="3200" dirty="0"/>
              <a:t>	</a:t>
            </a:r>
          </a:p>
        </p:txBody>
      </p:sp>
      <p:pic>
        <p:nvPicPr>
          <p:cNvPr id="58372" name="Picture 4" descr="MMj0336860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76200"/>
            <a:ext cx="4714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5" descr="MMj0336860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76200"/>
            <a:ext cx="4714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6" descr="MMj0336860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76200"/>
            <a:ext cx="4714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7" descr="MMj0336860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76200"/>
            <a:ext cx="4714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6" name="Picture 8" descr="MMj0336860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76200"/>
            <a:ext cx="4714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7" name="Picture 9" descr="MMj0336860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76200"/>
            <a:ext cx="4714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MMAG00293_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962400"/>
            <a:ext cx="229076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241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WordArt 2"/>
          <p:cNvSpPr>
            <a:spLocks noChangeArrowheads="1" noChangeShapeType="1" noTextEdit="1"/>
          </p:cNvSpPr>
          <p:nvPr/>
        </p:nvSpPr>
        <p:spPr bwMode="auto">
          <a:xfrm>
            <a:off x="483973" y="3733800"/>
            <a:ext cx="8382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pact"/>
              </a:rPr>
              <a:t>Constants</a:t>
            </a:r>
          </a:p>
        </p:txBody>
      </p:sp>
      <p:sp>
        <p:nvSpPr>
          <p:cNvPr id="39939" name="WordArt 18"/>
          <p:cNvSpPr>
            <a:spLocks noChangeArrowheads="1" noChangeShapeType="1" noTextEdit="1"/>
          </p:cNvSpPr>
          <p:nvPr/>
        </p:nvSpPr>
        <p:spPr bwMode="auto">
          <a:xfrm>
            <a:off x="371475" y="457200"/>
            <a:ext cx="83915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Section 3.9</a:t>
            </a:r>
          </a:p>
        </p:txBody>
      </p:sp>
      <p:sp>
        <p:nvSpPr>
          <p:cNvPr id="39940" name="WordArt 2"/>
          <p:cNvSpPr>
            <a:spLocks noChangeArrowheads="1" noChangeShapeType="1" noTextEdit="1"/>
          </p:cNvSpPr>
          <p:nvPr/>
        </p:nvSpPr>
        <p:spPr bwMode="auto">
          <a:xfrm>
            <a:off x="479854" y="2930611"/>
            <a:ext cx="8382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pact"/>
              </a:rPr>
              <a:t>Declaring</a:t>
            </a:r>
          </a:p>
        </p:txBody>
      </p:sp>
    </p:spTree>
    <p:extLst>
      <p:ext uri="{BB962C8B-B14F-4D97-AF65-F5344CB8AC3E}">
        <p14:creationId xmlns:p14="http://schemas.microsoft.com/office/powerpoint/2010/main" val="18409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5165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100" dirty="0">
                <a:latin typeface="Times New Roman" pitchFamily="18" charset="0"/>
              </a:rPr>
              <a:t>// Java0316.java</a:t>
            </a:r>
          </a:p>
          <a:p>
            <a:pPr eaLnBrk="1" hangingPunct="1"/>
            <a:r>
              <a:rPr lang="en-US" sz="2100" dirty="0">
                <a:latin typeface="Times New Roman" pitchFamily="18" charset="0"/>
              </a:rPr>
              <a:t>// This program demonstrates how to create "constant" identifier values with</a:t>
            </a:r>
          </a:p>
          <a:p>
            <a:pPr eaLnBrk="1" hangingPunct="1"/>
            <a:r>
              <a:rPr lang="en-US" sz="2100" dirty="0">
                <a:latin typeface="Times New Roman" pitchFamily="18" charset="0"/>
              </a:rPr>
              <a:t>// the &lt;final&gt; keyword. Removing the comments from the three assignment</a:t>
            </a:r>
          </a:p>
          <a:p>
            <a:pPr eaLnBrk="1" hangingPunct="1"/>
            <a:r>
              <a:rPr lang="en-US" sz="2100" dirty="0">
                <a:latin typeface="Times New Roman" pitchFamily="18" charset="0"/>
              </a:rPr>
              <a:t>// statements will result in compile errors.</a:t>
            </a:r>
          </a:p>
          <a:p>
            <a:pPr eaLnBrk="1" hangingPunct="1">
              <a:lnSpc>
                <a:spcPct val="90000"/>
              </a:lnSpc>
            </a:pPr>
            <a:endParaRPr lang="en-US" sz="2100" dirty="0">
              <a:latin typeface="Times New Roman" pitchFamily="18" charset="0"/>
            </a:endParaRPr>
          </a:p>
          <a:p>
            <a:pPr eaLnBrk="1" hangingPunct="1"/>
            <a:r>
              <a:rPr lang="en-US" sz="2100" dirty="0">
                <a:latin typeface="Times New Roman" pitchFamily="18" charset="0"/>
              </a:rPr>
              <a:t>public class Java0316</a:t>
            </a:r>
          </a:p>
          <a:p>
            <a:pPr eaLnBrk="1" hangingPunct="1"/>
            <a:r>
              <a:rPr lang="en-US" sz="2100" dirty="0">
                <a:latin typeface="Times New Roman" pitchFamily="18" charset="0"/>
              </a:rPr>
              <a:t>{	</a:t>
            </a:r>
          </a:p>
          <a:p>
            <a:pPr eaLnBrk="1" hangingPunct="1"/>
            <a:r>
              <a:rPr lang="en-US" sz="2100" dirty="0">
                <a:latin typeface="Times New Roman" pitchFamily="18" charset="0"/>
              </a:rPr>
              <a:t>	public static void main (String </a:t>
            </a:r>
            <a:r>
              <a:rPr lang="en-US" sz="2100" dirty="0" err="1">
                <a:latin typeface="Times New Roman" pitchFamily="18" charset="0"/>
              </a:rPr>
              <a:t>args</a:t>
            </a:r>
            <a:r>
              <a:rPr lang="en-US" sz="2100" dirty="0">
                <a:latin typeface="Times New Roman" pitchFamily="18" charset="0"/>
              </a:rPr>
              <a:t>[])</a:t>
            </a:r>
          </a:p>
          <a:p>
            <a:pPr eaLnBrk="1" hangingPunct="1"/>
            <a:r>
              <a:rPr lang="en-US" sz="2100" dirty="0">
                <a:latin typeface="Times New Roman" pitchFamily="18" charset="0"/>
              </a:rPr>
              <a:t>	{</a:t>
            </a:r>
          </a:p>
          <a:p>
            <a:pPr eaLnBrk="1" hangingPunct="1"/>
            <a:r>
              <a:rPr lang="en-US" sz="2100" dirty="0">
                <a:latin typeface="Times New Roman" pitchFamily="18" charset="0"/>
              </a:rPr>
              <a:t>		</a:t>
            </a:r>
            <a:r>
              <a:rPr lang="en-US" sz="2100" dirty="0">
                <a:latin typeface="Arial Black" pitchFamily="34" charset="0"/>
              </a:rPr>
              <a:t>final</a:t>
            </a:r>
            <a:r>
              <a:rPr lang="en-US" sz="2100" dirty="0">
                <a:latin typeface="Times New Roman" pitchFamily="18" charset="0"/>
              </a:rPr>
              <a:t>  </a:t>
            </a:r>
            <a:r>
              <a:rPr lang="en-US" sz="2100" dirty="0" err="1">
                <a:latin typeface="Times New Roman" pitchFamily="18" charset="0"/>
              </a:rPr>
              <a:t>int</a:t>
            </a:r>
            <a:r>
              <a:rPr lang="en-US" sz="2100" dirty="0">
                <a:latin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</a:rPr>
              <a:t>intConst</a:t>
            </a:r>
            <a:r>
              <a:rPr lang="en-US" sz="2100" dirty="0">
                <a:latin typeface="Times New Roman" pitchFamily="18" charset="0"/>
              </a:rPr>
              <a:t> = 100;</a:t>
            </a:r>
          </a:p>
          <a:p>
            <a:pPr eaLnBrk="1" hangingPunct="1"/>
            <a:r>
              <a:rPr lang="en-US" sz="2100" dirty="0">
                <a:latin typeface="Times New Roman" pitchFamily="18" charset="0"/>
              </a:rPr>
              <a:t>		</a:t>
            </a:r>
            <a:r>
              <a:rPr lang="en-US" sz="2100" dirty="0">
                <a:latin typeface="Arial Black" pitchFamily="34" charset="0"/>
              </a:rPr>
              <a:t>final</a:t>
            </a:r>
            <a:r>
              <a:rPr lang="en-US" sz="2100" dirty="0">
                <a:latin typeface="Times New Roman" pitchFamily="18" charset="0"/>
              </a:rPr>
              <a:t>  double </a:t>
            </a:r>
            <a:r>
              <a:rPr lang="en-US" sz="2100" dirty="0" err="1">
                <a:latin typeface="Times New Roman" pitchFamily="18" charset="0"/>
              </a:rPr>
              <a:t>doubleConst</a:t>
            </a:r>
            <a:r>
              <a:rPr lang="en-US" sz="2100" dirty="0">
                <a:latin typeface="Times New Roman" pitchFamily="18" charset="0"/>
              </a:rPr>
              <a:t> = 3.14159;</a:t>
            </a:r>
          </a:p>
          <a:p>
            <a:pPr eaLnBrk="1" hangingPunct="1"/>
            <a:r>
              <a:rPr lang="en-US" sz="2100" dirty="0">
                <a:latin typeface="Times New Roman" pitchFamily="18" charset="0"/>
              </a:rPr>
              <a:t>		</a:t>
            </a:r>
            <a:r>
              <a:rPr lang="en-US" sz="2100" dirty="0">
                <a:latin typeface="Arial Black" pitchFamily="34" charset="0"/>
              </a:rPr>
              <a:t>final</a:t>
            </a:r>
            <a:r>
              <a:rPr lang="en-US" sz="2100" dirty="0">
                <a:latin typeface="Times New Roman" pitchFamily="18" charset="0"/>
              </a:rPr>
              <a:t>  char </a:t>
            </a:r>
            <a:r>
              <a:rPr lang="en-US" sz="2100" dirty="0" err="1">
                <a:latin typeface="Times New Roman" pitchFamily="18" charset="0"/>
              </a:rPr>
              <a:t>charConst</a:t>
            </a:r>
            <a:r>
              <a:rPr lang="en-US" sz="2100" dirty="0">
                <a:latin typeface="Times New Roman" pitchFamily="18" charset="0"/>
              </a:rPr>
              <a:t> = 'Q';</a:t>
            </a:r>
          </a:p>
          <a:p>
            <a:pPr eaLnBrk="1" hangingPunct="1"/>
            <a:r>
              <a:rPr lang="en-US" sz="2100" dirty="0">
                <a:solidFill>
                  <a:srgbClr val="006000"/>
                </a:solidFill>
                <a:latin typeface="Arial Black" pitchFamily="34" charset="0"/>
              </a:rPr>
              <a:t>//		</a:t>
            </a:r>
            <a:r>
              <a:rPr lang="en-US" sz="2100" dirty="0" err="1">
                <a:solidFill>
                  <a:srgbClr val="006000"/>
                </a:solidFill>
                <a:latin typeface="Arial Black" pitchFamily="34" charset="0"/>
              </a:rPr>
              <a:t>intConst</a:t>
            </a:r>
            <a:r>
              <a:rPr lang="en-US" sz="2100" dirty="0">
                <a:solidFill>
                  <a:srgbClr val="006000"/>
                </a:solidFill>
                <a:latin typeface="Arial Black" pitchFamily="34" charset="0"/>
              </a:rPr>
              <a:t>++;</a:t>
            </a:r>
          </a:p>
          <a:p>
            <a:pPr eaLnBrk="1" hangingPunct="1"/>
            <a:r>
              <a:rPr lang="en-US" sz="2100" dirty="0">
                <a:solidFill>
                  <a:srgbClr val="006000"/>
                </a:solidFill>
                <a:latin typeface="Arial Black" pitchFamily="34" charset="0"/>
              </a:rPr>
              <a:t>//		</a:t>
            </a:r>
            <a:r>
              <a:rPr lang="en-US" sz="2100" dirty="0" err="1">
                <a:solidFill>
                  <a:srgbClr val="006000"/>
                </a:solidFill>
                <a:latin typeface="Arial Black" pitchFamily="34" charset="0"/>
              </a:rPr>
              <a:t>doubleConst</a:t>
            </a:r>
            <a:r>
              <a:rPr lang="en-US" sz="2100" dirty="0">
                <a:solidFill>
                  <a:srgbClr val="006000"/>
                </a:solidFill>
                <a:latin typeface="Arial Black" pitchFamily="34" charset="0"/>
              </a:rPr>
              <a:t> = 1234.4321;</a:t>
            </a:r>
          </a:p>
          <a:p>
            <a:pPr eaLnBrk="1" hangingPunct="1"/>
            <a:r>
              <a:rPr lang="en-US" sz="2100" dirty="0">
                <a:solidFill>
                  <a:srgbClr val="006000"/>
                </a:solidFill>
                <a:latin typeface="Arial Black" pitchFamily="34" charset="0"/>
              </a:rPr>
              <a:t>//		</a:t>
            </a:r>
            <a:r>
              <a:rPr lang="en-US" sz="2100" dirty="0" err="1">
                <a:solidFill>
                  <a:srgbClr val="006000"/>
                </a:solidFill>
                <a:latin typeface="Arial Black" pitchFamily="34" charset="0"/>
              </a:rPr>
              <a:t>charConst</a:t>
            </a:r>
            <a:r>
              <a:rPr lang="en-US" sz="2100" dirty="0">
                <a:solidFill>
                  <a:srgbClr val="006000"/>
                </a:solidFill>
                <a:latin typeface="Arial Black" pitchFamily="34" charset="0"/>
              </a:rPr>
              <a:t> = 'A';</a:t>
            </a:r>
          </a:p>
          <a:p>
            <a:pPr eaLnBrk="1" hangingPunct="1"/>
            <a:r>
              <a:rPr lang="en-US" sz="2100" dirty="0">
                <a:latin typeface="Times New Roman" pitchFamily="18" charset="0"/>
              </a:rPr>
              <a:t>		</a:t>
            </a:r>
            <a:r>
              <a:rPr lang="en-US" sz="2100" dirty="0" err="1">
                <a:latin typeface="Times New Roman" pitchFamily="18" charset="0"/>
              </a:rPr>
              <a:t>System.out.println</a:t>
            </a:r>
            <a:r>
              <a:rPr lang="en-US" sz="2100" dirty="0">
                <a:latin typeface="Times New Roman" pitchFamily="18" charset="0"/>
              </a:rPr>
              <a:t>("</a:t>
            </a:r>
            <a:r>
              <a:rPr lang="en-US" sz="2100" dirty="0" err="1">
                <a:latin typeface="Times New Roman" pitchFamily="18" charset="0"/>
              </a:rPr>
              <a:t>intConst</a:t>
            </a:r>
            <a:r>
              <a:rPr lang="en-US" sz="2100" dirty="0">
                <a:latin typeface="Times New Roman" pitchFamily="18" charset="0"/>
              </a:rPr>
              <a:t>:         " + </a:t>
            </a:r>
            <a:r>
              <a:rPr lang="en-US" sz="2100" dirty="0" err="1">
                <a:latin typeface="Times New Roman" pitchFamily="18" charset="0"/>
              </a:rPr>
              <a:t>intConst</a:t>
            </a:r>
            <a:r>
              <a:rPr lang="en-US" sz="2100" dirty="0">
                <a:latin typeface="Times New Roman" pitchFamily="18" charset="0"/>
              </a:rPr>
              <a:t>);</a:t>
            </a:r>
          </a:p>
          <a:p>
            <a:pPr eaLnBrk="1" hangingPunct="1"/>
            <a:r>
              <a:rPr lang="en-US" sz="2100" dirty="0">
                <a:latin typeface="Times New Roman" pitchFamily="18" charset="0"/>
              </a:rPr>
              <a:t>		</a:t>
            </a:r>
            <a:r>
              <a:rPr lang="en-US" sz="2100" dirty="0" err="1">
                <a:latin typeface="Times New Roman" pitchFamily="18" charset="0"/>
              </a:rPr>
              <a:t>System.out.println</a:t>
            </a:r>
            <a:r>
              <a:rPr lang="en-US" sz="2100" dirty="0">
                <a:latin typeface="Times New Roman" pitchFamily="18" charset="0"/>
              </a:rPr>
              <a:t>("</a:t>
            </a:r>
            <a:r>
              <a:rPr lang="en-US" sz="2100" dirty="0" err="1">
                <a:latin typeface="Times New Roman" pitchFamily="18" charset="0"/>
              </a:rPr>
              <a:t>doubleConst</a:t>
            </a:r>
            <a:r>
              <a:rPr lang="en-US" sz="2100" dirty="0">
                <a:latin typeface="Times New Roman" pitchFamily="18" charset="0"/>
              </a:rPr>
              <a:t>:  " + </a:t>
            </a:r>
            <a:r>
              <a:rPr lang="en-US" sz="2100" dirty="0" err="1">
                <a:latin typeface="Times New Roman" pitchFamily="18" charset="0"/>
              </a:rPr>
              <a:t>doubleConst</a:t>
            </a:r>
            <a:r>
              <a:rPr lang="en-US" sz="2100" dirty="0">
                <a:latin typeface="Times New Roman" pitchFamily="18" charset="0"/>
              </a:rPr>
              <a:t>);</a:t>
            </a:r>
          </a:p>
          <a:p>
            <a:pPr eaLnBrk="1" hangingPunct="1"/>
            <a:r>
              <a:rPr lang="en-US" sz="2100" dirty="0">
                <a:latin typeface="Times New Roman" pitchFamily="18" charset="0"/>
              </a:rPr>
              <a:t>		</a:t>
            </a:r>
            <a:r>
              <a:rPr lang="en-US" sz="2100" dirty="0" err="1">
                <a:latin typeface="Times New Roman" pitchFamily="18" charset="0"/>
              </a:rPr>
              <a:t>System.out.println</a:t>
            </a:r>
            <a:r>
              <a:rPr lang="en-US" sz="2100" dirty="0">
                <a:latin typeface="Times New Roman" pitchFamily="18" charset="0"/>
              </a:rPr>
              <a:t>("</a:t>
            </a:r>
            <a:r>
              <a:rPr lang="en-US" sz="2100" dirty="0" err="1">
                <a:latin typeface="Times New Roman" pitchFamily="18" charset="0"/>
              </a:rPr>
              <a:t>charConst</a:t>
            </a:r>
            <a:r>
              <a:rPr lang="en-US" sz="2100" dirty="0">
                <a:latin typeface="Times New Roman" pitchFamily="18" charset="0"/>
              </a:rPr>
              <a:t>:      " + </a:t>
            </a:r>
            <a:r>
              <a:rPr lang="en-US" sz="2100" dirty="0" err="1">
                <a:latin typeface="Times New Roman" pitchFamily="18" charset="0"/>
              </a:rPr>
              <a:t>charConst</a:t>
            </a:r>
            <a:r>
              <a:rPr lang="en-US" sz="2100" dirty="0">
                <a:latin typeface="Times New Roman" pitchFamily="18" charset="0"/>
              </a:rPr>
              <a:t>);</a:t>
            </a:r>
          </a:p>
          <a:p>
            <a:pPr eaLnBrk="1" hangingPunct="1"/>
            <a:r>
              <a:rPr lang="en-US" sz="2100" dirty="0">
                <a:latin typeface="Times New Roman" pitchFamily="18" charset="0"/>
              </a:rPr>
              <a:t>		</a:t>
            </a:r>
            <a:r>
              <a:rPr lang="en-US" sz="2100" dirty="0" err="1">
                <a:latin typeface="Times New Roman" pitchFamily="18" charset="0"/>
              </a:rPr>
              <a:t>System.out.println</a:t>
            </a:r>
            <a:r>
              <a:rPr lang="en-US" sz="2100" dirty="0">
                <a:latin typeface="Times New Roman" pitchFamily="18" charset="0"/>
              </a:rPr>
              <a:t>();</a:t>
            </a:r>
          </a:p>
          <a:p>
            <a:pPr eaLnBrk="1" hangingPunct="1"/>
            <a:r>
              <a:rPr lang="en-US" sz="2100" dirty="0">
                <a:latin typeface="Times New Roman" pitchFamily="18" charset="0"/>
              </a:rPr>
              <a:t>	}	</a:t>
            </a:r>
          </a:p>
          <a:p>
            <a:pPr eaLnBrk="1" hangingPunct="1"/>
            <a:r>
              <a:rPr lang="en-US" sz="2100" dirty="0">
                <a:latin typeface="Times New Roman" pitchFamily="18" charset="0"/>
              </a:rPr>
              <a:t>}</a:t>
            </a:r>
          </a:p>
        </p:txBody>
      </p:sp>
      <p:graphicFrame>
        <p:nvGraphicFramePr>
          <p:cNvPr id="4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507685"/>
              </p:ext>
            </p:extLst>
          </p:nvPr>
        </p:nvGraphicFramePr>
        <p:xfrm>
          <a:off x="3200400" y="1371600"/>
          <a:ext cx="2816352" cy="914456"/>
        </p:xfrm>
        <a:graphic>
          <a:graphicData uri="http://schemas.openxmlformats.org/drawingml/2006/table">
            <a:tbl>
              <a:tblPr/>
              <a:tblGrid>
                <a:gridCol w="2816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</a:t>
                      </a:r>
                      <a:r>
                        <a:rPr kumimoji="0" lang="es-E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intConst</a:t>
                      </a:r>
                      <a:endParaRPr kumimoji="0" lang="es-E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100</a:t>
                      </a:r>
                      <a:endParaRPr kumimoji="0" lang="es-E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Lock"/>
          <p:cNvSpPr>
            <a:spLocks noEditPoints="1" noChangeArrowheads="1"/>
          </p:cNvSpPr>
          <p:nvPr/>
        </p:nvSpPr>
        <p:spPr bwMode="auto">
          <a:xfrm>
            <a:off x="5273040" y="1447800"/>
            <a:ext cx="594360" cy="73152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9606 h 21600"/>
              <a:gd name="T4" fmla="*/ 10800 w 21600"/>
              <a:gd name="T5" fmla="*/ 21600 h 21600"/>
              <a:gd name="T6" fmla="*/ 0 w 21600"/>
              <a:gd name="T7" fmla="*/ 9606 h 21600"/>
              <a:gd name="T8" fmla="*/ 744 w 21600"/>
              <a:gd name="T9" fmla="*/ 9904 h 21600"/>
              <a:gd name="T10" fmla="*/ 21134 w 21600"/>
              <a:gd name="T11" fmla="*/ 153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93" y="9606"/>
                </a:moveTo>
                <a:lnTo>
                  <a:pt x="2048" y="9606"/>
                </a:lnTo>
                <a:lnTo>
                  <a:pt x="2048" y="4713"/>
                </a:lnTo>
                <a:lnTo>
                  <a:pt x="2420" y="3818"/>
                </a:lnTo>
                <a:lnTo>
                  <a:pt x="2979" y="3028"/>
                </a:lnTo>
                <a:lnTo>
                  <a:pt x="3537" y="2446"/>
                </a:lnTo>
                <a:lnTo>
                  <a:pt x="3956" y="1998"/>
                </a:lnTo>
                <a:lnTo>
                  <a:pt x="4492" y="1581"/>
                </a:lnTo>
                <a:lnTo>
                  <a:pt x="5143" y="1238"/>
                </a:lnTo>
                <a:lnTo>
                  <a:pt x="5912" y="880"/>
                </a:lnTo>
                <a:lnTo>
                  <a:pt x="6587" y="641"/>
                </a:lnTo>
                <a:lnTo>
                  <a:pt x="7518" y="372"/>
                </a:lnTo>
                <a:lnTo>
                  <a:pt x="8425" y="208"/>
                </a:lnTo>
                <a:lnTo>
                  <a:pt x="9496" y="59"/>
                </a:lnTo>
                <a:lnTo>
                  <a:pt x="10637" y="14"/>
                </a:lnTo>
                <a:lnTo>
                  <a:pt x="11614" y="59"/>
                </a:lnTo>
                <a:lnTo>
                  <a:pt x="12382" y="119"/>
                </a:lnTo>
                <a:lnTo>
                  <a:pt x="13034" y="253"/>
                </a:lnTo>
                <a:lnTo>
                  <a:pt x="13779" y="417"/>
                </a:lnTo>
                <a:lnTo>
                  <a:pt x="14500" y="611"/>
                </a:lnTo>
                <a:lnTo>
                  <a:pt x="14733" y="686"/>
                </a:lnTo>
                <a:lnTo>
                  <a:pt x="14989" y="790"/>
                </a:lnTo>
                <a:lnTo>
                  <a:pt x="15175" y="865"/>
                </a:lnTo>
                <a:lnTo>
                  <a:pt x="15385" y="954"/>
                </a:lnTo>
                <a:lnTo>
                  <a:pt x="15431" y="969"/>
                </a:lnTo>
                <a:lnTo>
                  <a:pt x="15594" y="1059"/>
                </a:lnTo>
                <a:lnTo>
                  <a:pt x="15757" y="1148"/>
                </a:lnTo>
                <a:lnTo>
                  <a:pt x="15920" y="1267"/>
                </a:lnTo>
                <a:lnTo>
                  <a:pt x="16106" y="1372"/>
                </a:lnTo>
                <a:lnTo>
                  <a:pt x="16665" y="1730"/>
                </a:lnTo>
                <a:lnTo>
                  <a:pt x="17014" y="1998"/>
                </a:lnTo>
                <a:lnTo>
                  <a:pt x="17480" y="2356"/>
                </a:lnTo>
                <a:lnTo>
                  <a:pt x="17852" y="2804"/>
                </a:lnTo>
                <a:lnTo>
                  <a:pt x="18178" y="3192"/>
                </a:lnTo>
                <a:lnTo>
                  <a:pt x="18527" y="3639"/>
                </a:lnTo>
                <a:lnTo>
                  <a:pt x="18806" y="4132"/>
                </a:lnTo>
                <a:lnTo>
                  <a:pt x="19086" y="4713"/>
                </a:lnTo>
                <a:lnTo>
                  <a:pt x="19272" y="5191"/>
                </a:lnTo>
                <a:lnTo>
                  <a:pt x="19295" y="9606"/>
                </a:lnTo>
                <a:lnTo>
                  <a:pt x="21600" y="9606"/>
                </a:lnTo>
                <a:lnTo>
                  <a:pt x="21600" y="16289"/>
                </a:lnTo>
                <a:lnTo>
                  <a:pt x="21413" y="17184"/>
                </a:lnTo>
                <a:lnTo>
                  <a:pt x="21041" y="17900"/>
                </a:lnTo>
                <a:lnTo>
                  <a:pt x="20668" y="18377"/>
                </a:lnTo>
                <a:lnTo>
                  <a:pt x="20343" y="18855"/>
                </a:lnTo>
                <a:lnTo>
                  <a:pt x="19924" y="19332"/>
                </a:lnTo>
                <a:lnTo>
                  <a:pt x="19388" y="19809"/>
                </a:lnTo>
                <a:lnTo>
                  <a:pt x="18806" y="20242"/>
                </a:lnTo>
                <a:lnTo>
                  <a:pt x="18062" y="20585"/>
                </a:lnTo>
                <a:lnTo>
                  <a:pt x="17270" y="20883"/>
                </a:lnTo>
                <a:lnTo>
                  <a:pt x="16525" y="21182"/>
                </a:lnTo>
                <a:lnTo>
                  <a:pt x="15548" y="21420"/>
                </a:lnTo>
                <a:lnTo>
                  <a:pt x="14803" y="21540"/>
                </a:lnTo>
                <a:lnTo>
                  <a:pt x="13662" y="21674"/>
                </a:lnTo>
                <a:lnTo>
                  <a:pt x="8379" y="21659"/>
                </a:lnTo>
                <a:lnTo>
                  <a:pt x="7168" y="21540"/>
                </a:lnTo>
                <a:lnTo>
                  <a:pt x="6098" y="21331"/>
                </a:lnTo>
                <a:lnTo>
                  <a:pt x="5050" y="21092"/>
                </a:lnTo>
                <a:lnTo>
                  <a:pt x="4003" y="20764"/>
                </a:lnTo>
                <a:lnTo>
                  <a:pt x="3258" y="20391"/>
                </a:lnTo>
                <a:lnTo>
                  <a:pt x="2769" y="20123"/>
                </a:lnTo>
                <a:lnTo>
                  <a:pt x="2281" y="19720"/>
                </a:lnTo>
                <a:lnTo>
                  <a:pt x="1862" y="19407"/>
                </a:lnTo>
                <a:lnTo>
                  <a:pt x="1489" y="19079"/>
                </a:lnTo>
                <a:lnTo>
                  <a:pt x="1070" y="18676"/>
                </a:lnTo>
                <a:lnTo>
                  <a:pt x="744" y="18258"/>
                </a:lnTo>
                <a:lnTo>
                  <a:pt x="325" y="17661"/>
                </a:lnTo>
                <a:lnTo>
                  <a:pt x="162" y="17035"/>
                </a:lnTo>
                <a:lnTo>
                  <a:pt x="93" y="16468"/>
                </a:lnTo>
                <a:lnTo>
                  <a:pt x="93" y="9606"/>
                </a:lnTo>
                <a:close/>
                <a:moveTo>
                  <a:pt x="6098" y="9591"/>
                </a:moveTo>
                <a:lnTo>
                  <a:pt x="6098" y="5220"/>
                </a:lnTo>
                <a:lnTo>
                  <a:pt x="6191" y="4907"/>
                </a:lnTo>
                <a:lnTo>
                  <a:pt x="6307" y="4639"/>
                </a:lnTo>
                <a:lnTo>
                  <a:pt x="6517" y="4370"/>
                </a:lnTo>
                <a:lnTo>
                  <a:pt x="6680" y="4087"/>
                </a:lnTo>
                <a:lnTo>
                  <a:pt x="6889" y="3878"/>
                </a:lnTo>
                <a:lnTo>
                  <a:pt x="7308" y="3520"/>
                </a:lnTo>
                <a:lnTo>
                  <a:pt x="7843" y="3281"/>
                </a:lnTo>
                <a:lnTo>
                  <a:pt x="8402" y="3013"/>
                </a:lnTo>
                <a:lnTo>
                  <a:pt x="9031" y="2834"/>
                </a:lnTo>
                <a:lnTo>
                  <a:pt x="9659" y="2700"/>
                </a:lnTo>
                <a:lnTo>
                  <a:pt x="10497" y="2625"/>
                </a:lnTo>
                <a:lnTo>
                  <a:pt x="11125" y="2655"/>
                </a:lnTo>
                <a:lnTo>
                  <a:pt x="11987" y="2789"/>
                </a:lnTo>
                <a:lnTo>
                  <a:pt x="12522" y="2893"/>
                </a:lnTo>
                <a:lnTo>
                  <a:pt x="13011" y="3028"/>
                </a:lnTo>
                <a:lnTo>
                  <a:pt x="13290" y="3192"/>
                </a:lnTo>
                <a:lnTo>
                  <a:pt x="13709" y="3371"/>
                </a:lnTo>
                <a:lnTo>
                  <a:pt x="13872" y="3505"/>
                </a:lnTo>
                <a:lnTo>
                  <a:pt x="14058" y="3639"/>
                </a:lnTo>
                <a:lnTo>
                  <a:pt x="14291" y="3788"/>
                </a:lnTo>
                <a:lnTo>
                  <a:pt x="14431" y="3953"/>
                </a:lnTo>
                <a:lnTo>
                  <a:pt x="14617" y="4102"/>
                </a:lnTo>
                <a:lnTo>
                  <a:pt x="14826" y="4311"/>
                </a:lnTo>
                <a:lnTo>
                  <a:pt x="14919" y="4534"/>
                </a:lnTo>
                <a:lnTo>
                  <a:pt x="15036" y="4773"/>
                </a:lnTo>
                <a:lnTo>
                  <a:pt x="15175" y="5027"/>
                </a:lnTo>
                <a:lnTo>
                  <a:pt x="15245" y="5220"/>
                </a:lnTo>
                <a:lnTo>
                  <a:pt x="15245" y="9591"/>
                </a:lnTo>
                <a:lnTo>
                  <a:pt x="6098" y="9591"/>
                </a:lnTo>
                <a:close/>
              </a:path>
              <a:path w="21600" h="21600" extrusionOk="0">
                <a:moveTo>
                  <a:pt x="93" y="9606"/>
                </a:moveTo>
                <a:lnTo>
                  <a:pt x="21600" y="9606"/>
                </a:lnTo>
                <a:close/>
              </a:path>
              <a:path w="21600" h="21600" extrusionOk="0">
                <a:moveTo>
                  <a:pt x="11684" y="17109"/>
                </a:moveTo>
                <a:lnTo>
                  <a:pt x="12266" y="19317"/>
                </a:lnTo>
                <a:lnTo>
                  <a:pt x="9659" y="19317"/>
                </a:lnTo>
                <a:lnTo>
                  <a:pt x="10287" y="17124"/>
                </a:lnTo>
                <a:lnTo>
                  <a:pt x="10008" y="16975"/>
                </a:lnTo>
                <a:lnTo>
                  <a:pt x="9799" y="16722"/>
                </a:lnTo>
                <a:lnTo>
                  <a:pt x="9752" y="16408"/>
                </a:lnTo>
                <a:lnTo>
                  <a:pt x="9822" y="16170"/>
                </a:lnTo>
                <a:lnTo>
                  <a:pt x="10008" y="16006"/>
                </a:lnTo>
                <a:lnTo>
                  <a:pt x="10148" y="15871"/>
                </a:lnTo>
                <a:lnTo>
                  <a:pt x="10381" y="15782"/>
                </a:lnTo>
                <a:lnTo>
                  <a:pt x="10660" y="15692"/>
                </a:lnTo>
                <a:lnTo>
                  <a:pt x="11009" y="15677"/>
                </a:lnTo>
                <a:lnTo>
                  <a:pt x="11288" y="15722"/>
                </a:lnTo>
                <a:lnTo>
                  <a:pt x="11614" y="15782"/>
                </a:lnTo>
                <a:lnTo>
                  <a:pt x="11893" y="15946"/>
                </a:lnTo>
                <a:lnTo>
                  <a:pt x="12033" y="16080"/>
                </a:lnTo>
                <a:lnTo>
                  <a:pt x="12173" y="16229"/>
                </a:lnTo>
                <a:lnTo>
                  <a:pt x="12196" y="16408"/>
                </a:lnTo>
                <a:lnTo>
                  <a:pt x="12103" y="16722"/>
                </a:lnTo>
                <a:lnTo>
                  <a:pt x="11987" y="16856"/>
                </a:lnTo>
                <a:lnTo>
                  <a:pt x="11847" y="16975"/>
                </a:lnTo>
                <a:lnTo>
                  <a:pt x="11684" y="17109"/>
                </a:lnTo>
              </a:path>
            </a:pathLst>
          </a:custGeom>
          <a:solidFill>
            <a:srgbClr val="C0C0C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6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131331"/>
              </p:ext>
            </p:extLst>
          </p:nvPr>
        </p:nvGraphicFramePr>
        <p:xfrm>
          <a:off x="6172200" y="1066800"/>
          <a:ext cx="2819400" cy="914456"/>
        </p:xfrm>
        <a:graphic>
          <a:graphicData uri="http://schemas.openxmlformats.org/drawingml/2006/table">
            <a:tbl>
              <a:tblPr/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s-E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doubleConst</a:t>
                      </a:r>
                      <a:endParaRPr kumimoji="0" lang="es-E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3.14159	</a:t>
                      </a:r>
                      <a:endParaRPr kumimoji="0" lang="es-E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Lock"/>
          <p:cNvSpPr>
            <a:spLocks noEditPoints="1" noChangeArrowheads="1"/>
          </p:cNvSpPr>
          <p:nvPr/>
        </p:nvSpPr>
        <p:spPr bwMode="auto">
          <a:xfrm>
            <a:off x="8281988" y="1143000"/>
            <a:ext cx="594360" cy="73152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9606 h 21600"/>
              <a:gd name="T4" fmla="*/ 10800 w 21600"/>
              <a:gd name="T5" fmla="*/ 21600 h 21600"/>
              <a:gd name="T6" fmla="*/ 0 w 21600"/>
              <a:gd name="T7" fmla="*/ 9606 h 21600"/>
              <a:gd name="T8" fmla="*/ 744 w 21600"/>
              <a:gd name="T9" fmla="*/ 9904 h 21600"/>
              <a:gd name="T10" fmla="*/ 21134 w 21600"/>
              <a:gd name="T11" fmla="*/ 153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93" y="9606"/>
                </a:moveTo>
                <a:lnTo>
                  <a:pt x="2048" y="9606"/>
                </a:lnTo>
                <a:lnTo>
                  <a:pt x="2048" y="4713"/>
                </a:lnTo>
                <a:lnTo>
                  <a:pt x="2420" y="3818"/>
                </a:lnTo>
                <a:lnTo>
                  <a:pt x="2979" y="3028"/>
                </a:lnTo>
                <a:lnTo>
                  <a:pt x="3537" y="2446"/>
                </a:lnTo>
                <a:lnTo>
                  <a:pt x="3956" y="1998"/>
                </a:lnTo>
                <a:lnTo>
                  <a:pt x="4492" y="1581"/>
                </a:lnTo>
                <a:lnTo>
                  <a:pt x="5143" y="1238"/>
                </a:lnTo>
                <a:lnTo>
                  <a:pt x="5912" y="880"/>
                </a:lnTo>
                <a:lnTo>
                  <a:pt x="6587" y="641"/>
                </a:lnTo>
                <a:lnTo>
                  <a:pt x="7518" y="372"/>
                </a:lnTo>
                <a:lnTo>
                  <a:pt x="8425" y="208"/>
                </a:lnTo>
                <a:lnTo>
                  <a:pt x="9496" y="59"/>
                </a:lnTo>
                <a:lnTo>
                  <a:pt x="10637" y="14"/>
                </a:lnTo>
                <a:lnTo>
                  <a:pt x="11614" y="59"/>
                </a:lnTo>
                <a:lnTo>
                  <a:pt x="12382" y="119"/>
                </a:lnTo>
                <a:lnTo>
                  <a:pt x="13034" y="253"/>
                </a:lnTo>
                <a:lnTo>
                  <a:pt x="13779" y="417"/>
                </a:lnTo>
                <a:lnTo>
                  <a:pt x="14500" y="611"/>
                </a:lnTo>
                <a:lnTo>
                  <a:pt x="14733" y="686"/>
                </a:lnTo>
                <a:lnTo>
                  <a:pt x="14989" y="790"/>
                </a:lnTo>
                <a:lnTo>
                  <a:pt x="15175" y="865"/>
                </a:lnTo>
                <a:lnTo>
                  <a:pt x="15385" y="954"/>
                </a:lnTo>
                <a:lnTo>
                  <a:pt x="15431" y="969"/>
                </a:lnTo>
                <a:lnTo>
                  <a:pt x="15594" y="1059"/>
                </a:lnTo>
                <a:lnTo>
                  <a:pt x="15757" y="1148"/>
                </a:lnTo>
                <a:lnTo>
                  <a:pt x="15920" y="1267"/>
                </a:lnTo>
                <a:lnTo>
                  <a:pt x="16106" y="1372"/>
                </a:lnTo>
                <a:lnTo>
                  <a:pt x="16665" y="1730"/>
                </a:lnTo>
                <a:lnTo>
                  <a:pt x="17014" y="1998"/>
                </a:lnTo>
                <a:lnTo>
                  <a:pt x="17480" y="2356"/>
                </a:lnTo>
                <a:lnTo>
                  <a:pt x="17852" y="2804"/>
                </a:lnTo>
                <a:lnTo>
                  <a:pt x="18178" y="3192"/>
                </a:lnTo>
                <a:lnTo>
                  <a:pt x="18527" y="3639"/>
                </a:lnTo>
                <a:lnTo>
                  <a:pt x="18806" y="4132"/>
                </a:lnTo>
                <a:lnTo>
                  <a:pt x="19086" y="4713"/>
                </a:lnTo>
                <a:lnTo>
                  <a:pt x="19272" y="5191"/>
                </a:lnTo>
                <a:lnTo>
                  <a:pt x="19295" y="9606"/>
                </a:lnTo>
                <a:lnTo>
                  <a:pt x="21600" y="9606"/>
                </a:lnTo>
                <a:lnTo>
                  <a:pt x="21600" y="16289"/>
                </a:lnTo>
                <a:lnTo>
                  <a:pt x="21413" y="17184"/>
                </a:lnTo>
                <a:lnTo>
                  <a:pt x="21041" y="17900"/>
                </a:lnTo>
                <a:lnTo>
                  <a:pt x="20668" y="18377"/>
                </a:lnTo>
                <a:lnTo>
                  <a:pt x="20343" y="18855"/>
                </a:lnTo>
                <a:lnTo>
                  <a:pt x="19924" y="19332"/>
                </a:lnTo>
                <a:lnTo>
                  <a:pt x="19388" y="19809"/>
                </a:lnTo>
                <a:lnTo>
                  <a:pt x="18806" y="20242"/>
                </a:lnTo>
                <a:lnTo>
                  <a:pt x="18062" y="20585"/>
                </a:lnTo>
                <a:lnTo>
                  <a:pt x="17270" y="20883"/>
                </a:lnTo>
                <a:lnTo>
                  <a:pt x="16525" y="21182"/>
                </a:lnTo>
                <a:lnTo>
                  <a:pt x="15548" y="21420"/>
                </a:lnTo>
                <a:lnTo>
                  <a:pt x="14803" y="21540"/>
                </a:lnTo>
                <a:lnTo>
                  <a:pt x="13662" y="21674"/>
                </a:lnTo>
                <a:lnTo>
                  <a:pt x="8379" y="21659"/>
                </a:lnTo>
                <a:lnTo>
                  <a:pt x="7168" y="21540"/>
                </a:lnTo>
                <a:lnTo>
                  <a:pt x="6098" y="21331"/>
                </a:lnTo>
                <a:lnTo>
                  <a:pt x="5050" y="21092"/>
                </a:lnTo>
                <a:lnTo>
                  <a:pt x="4003" y="20764"/>
                </a:lnTo>
                <a:lnTo>
                  <a:pt x="3258" y="20391"/>
                </a:lnTo>
                <a:lnTo>
                  <a:pt x="2769" y="20123"/>
                </a:lnTo>
                <a:lnTo>
                  <a:pt x="2281" y="19720"/>
                </a:lnTo>
                <a:lnTo>
                  <a:pt x="1862" y="19407"/>
                </a:lnTo>
                <a:lnTo>
                  <a:pt x="1489" y="19079"/>
                </a:lnTo>
                <a:lnTo>
                  <a:pt x="1070" y="18676"/>
                </a:lnTo>
                <a:lnTo>
                  <a:pt x="744" y="18258"/>
                </a:lnTo>
                <a:lnTo>
                  <a:pt x="325" y="17661"/>
                </a:lnTo>
                <a:lnTo>
                  <a:pt x="162" y="17035"/>
                </a:lnTo>
                <a:lnTo>
                  <a:pt x="93" y="16468"/>
                </a:lnTo>
                <a:lnTo>
                  <a:pt x="93" y="9606"/>
                </a:lnTo>
                <a:close/>
                <a:moveTo>
                  <a:pt x="6098" y="9591"/>
                </a:moveTo>
                <a:lnTo>
                  <a:pt x="6098" y="5220"/>
                </a:lnTo>
                <a:lnTo>
                  <a:pt x="6191" y="4907"/>
                </a:lnTo>
                <a:lnTo>
                  <a:pt x="6307" y="4639"/>
                </a:lnTo>
                <a:lnTo>
                  <a:pt x="6517" y="4370"/>
                </a:lnTo>
                <a:lnTo>
                  <a:pt x="6680" y="4087"/>
                </a:lnTo>
                <a:lnTo>
                  <a:pt x="6889" y="3878"/>
                </a:lnTo>
                <a:lnTo>
                  <a:pt x="7308" y="3520"/>
                </a:lnTo>
                <a:lnTo>
                  <a:pt x="7843" y="3281"/>
                </a:lnTo>
                <a:lnTo>
                  <a:pt x="8402" y="3013"/>
                </a:lnTo>
                <a:lnTo>
                  <a:pt x="9031" y="2834"/>
                </a:lnTo>
                <a:lnTo>
                  <a:pt x="9659" y="2700"/>
                </a:lnTo>
                <a:lnTo>
                  <a:pt x="10497" y="2625"/>
                </a:lnTo>
                <a:lnTo>
                  <a:pt x="11125" y="2655"/>
                </a:lnTo>
                <a:lnTo>
                  <a:pt x="11987" y="2789"/>
                </a:lnTo>
                <a:lnTo>
                  <a:pt x="12522" y="2893"/>
                </a:lnTo>
                <a:lnTo>
                  <a:pt x="13011" y="3028"/>
                </a:lnTo>
                <a:lnTo>
                  <a:pt x="13290" y="3192"/>
                </a:lnTo>
                <a:lnTo>
                  <a:pt x="13709" y="3371"/>
                </a:lnTo>
                <a:lnTo>
                  <a:pt x="13872" y="3505"/>
                </a:lnTo>
                <a:lnTo>
                  <a:pt x="14058" y="3639"/>
                </a:lnTo>
                <a:lnTo>
                  <a:pt x="14291" y="3788"/>
                </a:lnTo>
                <a:lnTo>
                  <a:pt x="14431" y="3953"/>
                </a:lnTo>
                <a:lnTo>
                  <a:pt x="14617" y="4102"/>
                </a:lnTo>
                <a:lnTo>
                  <a:pt x="14826" y="4311"/>
                </a:lnTo>
                <a:lnTo>
                  <a:pt x="14919" y="4534"/>
                </a:lnTo>
                <a:lnTo>
                  <a:pt x="15036" y="4773"/>
                </a:lnTo>
                <a:lnTo>
                  <a:pt x="15175" y="5027"/>
                </a:lnTo>
                <a:lnTo>
                  <a:pt x="15245" y="5220"/>
                </a:lnTo>
                <a:lnTo>
                  <a:pt x="15245" y="9591"/>
                </a:lnTo>
                <a:lnTo>
                  <a:pt x="6098" y="9591"/>
                </a:lnTo>
                <a:close/>
              </a:path>
              <a:path w="21600" h="21600" extrusionOk="0">
                <a:moveTo>
                  <a:pt x="93" y="9606"/>
                </a:moveTo>
                <a:lnTo>
                  <a:pt x="21600" y="9606"/>
                </a:lnTo>
                <a:close/>
              </a:path>
              <a:path w="21600" h="21600" extrusionOk="0">
                <a:moveTo>
                  <a:pt x="11684" y="17109"/>
                </a:moveTo>
                <a:lnTo>
                  <a:pt x="12266" y="19317"/>
                </a:lnTo>
                <a:lnTo>
                  <a:pt x="9659" y="19317"/>
                </a:lnTo>
                <a:lnTo>
                  <a:pt x="10287" y="17124"/>
                </a:lnTo>
                <a:lnTo>
                  <a:pt x="10008" y="16975"/>
                </a:lnTo>
                <a:lnTo>
                  <a:pt x="9799" y="16722"/>
                </a:lnTo>
                <a:lnTo>
                  <a:pt x="9752" y="16408"/>
                </a:lnTo>
                <a:lnTo>
                  <a:pt x="9822" y="16170"/>
                </a:lnTo>
                <a:lnTo>
                  <a:pt x="10008" y="16006"/>
                </a:lnTo>
                <a:lnTo>
                  <a:pt x="10148" y="15871"/>
                </a:lnTo>
                <a:lnTo>
                  <a:pt x="10381" y="15782"/>
                </a:lnTo>
                <a:lnTo>
                  <a:pt x="10660" y="15692"/>
                </a:lnTo>
                <a:lnTo>
                  <a:pt x="11009" y="15677"/>
                </a:lnTo>
                <a:lnTo>
                  <a:pt x="11288" y="15722"/>
                </a:lnTo>
                <a:lnTo>
                  <a:pt x="11614" y="15782"/>
                </a:lnTo>
                <a:lnTo>
                  <a:pt x="11893" y="15946"/>
                </a:lnTo>
                <a:lnTo>
                  <a:pt x="12033" y="16080"/>
                </a:lnTo>
                <a:lnTo>
                  <a:pt x="12173" y="16229"/>
                </a:lnTo>
                <a:lnTo>
                  <a:pt x="12196" y="16408"/>
                </a:lnTo>
                <a:lnTo>
                  <a:pt x="12103" y="16722"/>
                </a:lnTo>
                <a:lnTo>
                  <a:pt x="11987" y="16856"/>
                </a:lnTo>
                <a:lnTo>
                  <a:pt x="11847" y="16975"/>
                </a:lnTo>
                <a:lnTo>
                  <a:pt x="11684" y="17109"/>
                </a:lnTo>
              </a:path>
            </a:pathLst>
          </a:custGeom>
          <a:solidFill>
            <a:srgbClr val="C0C0C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8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007445"/>
              </p:ext>
            </p:extLst>
          </p:nvPr>
        </p:nvGraphicFramePr>
        <p:xfrm>
          <a:off x="6172200" y="2133544"/>
          <a:ext cx="2816352" cy="914456"/>
        </p:xfrm>
        <a:graphic>
          <a:graphicData uri="http://schemas.openxmlformats.org/drawingml/2006/table">
            <a:tbl>
              <a:tblPr/>
              <a:tblGrid>
                <a:gridCol w="2816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  <a:r>
                        <a:rPr kumimoji="0" lang="es-E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charConst</a:t>
                      </a:r>
                      <a:endParaRPr kumimoji="0" lang="es-E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Q</a:t>
                      </a:r>
                      <a:endParaRPr kumimoji="0" lang="es-E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Lock"/>
          <p:cNvSpPr>
            <a:spLocks noEditPoints="1" noChangeArrowheads="1"/>
          </p:cNvSpPr>
          <p:nvPr/>
        </p:nvSpPr>
        <p:spPr bwMode="auto">
          <a:xfrm>
            <a:off x="8281988" y="2209744"/>
            <a:ext cx="594360" cy="73152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9606 h 21600"/>
              <a:gd name="T4" fmla="*/ 10800 w 21600"/>
              <a:gd name="T5" fmla="*/ 21600 h 21600"/>
              <a:gd name="T6" fmla="*/ 0 w 21600"/>
              <a:gd name="T7" fmla="*/ 9606 h 21600"/>
              <a:gd name="T8" fmla="*/ 744 w 21600"/>
              <a:gd name="T9" fmla="*/ 9904 h 21600"/>
              <a:gd name="T10" fmla="*/ 21134 w 21600"/>
              <a:gd name="T11" fmla="*/ 153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93" y="9606"/>
                </a:moveTo>
                <a:lnTo>
                  <a:pt x="2048" y="9606"/>
                </a:lnTo>
                <a:lnTo>
                  <a:pt x="2048" y="4713"/>
                </a:lnTo>
                <a:lnTo>
                  <a:pt x="2420" y="3818"/>
                </a:lnTo>
                <a:lnTo>
                  <a:pt x="2979" y="3028"/>
                </a:lnTo>
                <a:lnTo>
                  <a:pt x="3537" y="2446"/>
                </a:lnTo>
                <a:lnTo>
                  <a:pt x="3956" y="1998"/>
                </a:lnTo>
                <a:lnTo>
                  <a:pt x="4492" y="1581"/>
                </a:lnTo>
                <a:lnTo>
                  <a:pt x="5143" y="1238"/>
                </a:lnTo>
                <a:lnTo>
                  <a:pt x="5912" y="880"/>
                </a:lnTo>
                <a:lnTo>
                  <a:pt x="6587" y="641"/>
                </a:lnTo>
                <a:lnTo>
                  <a:pt x="7518" y="372"/>
                </a:lnTo>
                <a:lnTo>
                  <a:pt x="8425" y="208"/>
                </a:lnTo>
                <a:lnTo>
                  <a:pt x="9496" y="59"/>
                </a:lnTo>
                <a:lnTo>
                  <a:pt x="10637" y="14"/>
                </a:lnTo>
                <a:lnTo>
                  <a:pt x="11614" y="59"/>
                </a:lnTo>
                <a:lnTo>
                  <a:pt x="12382" y="119"/>
                </a:lnTo>
                <a:lnTo>
                  <a:pt x="13034" y="253"/>
                </a:lnTo>
                <a:lnTo>
                  <a:pt x="13779" y="417"/>
                </a:lnTo>
                <a:lnTo>
                  <a:pt x="14500" y="611"/>
                </a:lnTo>
                <a:lnTo>
                  <a:pt x="14733" y="686"/>
                </a:lnTo>
                <a:lnTo>
                  <a:pt x="14989" y="790"/>
                </a:lnTo>
                <a:lnTo>
                  <a:pt x="15175" y="865"/>
                </a:lnTo>
                <a:lnTo>
                  <a:pt x="15385" y="954"/>
                </a:lnTo>
                <a:lnTo>
                  <a:pt x="15431" y="969"/>
                </a:lnTo>
                <a:lnTo>
                  <a:pt x="15594" y="1059"/>
                </a:lnTo>
                <a:lnTo>
                  <a:pt x="15757" y="1148"/>
                </a:lnTo>
                <a:lnTo>
                  <a:pt x="15920" y="1267"/>
                </a:lnTo>
                <a:lnTo>
                  <a:pt x="16106" y="1372"/>
                </a:lnTo>
                <a:lnTo>
                  <a:pt x="16665" y="1730"/>
                </a:lnTo>
                <a:lnTo>
                  <a:pt x="17014" y="1998"/>
                </a:lnTo>
                <a:lnTo>
                  <a:pt x="17480" y="2356"/>
                </a:lnTo>
                <a:lnTo>
                  <a:pt x="17852" y="2804"/>
                </a:lnTo>
                <a:lnTo>
                  <a:pt x="18178" y="3192"/>
                </a:lnTo>
                <a:lnTo>
                  <a:pt x="18527" y="3639"/>
                </a:lnTo>
                <a:lnTo>
                  <a:pt x="18806" y="4132"/>
                </a:lnTo>
                <a:lnTo>
                  <a:pt x="19086" y="4713"/>
                </a:lnTo>
                <a:lnTo>
                  <a:pt x="19272" y="5191"/>
                </a:lnTo>
                <a:lnTo>
                  <a:pt x="19295" y="9606"/>
                </a:lnTo>
                <a:lnTo>
                  <a:pt x="21600" y="9606"/>
                </a:lnTo>
                <a:lnTo>
                  <a:pt x="21600" y="16289"/>
                </a:lnTo>
                <a:lnTo>
                  <a:pt x="21413" y="17184"/>
                </a:lnTo>
                <a:lnTo>
                  <a:pt x="21041" y="17900"/>
                </a:lnTo>
                <a:lnTo>
                  <a:pt x="20668" y="18377"/>
                </a:lnTo>
                <a:lnTo>
                  <a:pt x="20343" y="18855"/>
                </a:lnTo>
                <a:lnTo>
                  <a:pt x="19924" y="19332"/>
                </a:lnTo>
                <a:lnTo>
                  <a:pt x="19388" y="19809"/>
                </a:lnTo>
                <a:lnTo>
                  <a:pt x="18806" y="20242"/>
                </a:lnTo>
                <a:lnTo>
                  <a:pt x="18062" y="20585"/>
                </a:lnTo>
                <a:lnTo>
                  <a:pt x="17270" y="20883"/>
                </a:lnTo>
                <a:lnTo>
                  <a:pt x="16525" y="21182"/>
                </a:lnTo>
                <a:lnTo>
                  <a:pt x="15548" y="21420"/>
                </a:lnTo>
                <a:lnTo>
                  <a:pt x="14803" y="21540"/>
                </a:lnTo>
                <a:lnTo>
                  <a:pt x="13662" y="21674"/>
                </a:lnTo>
                <a:lnTo>
                  <a:pt x="8379" y="21659"/>
                </a:lnTo>
                <a:lnTo>
                  <a:pt x="7168" y="21540"/>
                </a:lnTo>
                <a:lnTo>
                  <a:pt x="6098" y="21331"/>
                </a:lnTo>
                <a:lnTo>
                  <a:pt x="5050" y="21092"/>
                </a:lnTo>
                <a:lnTo>
                  <a:pt x="4003" y="20764"/>
                </a:lnTo>
                <a:lnTo>
                  <a:pt x="3258" y="20391"/>
                </a:lnTo>
                <a:lnTo>
                  <a:pt x="2769" y="20123"/>
                </a:lnTo>
                <a:lnTo>
                  <a:pt x="2281" y="19720"/>
                </a:lnTo>
                <a:lnTo>
                  <a:pt x="1862" y="19407"/>
                </a:lnTo>
                <a:lnTo>
                  <a:pt x="1489" y="19079"/>
                </a:lnTo>
                <a:lnTo>
                  <a:pt x="1070" y="18676"/>
                </a:lnTo>
                <a:lnTo>
                  <a:pt x="744" y="18258"/>
                </a:lnTo>
                <a:lnTo>
                  <a:pt x="325" y="17661"/>
                </a:lnTo>
                <a:lnTo>
                  <a:pt x="162" y="17035"/>
                </a:lnTo>
                <a:lnTo>
                  <a:pt x="93" y="16468"/>
                </a:lnTo>
                <a:lnTo>
                  <a:pt x="93" y="9606"/>
                </a:lnTo>
                <a:close/>
                <a:moveTo>
                  <a:pt x="6098" y="9591"/>
                </a:moveTo>
                <a:lnTo>
                  <a:pt x="6098" y="5220"/>
                </a:lnTo>
                <a:lnTo>
                  <a:pt x="6191" y="4907"/>
                </a:lnTo>
                <a:lnTo>
                  <a:pt x="6307" y="4639"/>
                </a:lnTo>
                <a:lnTo>
                  <a:pt x="6517" y="4370"/>
                </a:lnTo>
                <a:lnTo>
                  <a:pt x="6680" y="4087"/>
                </a:lnTo>
                <a:lnTo>
                  <a:pt x="6889" y="3878"/>
                </a:lnTo>
                <a:lnTo>
                  <a:pt x="7308" y="3520"/>
                </a:lnTo>
                <a:lnTo>
                  <a:pt x="7843" y="3281"/>
                </a:lnTo>
                <a:lnTo>
                  <a:pt x="8402" y="3013"/>
                </a:lnTo>
                <a:lnTo>
                  <a:pt x="9031" y="2834"/>
                </a:lnTo>
                <a:lnTo>
                  <a:pt x="9659" y="2700"/>
                </a:lnTo>
                <a:lnTo>
                  <a:pt x="10497" y="2625"/>
                </a:lnTo>
                <a:lnTo>
                  <a:pt x="11125" y="2655"/>
                </a:lnTo>
                <a:lnTo>
                  <a:pt x="11987" y="2789"/>
                </a:lnTo>
                <a:lnTo>
                  <a:pt x="12522" y="2893"/>
                </a:lnTo>
                <a:lnTo>
                  <a:pt x="13011" y="3028"/>
                </a:lnTo>
                <a:lnTo>
                  <a:pt x="13290" y="3192"/>
                </a:lnTo>
                <a:lnTo>
                  <a:pt x="13709" y="3371"/>
                </a:lnTo>
                <a:lnTo>
                  <a:pt x="13872" y="3505"/>
                </a:lnTo>
                <a:lnTo>
                  <a:pt x="14058" y="3639"/>
                </a:lnTo>
                <a:lnTo>
                  <a:pt x="14291" y="3788"/>
                </a:lnTo>
                <a:lnTo>
                  <a:pt x="14431" y="3953"/>
                </a:lnTo>
                <a:lnTo>
                  <a:pt x="14617" y="4102"/>
                </a:lnTo>
                <a:lnTo>
                  <a:pt x="14826" y="4311"/>
                </a:lnTo>
                <a:lnTo>
                  <a:pt x="14919" y="4534"/>
                </a:lnTo>
                <a:lnTo>
                  <a:pt x="15036" y="4773"/>
                </a:lnTo>
                <a:lnTo>
                  <a:pt x="15175" y="5027"/>
                </a:lnTo>
                <a:lnTo>
                  <a:pt x="15245" y="5220"/>
                </a:lnTo>
                <a:lnTo>
                  <a:pt x="15245" y="9591"/>
                </a:lnTo>
                <a:lnTo>
                  <a:pt x="6098" y="9591"/>
                </a:lnTo>
                <a:close/>
              </a:path>
              <a:path w="21600" h="21600" extrusionOk="0">
                <a:moveTo>
                  <a:pt x="93" y="9606"/>
                </a:moveTo>
                <a:lnTo>
                  <a:pt x="21600" y="9606"/>
                </a:lnTo>
                <a:close/>
              </a:path>
              <a:path w="21600" h="21600" extrusionOk="0">
                <a:moveTo>
                  <a:pt x="11684" y="17109"/>
                </a:moveTo>
                <a:lnTo>
                  <a:pt x="12266" y="19317"/>
                </a:lnTo>
                <a:lnTo>
                  <a:pt x="9659" y="19317"/>
                </a:lnTo>
                <a:lnTo>
                  <a:pt x="10287" y="17124"/>
                </a:lnTo>
                <a:lnTo>
                  <a:pt x="10008" y="16975"/>
                </a:lnTo>
                <a:lnTo>
                  <a:pt x="9799" y="16722"/>
                </a:lnTo>
                <a:lnTo>
                  <a:pt x="9752" y="16408"/>
                </a:lnTo>
                <a:lnTo>
                  <a:pt x="9822" y="16170"/>
                </a:lnTo>
                <a:lnTo>
                  <a:pt x="10008" y="16006"/>
                </a:lnTo>
                <a:lnTo>
                  <a:pt x="10148" y="15871"/>
                </a:lnTo>
                <a:lnTo>
                  <a:pt x="10381" y="15782"/>
                </a:lnTo>
                <a:lnTo>
                  <a:pt x="10660" y="15692"/>
                </a:lnTo>
                <a:lnTo>
                  <a:pt x="11009" y="15677"/>
                </a:lnTo>
                <a:lnTo>
                  <a:pt x="11288" y="15722"/>
                </a:lnTo>
                <a:lnTo>
                  <a:pt x="11614" y="15782"/>
                </a:lnTo>
                <a:lnTo>
                  <a:pt x="11893" y="15946"/>
                </a:lnTo>
                <a:lnTo>
                  <a:pt x="12033" y="16080"/>
                </a:lnTo>
                <a:lnTo>
                  <a:pt x="12173" y="16229"/>
                </a:lnTo>
                <a:lnTo>
                  <a:pt x="12196" y="16408"/>
                </a:lnTo>
                <a:lnTo>
                  <a:pt x="12103" y="16722"/>
                </a:lnTo>
                <a:lnTo>
                  <a:pt x="11987" y="16856"/>
                </a:lnTo>
                <a:lnTo>
                  <a:pt x="11847" y="16975"/>
                </a:lnTo>
                <a:lnTo>
                  <a:pt x="11684" y="17109"/>
                </a:lnTo>
              </a:path>
            </a:pathLst>
          </a:custGeom>
          <a:solidFill>
            <a:srgbClr val="C0C0C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3124200"/>
            <a:ext cx="3784226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288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5165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100" dirty="0">
                <a:latin typeface="Times New Roman" pitchFamily="18" charset="0"/>
              </a:rPr>
              <a:t>// Java0316.java</a:t>
            </a:r>
          </a:p>
          <a:p>
            <a:pPr eaLnBrk="1" hangingPunct="1"/>
            <a:r>
              <a:rPr lang="en-US" sz="2100" dirty="0">
                <a:latin typeface="Times New Roman" pitchFamily="18" charset="0"/>
              </a:rPr>
              <a:t>// This program demonstrates how to create "constant" identifier values with</a:t>
            </a:r>
          </a:p>
          <a:p>
            <a:pPr eaLnBrk="1" hangingPunct="1"/>
            <a:r>
              <a:rPr lang="en-US" sz="2100" dirty="0">
                <a:latin typeface="Times New Roman" pitchFamily="18" charset="0"/>
              </a:rPr>
              <a:t>// the &lt;final&gt; keyword. Removing the comments from the three assignment</a:t>
            </a:r>
          </a:p>
          <a:p>
            <a:pPr eaLnBrk="1" hangingPunct="1"/>
            <a:r>
              <a:rPr lang="en-US" sz="2100" dirty="0">
                <a:latin typeface="Times New Roman" pitchFamily="18" charset="0"/>
              </a:rPr>
              <a:t>// statements will result in compile errors.</a:t>
            </a:r>
          </a:p>
          <a:p>
            <a:pPr eaLnBrk="1" hangingPunct="1">
              <a:lnSpc>
                <a:spcPct val="90000"/>
              </a:lnSpc>
            </a:pPr>
            <a:endParaRPr lang="en-US" sz="2100" dirty="0">
              <a:latin typeface="Times New Roman" pitchFamily="18" charset="0"/>
            </a:endParaRPr>
          </a:p>
          <a:p>
            <a:pPr eaLnBrk="1" hangingPunct="1"/>
            <a:r>
              <a:rPr lang="en-US" sz="2100" dirty="0">
                <a:latin typeface="Times New Roman" pitchFamily="18" charset="0"/>
              </a:rPr>
              <a:t>public class Java0316</a:t>
            </a:r>
          </a:p>
          <a:p>
            <a:pPr eaLnBrk="1" hangingPunct="1"/>
            <a:r>
              <a:rPr lang="en-US" sz="2100" dirty="0">
                <a:latin typeface="Times New Roman" pitchFamily="18" charset="0"/>
              </a:rPr>
              <a:t>{	</a:t>
            </a:r>
          </a:p>
          <a:p>
            <a:pPr eaLnBrk="1" hangingPunct="1"/>
            <a:r>
              <a:rPr lang="en-US" sz="2100" dirty="0">
                <a:latin typeface="Times New Roman" pitchFamily="18" charset="0"/>
              </a:rPr>
              <a:t>	public static void main (String </a:t>
            </a:r>
            <a:r>
              <a:rPr lang="en-US" sz="2100" dirty="0" err="1">
                <a:latin typeface="Times New Roman" pitchFamily="18" charset="0"/>
              </a:rPr>
              <a:t>args</a:t>
            </a:r>
            <a:r>
              <a:rPr lang="en-US" sz="2100" dirty="0">
                <a:latin typeface="Times New Roman" pitchFamily="18" charset="0"/>
              </a:rPr>
              <a:t>[])</a:t>
            </a:r>
          </a:p>
          <a:p>
            <a:pPr eaLnBrk="1" hangingPunct="1"/>
            <a:r>
              <a:rPr lang="en-US" sz="2100" dirty="0">
                <a:latin typeface="Times New Roman" pitchFamily="18" charset="0"/>
              </a:rPr>
              <a:t>	{</a:t>
            </a:r>
          </a:p>
          <a:p>
            <a:pPr eaLnBrk="1" hangingPunct="1"/>
            <a:r>
              <a:rPr lang="en-US" sz="2100" dirty="0">
                <a:latin typeface="Times New Roman" pitchFamily="18" charset="0"/>
              </a:rPr>
              <a:t>		</a:t>
            </a:r>
            <a:r>
              <a:rPr lang="en-US" sz="2100" dirty="0">
                <a:latin typeface="Arial Black" pitchFamily="34" charset="0"/>
              </a:rPr>
              <a:t>final</a:t>
            </a:r>
            <a:r>
              <a:rPr lang="en-US" sz="2100" dirty="0">
                <a:latin typeface="Times New Roman" pitchFamily="18" charset="0"/>
              </a:rPr>
              <a:t>  </a:t>
            </a:r>
            <a:r>
              <a:rPr lang="en-US" sz="2100" dirty="0" err="1">
                <a:latin typeface="Times New Roman" pitchFamily="18" charset="0"/>
              </a:rPr>
              <a:t>int</a:t>
            </a:r>
            <a:r>
              <a:rPr lang="en-US" sz="2100" dirty="0">
                <a:latin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</a:rPr>
              <a:t>intConst</a:t>
            </a:r>
            <a:r>
              <a:rPr lang="en-US" sz="2100" dirty="0">
                <a:latin typeface="Times New Roman" pitchFamily="18" charset="0"/>
              </a:rPr>
              <a:t> = 100;</a:t>
            </a:r>
          </a:p>
          <a:p>
            <a:pPr eaLnBrk="1" hangingPunct="1"/>
            <a:r>
              <a:rPr lang="en-US" sz="2100" dirty="0">
                <a:latin typeface="Times New Roman" pitchFamily="18" charset="0"/>
              </a:rPr>
              <a:t>		</a:t>
            </a:r>
            <a:r>
              <a:rPr lang="en-US" sz="2100" dirty="0">
                <a:latin typeface="Arial Black" pitchFamily="34" charset="0"/>
              </a:rPr>
              <a:t>final</a:t>
            </a:r>
            <a:r>
              <a:rPr lang="en-US" sz="2100" dirty="0">
                <a:latin typeface="Times New Roman" pitchFamily="18" charset="0"/>
              </a:rPr>
              <a:t>  double </a:t>
            </a:r>
            <a:r>
              <a:rPr lang="en-US" sz="2100" dirty="0" err="1">
                <a:latin typeface="Times New Roman" pitchFamily="18" charset="0"/>
              </a:rPr>
              <a:t>doubleConst</a:t>
            </a:r>
            <a:r>
              <a:rPr lang="en-US" sz="2100" dirty="0">
                <a:latin typeface="Times New Roman" pitchFamily="18" charset="0"/>
              </a:rPr>
              <a:t> = 3.14159;</a:t>
            </a:r>
          </a:p>
          <a:p>
            <a:pPr eaLnBrk="1" hangingPunct="1"/>
            <a:r>
              <a:rPr lang="en-US" sz="2100" dirty="0">
                <a:latin typeface="Times New Roman" pitchFamily="18" charset="0"/>
              </a:rPr>
              <a:t>		</a:t>
            </a:r>
            <a:r>
              <a:rPr lang="en-US" sz="2100" dirty="0">
                <a:latin typeface="Arial Black" pitchFamily="34" charset="0"/>
              </a:rPr>
              <a:t>final</a:t>
            </a:r>
            <a:r>
              <a:rPr lang="en-US" sz="2100" dirty="0">
                <a:latin typeface="Times New Roman" pitchFamily="18" charset="0"/>
              </a:rPr>
              <a:t>  char </a:t>
            </a:r>
            <a:r>
              <a:rPr lang="en-US" sz="2100" dirty="0" err="1">
                <a:latin typeface="Times New Roman" pitchFamily="18" charset="0"/>
              </a:rPr>
              <a:t>charConst</a:t>
            </a:r>
            <a:r>
              <a:rPr lang="en-US" sz="2100" dirty="0">
                <a:latin typeface="Times New Roman" pitchFamily="18" charset="0"/>
              </a:rPr>
              <a:t> = 'Q';</a:t>
            </a:r>
          </a:p>
          <a:p>
            <a:pPr eaLnBrk="1" hangingPunct="1"/>
            <a:r>
              <a:rPr lang="en-US" sz="2100" dirty="0">
                <a:latin typeface="Arial Black" pitchFamily="34" charset="0"/>
              </a:rPr>
              <a:t>		</a:t>
            </a:r>
            <a:r>
              <a:rPr lang="en-US" sz="2100" dirty="0" err="1">
                <a:latin typeface="Arial Black" pitchFamily="34" charset="0"/>
              </a:rPr>
              <a:t>intConst</a:t>
            </a:r>
            <a:r>
              <a:rPr lang="en-US" sz="2100" dirty="0">
                <a:latin typeface="Arial Black" pitchFamily="34" charset="0"/>
              </a:rPr>
              <a:t>++;</a:t>
            </a:r>
          </a:p>
          <a:p>
            <a:pPr eaLnBrk="1" hangingPunct="1"/>
            <a:r>
              <a:rPr lang="en-US" sz="2100" dirty="0">
                <a:latin typeface="Arial Black" pitchFamily="34" charset="0"/>
              </a:rPr>
              <a:t>		</a:t>
            </a:r>
            <a:r>
              <a:rPr lang="en-US" sz="2100" dirty="0" err="1">
                <a:latin typeface="Arial Black" pitchFamily="34" charset="0"/>
              </a:rPr>
              <a:t>doubleConst</a:t>
            </a:r>
            <a:r>
              <a:rPr lang="en-US" sz="2100" dirty="0">
                <a:latin typeface="Arial Black" pitchFamily="34" charset="0"/>
              </a:rPr>
              <a:t> = 1234.4321;</a:t>
            </a:r>
          </a:p>
          <a:p>
            <a:pPr eaLnBrk="1" hangingPunct="1"/>
            <a:r>
              <a:rPr lang="en-US" sz="2100" dirty="0">
                <a:latin typeface="Arial Black" pitchFamily="34" charset="0"/>
              </a:rPr>
              <a:t>		</a:t>
            </a:r>
            <a:r>
              <a:rPr lang="en-US" sz="2100" dirty="0" err="1">
                <a:latin typeface="Arial Black" pitchFamily="34" charset="0"/>
              </a:rPr>
              <a:t>charConst</a:t>
            </a:r>
            <a:r>
              <a:rPr lang="en-US" sz="2100" dirty="0">
                <a:latin typeface="Arial Black" pitchFamily="34" charset="0"/>
              </a:rPr>
              <a:t> = 'A';</a:t>
            </a:r>
          </a:p>
          <a:p>
            <a:pPr eaLnBrk="1" hangingPunct="1"/>
            <a:r>
              <a:rPr lang="en-US" sz="2100" dirty="0">
                <a:latin typeface="Times New Roman" pitchFamily="18" charset="0"/>
              </a:rPr>
              <a:t>		</a:t>
            </a:r>
            <a:r>
              <a:rPr lang="en-US" sz="2100" dirty="0" err="1">
                <a:latin typeface="Times New Roman" pitchFamily="18" charset="0"/>
              </a:rPr>
              <a:t>System.out.println</a:t>
            </a:r>
            <a:r>
              <a:rPr lang="en-US" sz="2100" dirty="0">
                <a:latin typeface="Times New Roman" pitchFamily="18" charset="0"/>
              </a:rPr>
              <a:t>("</a:t>
            </a:r>
            <a:r>
              <a:rPr lang="en-US" sz="2100" dirty="0" err="1">
                <a:latin typeface="Times New Roman" pitchFamily="18" charset="0"/>
              </a:rPr>
              <a:t>intConst</a:t>
            </a:r>
            <a:r>
              <a:rPr lang="en-US" sz="2100" dirty="0">
                <a:latin typeface="Times New Roman" pitchFamily="18" charset="0"/>
              </a:rPr>
              <a:t>:         " + </a:t>
            </a:r>
            <a:r>
              <a:rPr lang="en-US" sz="2100" dirty="0" err="1">
                <a:latin typeface="Times New Roman" pitchFamily="18" charset="0"/>
              </a:rPr>
              <a:t>intConst</a:t>
            </a:r>
            <a:r>
              <a:rPr lang="en-US" sz="2100" dirty="0">
                <a:latin typeface="Times New Roman" pitchFamily="18" charset="0"/>
              </a:rPr>
              <a:t>);</a:t>
            </a:r>
          </a:p>
          <a:p>
            <a:pPr eaLnBrk="1" hangingPunct="1"/>
            <a:r>
              <a:rPr lang="en-US" sz="2100" dirty="0">
                <a:latin typeface="Times New Roman" pitchFamily="18" charset="0"/>
              </a:rPr>
              <a:t>		</a:t>
            </a:r>
            <a:r>
              <a:rPr lang="en-US" sz="2100" dirty="0" err="1">
                <a:latin typeface="Times New Roman" pitchFamily="18" charset="0"/>
              </a:rPr>
              <a:t>System.out.println</a:t>
            </a:r>
            <a:r>
              <a:rPr lang="en-US" sz="2100" dirty="0">
                <a:latin typeface="Times New Roman" pitchFamily="18" charset="0"/>
              </a:rPr>
              <a:t>("</a:t>
            </a:r>
            <a:r>
              <a:rPr lang="en-US" sz="2100" dirty="0" err="1">
                <a:latin typeface="Times New Roman" pitchFamily="18" charset="0"/>
              </a:rPr>
              <a:t>doubleConst</a:t>
            </a:r>
            <a:r>
              <a:rPr lang="en-US" sz="2100" dirty="0">
                <a:latin typeface="Times New Roman" pitchFamily="18" charset="0"/>
              </a:rPr>
              <a:t>:  " + </a:t>
            </a:r>
            <a:r>
              <a:rPr lang="en-US" sz="2100" dirty="0" err="1">
                <a:latin typeface="Times New Roman" pitchFamily="18" charset="0"/>
              </a:rPr>
              <a:t>doubleConst</a:t>
            </a:r>
            <a:r>
              <a:rPr lang="en-US" sz="2100" dirty="0">
                <a:latin typeface="Times New Roman" pitchFamily="18" charset="0"/>
              </a:rPr>
              <a:t>);</a:t>
            </a:r>
          </a:p>
          <a:p>
            <a:pPr eaLnBrk="1" hangingPunct="1"/>
            <a:r>
              <a:rPr lang="en-US" sz="2100" dirty="0">
                <a:latin typeface="Times New Roman" pitchFamily="18" charset="0"/>
              </a:rPr>
              <a:t>		</a:t>
            </a:r>
            <a:r>
              <a:rPr lang="en-US" sz="2100" dirty="0" err="1">
                <a:latin typeface="Times New Roman" pitchFamily="18" charset="0"/>
              </a:rPr>
              <a:t>System.out.println</a:t>
            </a:r>
            <a:r>
              <a:rPr lang="en-US" sz="2100" dirty="0">
                <a:latin typeface="Times New Roman" pitchFamily="18" charset="0"/>
              </a:rPr>
              <a:t>("</a:t>
            </a:r>
            <a:r>
              <a:rPr lang="en-US" sz="2100" dirty="0" err="1">
                <a:latin typeface="Times New Roman" pitchFamily="18" charset="0"/>
              </a:rPr>
              <a:t>charConst</a:t>
            </a:r>
            <a:r>
              <a:rPr lang="en-US" sz="2100" dirty="0">
                <a:latin typeface="Times New Roman" pitchFamily="18" charset="0"/>
              </a:rPr>
              <a:t>:      " + </a:t>
            </a:r>
            <a:r>
              <a:rPr lang="en-US" sz="2100" dirty="0" err="1">
                <a:latin typeface="Times New Roman" pitchFamily="18" charset="0"/>
              </a:rPr>
              <a:t>charConst</a:t>
            </a:r>
            <a:r>
              <a:rPr lang="en-US" sz="2100" dirty="0">
                <a:latin typeface="Times New Roman" pitchFamily="18" charset="0"/>
              </a:rPr>
              <a:t>);</a:t>
            </a:r>
          </a:p>
          <a:p>
            <a:pPr eaLnBrk="1" hangingPunct="1"/>
            <a:r>
              <a:rPr lang="en-US" sz="2100" dirty="0">
                <a:latin typeface="Times New Roman" pitchFamily="18" charset="0"/>
              </a:rPr>
              <a:t>		</a:t>
            </a:r>
            <a:r>
              <a:rPr lang="en-US" sz="2100" dirty="0" err="1">
                <a:latin typeface="Times New Roman" pitchFamily="18" charset="0"/>
              </a:rPr>
              <a:t>System.out.println</a:t>
            </a:r>
            <a:r>
              <a:rPr lang="en-US" sz="2100" dirty="0">
                <a:latin typeface="Times New Roman" pitchFamily="18" charset="0"/>
              </a:rPr>
              <a:t>();</a:t>
            </a:r>
          </a:p>
          <a:p>
            <a:pPr eaLnBrk="1" hangingPunct="1"/>
            <a:r>
              <a:rPr lang="en-US" sz="2100" dirty="0">
                <a:latin typeface="Times New Roman" pitchFamily="18" charset="0"/>
              </a:rPr>
              <a:t>	}	</a:t>
            </a:r>
          </a:p>
          <a:p>
            <a:pPr eaLnBrk="1" hangingPunct="1"/>
            <a:r>
              <a:rPr lang="en-US" sz="2100" dirty="0">
                <a:latin typeface="Times New Roman" pitchFamily="18" charset="0"/>
              </a:rPr>
              <a:t>}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3999" cy="2889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6" name="WordArt 6"/>
          <p:cNvSpPr>
            <a:spLocks noChangeArrowheads="1" noChangeShapeType="1" noTextEdit="1"/>
          </p:cNvSpPr>
          <p:nvPr/>
        </p:nvSpPr>
        <p:spPr bwMode="auto">
          <a:xfrm>
            <a:off x="2286000" y="1981200"/>
            <a:ext cx="6553200" cy="685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When the comment symbols are removed this is the result.</a:t>
            </a:r>
          </a:p>
        </p:txBody>
      </p:sp>
      <p:graphicFrame>
        <p:nvGraphicFramePr>
          <p:cNvPr id="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607822"/>
              </p:ext>
            </p:extLst>
          </p:nvPr>
        </p:nvGraphicFramePr>
        <p:xfrm>
          <a:off x="6019800" y="2971800"/>
          <a:ext cx="2816352" cy="914456"/>
        </p:xfrm>
        <a:graphic>
          <a:graphicData uri="http://schemas.openxmlformats.org/drawingml/2006/table">
            <a:tbl>
              <a:tblPr/>
              <a:tblGrid>
                <a:gridCol w="2816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</a:t>
                      </a:r>
                      <a:r>
                        <a:rPr kumimoji="0" lang="es-E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intConst</a:t>
                      </a:r>
                      <a:endParaRPr kumimoji="0" lang="es-E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100</a:t>
                      </a:r>
                      <a:endParaRPr kumimoji="0" lang="es-E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Lock"/>
          <p:cNvSpPr>
            <a:spLocks noEditPoints="1" noChangeArrowheads="1"/>
          </p:cNvSpPr>
          <p:nvPr/>
        </p:nvSpPr>
        <p:spPr bwMode="auto">
          <a:xfrm>
            <a:off x="8092440" y="3048000"/>
            <a:ext cx="594360" cy="73152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9606 h 21600"/>
              <a:gd name="T4" fmla="*/ 10800 w 21600"/>
              <a:gd name="T5" fmla="*/ 21600 h 21600"/>
              <a:gd name="T6" fmla="*/ 0 w 21600"/>
              <a:gd name="T7" fmla="*/ 9606 h 21600"/>
              <a:gd name="T8" fmla="*/ 744 w 21600"/>
              <a:gd name="T9" fmla="*/ 9904 h 21600"/>
              <a:gd name="T10" fmla="*/ 21134 w 21600"/>
              <a:gd name="T11" fmla="*/ 153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93" y="9606"/>
                </a:moveTo>
                <a:lnTo>
                  <a:pt x="2048" y="9606"/>
                </a:lnTo>
                <a:lnTo>
                  <a:pt x="2048" y="4713"/>
                </a:lnTo>
                <a:lnTo>
                  <a:pt x="2420" y="3818"/>
                </a:lnTo>
                <a:lnTo>
                  <a:pt x="2979" y="3028"/>
                </a:lnTo>
                <a:lnTo>
                  <a:pt x="3537" y="2446"/>
                </a:lnTo>
                <a:lnTo>
                  <a:pt x="3956" y="1998"/>
                </a:lnTo>
                <a:lnTo>
                  <a:pt x="4492" y="1581"/>
                </a:lnTo>
                <a:lnTo>
                  <a:pt x="5143" y="1238"/>
                </a:lnTo>
                <a:lnTo>
                  <a:pt x="5912" y="880"/>
                </a:lnTo>
                <a:lnTo>
                  <a:pt x="6587" y="641"/>
                </a:lnTo>
                <a:lnTo>
                  <a:pt x="7518" y="372"/>
                </a:lnTo>
                <a:lnTo>
                  <a:pt x="8425" y="208"/>
                </a:lnTo>
                <a:lnTo>
                  <a:pt x="9496" y="59"/>
                </a:lnTo>
                <a:lnTo>
                  <a:pt x="10637" y="14"/>
                </a:lnTo>
                <a:lnTo>
                  <a:pt x="11614" y="59"/>
                </a:lnTo>
                <a:lnTo>
                  <a:pt x="12382" y="119"/>
                </a:lnTo>
                <a:lnTo>
                  <a:pt x="13034" y="253"/>
                </a:lnTo>
                <a:lnTo>
                  <a:pt x="13779" y="417"/>
                </a:lnTo>
                <a:lnTo>
                  <a:pt x="14500" y="611"/>
                </a:lnTo>
                <a:lnTo>
                  <a:pt x="14733" y="686"/>
                </a:lnTo>
                <a:lnTo>
                  <a:pt x="14989" y="790"/>
                </a:lnTo>
                <a:lnTo>
                  <a:pt x="15175" y="865"/>
                </a:lnTo>
                <a:lnTo>
                  <a:pt x="15385" y="954"/>
                </a:lnTo>
                <a:lnTo>
                  <a:pt x="15431" y="969"/>
                </a:lnTo>
                <a:lnTo>
                  <a:pt x="15594" y="1059"/>
                </a:lnTo>
                <a:lnTo>
                  <a:pt x="15757" y="1148"/>
                </a:lnTo>
                <a:lnTo>
                  <a:pt x="15920" y="1267"/>
                </a:lnTo>
                <a:lnTo>
                  <a:pt x="16106" y="1372"/>
                </a:lnTo>
                <a:lnTo>
                  <a:pt x="16665" y="1730"/>
                </a:lnTo>
                <a:lnTo>
                  <a:pt x="17014" y="1998"/>
                </a:lnTo>
                <a:lnTo>
                  <a:pt x="17480" y="2356"/>
                </a:lnTo>
                <a:lnTo>
                  <a:pt x="17852" y="2804"/>
                </a:lnTo>
                <a:lnTo>
                  <a:pt x="18178" y="3192"/>
                </a:lnTo>
                <a:lnTo>
                  <a:pt x="18527" y="3639"/>
                </a:lnTo>
                <a:lnTo>
                  <a:pt x="18806" y="4132"/>
                </a:lnTo>
                <a:lnTo>
                  <a:pt x="19086" y="4713"/>
                </a:lnTo>
                <a:lnTo>
                  <a:pt x="19272" y="5191"/>
                </a:lnTo>
                <a:lnTo>
                  <a:pt x="19295" y="9606"/>
                </a:lnTo>
                <a:lnTo>
                  <a:pt x="21600" y="9606"/>
                </a:lnTo>
                <a:lnTo>
                  <a:pt x="21600" y="16289"/>
                </a:lnTo>
                <a:lnTo>
                  <a:pt x="21413" y="17184"/>
                </a:lnTo>
                <a:lnTo>
                  <a:pt x="21041" y="17900"/>
                </a:lnTo>
                <a:lnTo>
                  <a:pt x="20668" y="18377"/>
                </a:lnTo>
                <a:lnTo>
                  <a:pt x="20343" y="18855"/>
                </a:lnTo>
                <a:lnTo>
                  <a:pt x="19924" y="19332"/>
                </a:lnTo>
                <a:lnTo>
                  <a:pt x="19388" y="19809"/>
                </a:lnTo>
                <a:lnTo>
                  <a:pt x="18806" y="20242"/>
                </a:lnTo>
                <a:lnTo>
                  <a:pt x="18062" y="20585"/>
                </a:lnTo>
                <a:lnTo>
                  <a:pt x="17270" y="20883"/>
                </a:lnTo>
                <a:lnTo>
                  <a:pt x="16525" y="21182"/>
                </a:lnTo>
                <a:lnTo>
                  <a:pt x="15548" y="21420"/>
                </a:lnTo>
                <a:lnTo>
                  <a:pt x="14803" y="21540"/>
                </a:lnTo>
                <a:lnTo>
                  <a:pt x="13662" y="21674"/>
                </a:lnTo>
                <a:lnTo>
                  <a:pt x="8379" y="21659"/>
                </a:lnTo>
                <a:lnTo>
                  <a:pt x="7168" y="21540"/>
                </a:lnTo>
                <a:lnTo>
                  <a:pt x="6098" y="21331"/>
                </a:lnTo>
                <a:lnTo>
                  <a:pt x="5050" y="21092"/>
                </a:lnTo>
                <a:lnTo>
                  <a:pt x="4003" y="20764"/>
                </a:lnTo>
                <a:lnTo>
                  <a:pt x="3258" y="20391"/>
                </a:lnTo>
                <a:lnTo>
                  <a:pt x="2769" y="20123"/>
                </a:lnTo>
                <a:lnTo>
                  <a:pt x="2281" y="19720"/>
                </a:lnTo>
                <a:lnTo>
                  <a:pt x="1862" y="19407"/>
                </a:lnTo>
                <a:lnTo>
                  <a:pt x="1489" y="19079"/>
                </a:lnTo>
                <a:lnTo>
                  <a:pt x="1070" y="18676"/>
                </a:lnTo>
                <a:lnTo>
                  <a:pt x="744" y="18258"/>
                </a:lnTo>
                <a:lnTo>
                  <a:pt x="325" y="17661"/>
                </a:lnTo>
                <a:lnTo>
                  <a:pt x="162" y="17035"/>
                </a:lnTo>
                <a:lnTo>
                  <a:pt x="93" y="16468"/>
                </a:lnTo>
                <a:lnTo>
                  <a:pt x="93" y="9606"/>
                </a:lnTo>
                <a:close/>
                <a:moveTo>
                  <a:pt x="6098" y="9591"/>
                </a:moveTo>
                <a:lnTo>
                  <a:pt x="6098" y="5220"/>
                </a:lnTo>
                <a:lnTo>
                  <a:pt x="6191" y="4907"/>
                </a:lnTo>
                <a:lnTo>
                  <a:pt x="6307" y="4639"/>
                </a:lnTo>
                <a:lnTo>
                  <a:pt x="6517" y="4370"/>
                </a:lnTo>
                <a:lnTo>
                  <a:pt x="6680" y="4087"/>
                </a:lnTo>
                <a:lnTo>
                  <a:pt x="6889" y="3878"/>
                </a:lnTo>
                <a:lnTo>
                  <a:pt x="7308" y="3520"/>
                </a:lnTo>
                <a:lnTo>
                  <a:pt x="7843" y="3281"/>
                </a:lnTo>
                <a:lnTo>
                  <a:pt x="8402" y="3013"/>
                </a:lnTo>
                <a:lnTo>
                  <a:pt x="9031" y="2834"/>
                </a:lnTo>
                <a:lnTo>
                  <a:pt x="9659" y="2700"/>
                </a:lnTo>
                <a:lnTo>
                  <a:pt x="10497" y="2625"/>
                </a:lnTo>
                <a:lnTo>
                  <a:pt x="11125" y="2655"/>
                </a:lnTo>
                <a:lnTo>
                  <a:pt x="11987" y="2789"/>
                </a:lnTo>
                <a:lnTo>
                  <a:pt x="12522" y="2893"/>
                </a:lnTo>
                <a:lnTo>
                  <a:pt x="13011" y="3028"/>
                </a:lnTo>
                <a:lnTo>
                  <a:pt x="13290" y="3192"/>
                </a:lnTo>
                <a:lnTo>
                  <a:pt x="13709" y="3371"/>
                </a:lnTo>
                <a:lnTo>
                  <a:pt x="13872" y="3505"/>
                </a:lnTo>
                <a:lnTo>
                  <a:pt x="14058" y="3639"/>
                </a:lnTo>
                <a:lnTo>
                  <a:pt x="14291" y="3788"/>
                </a:lnTo>
                <a:lnTo>
                  <a:pt x="14431" y="3953"/>
                </a:lnTo>
                <a:lnTo>
                  <a:pt x="14617" y="4102"/>
                </a:lnTo>
                <a:lnTo>
                  <a:pt x="14826" y="4311"/>
                </a:lnTo>
                <a:lnTo>
                  <a:pt x="14919" y="4534"/>
                </a:lnTo>
                <a:lnTo>
                  <a:pt x="15036" y="4773"/>
                </a:lnTo>
                <a:lnTo>
                  <a:pt x="15175" y="5027"/>
                </a:lnTo>
                <a:lnTo>
                  <a:pt x="15245" y="5220"/>
                </a:lnTo>
                <a:lnTo>
                  <a:pt x="15245" y="9591"/>
                </a:lnTo>
                <a:lnTo>
                  <a:pt x="6098" y="9591"/>
                </a:lnTo>
                <a:close/>
              </a:path>
              <a:path w="21600" h="21600" extrusionOk="0">
                <a:moveTo>
                  <a:pt x="93" y="9606"/>
                </a:moveTo>
                <a:lnTo>
                  <a:pt x="21600" y="9606"/>
                </a:lnTo>
                <a:close/>
              </a:path>
              <a:path w="21600" h="21600" extrusionOk="0">
                <a:moveTo>
                  <a:pt x="11684" y="17109"/>
                </a:moveTo>
                <a:lnTo>
                  <a:pt x="12266" y="19317"/>
                </a:lnTo>
                <a:lnTo>
                  <a:pt x="9659" y="19317"/>
                </a:lnTo>
                <a:lnTo>
                  <a:pt x="10287" y="17124"/>
                </a:lnTo>
                <a:lnTo>
                  <a:pt x="10008" y="16975"/>
                </a:lnTo>
                <a:lnTo>
                  <a:pt x="9799" y="16722"/>
                </a:lnTo>
                <a:lnTo>
                  <a:pt x="9752" y="16408"/>
                </a:lnTo>
                <a:lnTo>
                  <a:pt x="9822" y="16170"/>
                </a:lnTo>
                <a:lnTo>
                  <a:pt x="10008" y="16006"/>
                </a:lnTo>
                <a:lnTo>
                  <a:pt x="10148" y="15871"/>
                </a:lnTo>
                <a:lnTo>
                  <a:pt x="10381" y="15782"/>
                </a:lnTo>
                <a:lnTo>
                  <a:pt x="10660" y="15692"/>
                </a:lnTo>
                <a:lnTo>
                  <a:pt x="11009" y="15677"/>
                </a:lnTo>
                <a:lnTo>
                  <a:pt x="11288" y="15722"/>
                </a:lnTo>
                <a:lnTo>
                  <a:pt x="11614" y="15782"/>
                </a:lnTo>
                <a:lnTo>
                  <a:pt x="11893" y="15946"/>
                </a:lnTo>
                <a:lnTo>
                  <a:pt x="12033" y="16080"/>
                </a:lnTo>
                <a:lnTo>
                  <a:pt x="12173" y="16229"/>
                </a:lnTo>
                <a:lnTo>
                  <a:pt x="12196" y="16408"/>
                </a:lnTo>
                <a:lnTo>
                  <a:pt x="12103" y="16722"/>
                </a:lnTo>
                <a:lnTo>
                  <a:pt x="11987" y="16856"/>
                </a:lnTo>
                <a:lnTo>
                  <a:pt x="11847" y="16975"/>
                </a:lnTo>
                <a:lnTo>
                  <a:pt x="11684" y="17109"/>
                </a:lnTo>
              </a:path>
            </a:pathLst>
          </a:custGeom>
          <a:solidFill>
            <a:srgbClr val="C0C0C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7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625585"/>
              </p:ext>
            </p:extLst>
          </p:nvPr>
        </p:nvGraphicFramePr>
        <p:xfrm>
          <a:off x="6019800" y="3962400"/>
          <a:ext cx="2819400" cy="914456"/>
        </p:xfrm>
        <a:graphic>
          <a:graphicData uri="http://schemas.openxmlformats.org/drawingml/2006/table">
            <a:tbl>
              <a:tblPr/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s-E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doubleConst</a:t>
                      </a:r>
                      <a:endParaRPr kumimoji="0" lang="es-E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3.14159	</a:t>
                      </a:r>
                      <a:endParaRPr kumimoji="0" lang="es-E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Lock"/>
          <p:cNvSpPr>
            <a:spLocks noEditPoints="1" noChangeArrowheads="1"/>
          </p:cNvSpPr>
          <p:nvPr/>
        </p:nvSpPr>
        <p:spPr bwMode="auto">
          <a:xfrm>
            <a:off x="8129588" y="4038600"/>
            <a:ext cx="594360" cy="73152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9606 h 21600"/>
              <a:gd name="T4" fmla="*/ 10800 w 21600"/>
              <a:gd name="T5" fmla="*/ 21600 h 21600"/>
              <a:gd name="T6" fmla="*/ 0 w 21600"/>
              <a:gd name="T7" fmla="*/ 9606 h 21600"/>
              <a:gd name="T8" fmla="*/ 744 w 21600"/>
              <a:gd name="T9" fmla="*/ 9904 h 21600"/>
              <a:gd name="T10" fmla="*/ 21134 w 21600"/>
              <a:gd name="T11" fmla="*/ 153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93" y="9606"/>
                </a:moveTo>
                <a:lnTo>
                  <a:pt x="2048" y="9606"/>
                </a:lnTo>
                <a:lnTo>
                  <a:pt x="2048" y="4713"/>
                </a:lnTo>
                <a:lnTo>
                  <a:pt x="2420" y="3818"/>
                </a:lnTo>
                <a:lnTo>
                  <a:pt x="2979" y="3028"/>
                </a:lnTo>
                <a:lnTo>
                  <a:pt x="3537" y="2446"/>
                </a:lnTo>
                <a:lnTo>
                  <a:pt x="3956" y="1998"/>
                </a:lnTo>
                <a:lnTo>
                  <a:pt x="4492" y="1581"/>
                </a:lnTo>
                <a:lnTo>
                  <a:pt x="5143" y="1238"/>
                </a:lnTo>
                <a:lnTo>
                  <a:pt x="5912" y="880"/>
                </a:lnTo>
                <a:lnTo>
                  <a:pt x="6587" y="641"/>
                </a:lnTo>
                <a:lnTo>
                  <a:pt x="7518" y="372"/>
                </a:lnTo>
                <a:lnTo>
                  <a:pt x="8425" y="208"/>
                </a:lnTo>
                <a:lnTo>
                  <a:pt x="9496" y="59"/>
                </a:lnTo>
                <a:lnTo>
                  <a:pt x="10637" y="14"/>
                </a:lnTo>
                <a:lnTo>
                  <a:pt x="11614" y="59"/>
                </a:lnTo>
                <a:lnTo>
                  <a:pt x="12382" y="119"/>
                </a:lnTo>
                <a:lnTo>
                  <a:pt x="13034" y="253"/>
                </a:lnTo>
                <a:lnTo>
                  <a:pt x="13779" y="417"/>
                </a:lnTo>
                <a:lnTo>
                  <a:pt x="14500" y="611"/>
                </a:lnTo>
                <a:lnTo>
                  <a:pt x="14733" y="686"/>
                </a:lnTo>
                <a:lnTo>
                  <a:pt x="14989" y="790"/>
                </a:lnTo>
                <a:lnTo>
                  <a:pt x="15175" y="865"/>
                </a:lnTo>
                <a:lnTo>
                  <a:pt x="15385" y="954"/>
                </a:lnTo>
                <a:lnTo>
                  <a:pt x="15431" y="969"/>
                </a:lnTo>
                <a:lnTo>
                  <a:pt x="15594" y="1059"/>
                </a:lnTo>
                <a:lnTo>
                  <a:pt x="15757" y="1148"/>
                </a:lnTo>
                <a:lnTo>
                  <a:pt x="15920" y="1267"/>
                </a:lnTo>
                <a:lnTo>
                  <a:pt x="16106" y="1372"/>
                </a:lnTo>
                <a:lnTo>
                  <a:pt x="16665" y="1730"/>
                </a:lnTo>
                <a:lnTo>
                  <a:pt x="17014" y="1998"/>
                </a:lnTo>
                <a:lnTo>
                  <a:pt x="17480" y="2356"/>
                </a:lnTo>
                <a:lnTo>
                  <a:pt x="17852" y="2804"/>
                </a:lnTo>
                <a:lnTo>
                  <a:pt x="18178" y="3192"/>
                </a:lnTo>
                <a:lnTo>
                  <a:pt x="18527" y="3639"/>
                </a:lnTo>
                <a:lnTo>
                  <a:pt x="18806" y="4132"/>
                </a:lnTo>
                <a:lnTo>
                  <a:pt x="19086" y="4713"/>
                </a:lnTo>
                <a:lnTo>
                  <a:pt x="19272" y="5191"/>
                </a:lnTo>
                <a:lnTo>
                  <a:pt x="19295" y="9606"/>
                </a:lnTo>
                <a:lnTo>
                  <a:pt x="21600" y="9606"/>
                </a:lnTo>
                <a:lnTo>
                  <a:pt x="21600" y="16289"/>
                </a:lnTo>
                <a:lnTo>
                  <a:pt x="21413" y="17184"/>
                </a:lnTo>
                <a:lnTo>
                  <a:pt x="21041" y="17900"/>
                </a:lnTo>
                <a:lnTo>
                  <a:pt x="20668" y="18377"/>
                </a:lnTo>
                <a:lnTo>
                  <a:pt x="20343" y="18855"/>
                </a:lnTo>
                <a:lnTo>
                  <a:pt x="19924" y="19332"/>
                </a:lnTo>
                <a:lnTo>
                  <a:pt x="19388" y="19809"/>
                </a:lnTo>
                <a:lnTo>
                  <a:pt x="18806" y="20242"/>
                </a:lnTo>
                <a:lnTo>
                  <a:pt x="18062" y="20585"/>
                </a:lnTo>
                <a:lnTo>
                  <a:pt x="17270" y="20883"/>
                </a:lnTo>
                <a:lnTo>
                  <a:pt x="16525" y="21182"/>
                </a:lnTo>
                <a:lnTo>
                  <a:pt x="15548" y="21420"/>
                </a:lnTo>
                <a:lnTo>
                  <a:pt x="14803" y="21540"/>
                </a:lnTo>
                <a:lnTo>
                  <a:pt x="13662" y="21674"/>
                </a:lnTo>
                <a:lnTo>
                  <a:pt x="8379" y="21659"/>
                </a:lnTo>
                <a:lnTo>
                  <a:pt x="7168" y="21540"/>
                </a:lnTo>
                <a:lnTo>
                  <a:pt x="6098" y="21331"/>
                </a:lnTo>
                <a:lnTo>
                  <a:pt x="5050" y="21092"/>
                </a:lnTo>
                <a:lnTo>
                  <a:pt x="4003" y="20764"/>
                </a:lnTo>
                <a:lnTo>
                  <a:pt x="3258" y="20391"/>
                </a:lnTo>
                <a:lnTo>
                  <a:pt x="2769" y="20123"/>
                </a:lnTo>
                <a:lnTo>
                  <a:pt x="2281" y="19720"/>
                </a:lnTo>
                <a:lnTo>
                  <a:pt x="1862" y="19407"/>
                </a:lnTo>
                <a:lnTo>
                  <a:pt x="1489" y="19079"/>
                </a:lnTo>
                <a:lnTo>
                  <a:pt x="1070" y="18676"/>
                </a:lnTo>
                <a:lnTo>
                  <a:pt x="744" y="18258"/>
                </a:lnTo>
                <a:lnTo>
                  <a:pt x="325" y="17661"/>
                </a:lnTo>
                <a:lnTo>
                  <a:pt x="162" y="17035"/>
                </a:lnTo>
                <a:lnTo>
                  <a:pt x="93" y="16468"/>
                </a:lnTo>
                <a:lnTo>
                  <a:pt x="93" y="9606"/>
                </a:lnTo>
                <a:close/>
                <a:moveTo>
                  <a:pt x="6098" y="9591"/>
                </a:moveTo>
                <a:lnTo>
                  <a:pt x="6098" y="5220"/>
                </a:lnTo>
                <a:lnTo>
                  <a:pt x="6191" y="4907"/>
                </a:lnTo>
                <a:lnTo>
                  <a:pt x="6307" y="4639"/>
                </a:lnTo>
                <a:lnTo>
                  <a:pt x="6517" y="4370"/>
                </a:lnTo>
                <a:lnTo>
                  <a:pt x="6680" y="4087"/>
                </a:lnTo>
                <a:lnTo>
                  <a:pt x="6889" y="3878"/>
                </a:lnTo>
                <a:lnTo>
                  <a:pt x="7308" y="3520"/>
                </a:lnTo>
                <a:lnTo>
                  <a:pt x="7843" y="3281"/>
                </a:lnTo>
                <a:lnTo>
                  <a:pt x="8402" y="3013"/>
                </a:lnTo>
                <a:lnTo>
                  <a:pt x="9031" y="2834"/>
                </a:lnTo>
                <a:lnTo>
                  <a:pt x="9659" y="2700"/>
                </a:lnTo>
                <a:lnTo>
                  <a:pt x="10497" y="2625"/>
                </a:lnTo>
                <a:lnTo>
                  <a:pt x="11125" y="2655"/>
                </a:lnTo>
                <a:lnTo>
                  <a:pt x="11987" y="2789"/>
                </a:lnTo>
                <a:lnTo>
                  <a:pt x="12522" y="2893"/>
                </a:lnTo>
                <a:lnTo>
                  <a:pt x="13011" y="3028"/>
                </a:lnTo>
                <a:lnTo>
                  <a:pt x="13290" y="3192"/>
                </a:lnTo>
                <a:lnTo>
                  <a:pt x="13709" y="3371"/>
                </a:lnTo>
                <a:lnTo>
                  <a:pt x="13872" y="3505"/>
                </a:lnTo>
                <a:lnTo>
                  <a:pt x="14058" y="3639"/>
                </a:lnTo>
                <a:lnTo>
                  <a:pt x="14291" y="3788"/>
                </a:lnTo>
                <a:lnTo>
                  <a:pt x="14431" y="3953"/>
                </a:lnTo>
                <a:lnTo>
                  <a:pt x="14617" y="4102"/>
                </a:lnTo>
                <a:lnTo>
                  <a:pt x="14826" y="4311"/>
                </a:lnTo>
                <a:lnTo>
                  <a:pt x="14919" y="4534"/>
                </a:lnTo>
                <a:lnTo>
                  <a:pt x="15036" y="4773"/>
                </a:lnTo>
                <a:lnTo>
                  <a:pt x="15175" y="5027"/>
                </a:lnTo>
                <a:lnTo>
                  <a:pt x="15245" y="5220"/>
                </a:lnTo>
                <a:lnTo>
                  <a:pt x="15245" y="9591"/>
                </a:lnTo>
                <a:lnTo>
                  <a:pt x="6098" y="9591"/>
                </a:lnTo>
                <a:close/>
              </a:path>
              <a:path w="21600" h="21600" extrusionOk="0">
                <a:moveTo>
                  <a:pt x="93" y="9606"/>
                </a:moveTo>
                <a:lnTo>
                  <a:pt x="21600" y="9606"/>
                </a:lnTo>
                <a:close/>
              </a:path>
              <a:path w="21600" h="21600" extrusionOk="0">
                <a:moveTo>
                  <a:pt x="11684" y="17109"/>
                </a:moveTo>
                <a:lnTo>
                  <a:pt x="12266" y="19317"/>
                </a:lnTo>
                <a:lnTo>
                  <a:pt x="9659" y="19317"/>
                </a:lnTo>
                <a:lnTo>
                  <a:pt x="10287" y="17124"/>
                </a:lnTo>
                <a:lnTo>
                  <a:pt x="10008" y="16975"/>
                </a:lnTo>
                <a:lnTo>
                  <a:pt x="9799" y="16722"/>
                </a:lnTo>
                <a:lnTo>
                  <a:pt x="9752" y="16408"/>
                </a:lnTo>
                <a:lnTo>
                  <a:pt x="9822" y="16170"/>
                </a:lnTo>
                <a:lnTo>
                  <a:pt x="10008" y="16006"/>
                </a:lnTo>
                <a:lnTo>
                  <a:pt x="10148" y="15871"/>
                </a:lnTo>
                <a:lnTo>
                  <a:pt x="10381" y="15782"/>
                </a:lnTo>
                <a:lnTo>
                  <a:pt x="10660" y="15692"/>
                </a:lnTo>
                <a:lnTo>
                  <a:pt x="11009" y="15677"/>
                </a:lnTo>
                <a:lnTo>
                  <a:pt x="11288" y="15722"/>
                </a:lnTo>
                <a:lnTo>
                  <a:pt x="11614" y="15782"/>
                </a:lnTo>
                <a:lnTo>
                  <a:pt x="11893" y="15946"/>
                </a:lnTo>
                <a:lnTo>
                  <a:pt x="12033" y="16080"/>
                </a:lnTo>
                <a:lnTo>
                  <a:pt x="12173" y="16229"/>
                </a:lnTo>
                <a:lnTo>
                  <a:pt x="12196" y="16408"/>
                </a:lnTo>
                <a:lnTo>
                  <a:pt x="12103" y="16722"/>
                </a:lnTo>
                <a:lnTo>
                  <a:pt x="11987" y="16856"/>
                </a:lnTo>
                <a:lnTo>
                  <a:pt x="11847" y="16975"/>
                </a:lnTo>
                <a:lnTo>
                  <a:pt x="11684" y="17109"/>
                </a:lnTo>
              </a:path>
            </a:pathLst>
          </a:custGeom>
          <a:solidFill>
            <a:srgbClr val="C0C0C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9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510478"/>
              </p:ext>
            </p:extLst>
          </p:nvPr>
        </p:nvGraphicFramePr>
        <p:xfrm>
          <a:off x="6019800" y="5867400"/>
          <a:ext cx="2816352" cy="914456"/>
        </p:xfrm>
        <a:graphic>
          <a:graphicData uri="http://schemas.openxmlformats.org/drawingml/2006/table">
            <a:tbl>
              <a:tblPr/>
              <a:tblGrid>
                <a:gridCol w="2816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  <a:r>
                        <a:rPr kumimoji="0" lang="es-E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charConst</a:t>
                      </a:r>
                      <a:endParaRPr kumimoji="0" lang="es-E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Q</a:t>
                      </a:r>
                      <a:endParaRPr kumimoji="0" lang="es-E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Lock"/>
          <p:cNvSpPr>
            <a:spLocks noEditPoints="1" noChangeArrowheads="1"/>
          </p:cNvSpPr>
          <p:nvPr/>
        </p:nvSpPr>
        <p:spPr bwMode="auto">
          <a:xfrm>
            <a:off x="8129588" y="5943600"/>
            <a:ext cx="594360" cy="73152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9606 h 21600"/>
              <a:gd name="T4" fmla="*/ 10800 w 21600"/>
              <a:gd name="T5" fmla="*/ 21600 h 21600"/>
              <a:gd name="T6" fmla="*/ 0 w 21600"/>
              <a:gd name="T7" fmla="*/ 9606 h 21600"/>
              <a:gd name="T8" fmla="*/ 744 w 21600"/>
              <a:gd name="T9" fmla="*/ 9904 h 21600"/>
              <a:gd name="T10" fmla="*/ 21134 w 21600"/>
              <a:gd name="T11" fmla="*/ 153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93" y="9606"/>
                </a:moveTo>
                <a:lnTo>
                  <a:pt x="2048" y="9606"/>
                </a:lnTo>
                <a:lnTo>
                  <a:pt x="2048" y="4713"/>
                </a:lnTo>
                <a:lnTo>
                  <a:pt x="2420" y="3818"/>
                </a:lnTo>
                <a:lnTo>
                  <a:pt x="2979" y="3028"/>
                </a:lnTo>
                <a:lnTo>
                  <a:pt x="3537" y="2446"/>
                </a:lnTo>
                <a:lnTo>
                  <a:pt x="3956" y="1998"/>
                </a:lnTo>
                <a:lnTo>
                  <a:pt x="4492" y="1581"/>
                </a:lnTo>
                <a:lnTo>
                  <a:pt x="5143" y="1238"/>
                </a:lnTo>
                <a:lnTo>
                  <a:pt x="5912" y="880"/>
                </a:lnTo>
                <a:lnTo>
                  <a:pt x="6587" y="641"/>
                </a:lnTo>
                <a:lnTo>
                  <a:pt x="7518" y="372"/>
                </a:lnTo>
                <a:lnTo>
                  <a:pt x="8425" y="208"/>
                </a:lnTo>
                <a:lnTo>
                  <a:pt x="9496" y="59"/>
                </a:lnTo>
                <a:lnTo>
                  <a:pt x="10637" y="14"/>
                </a:lnTo>
                <a:lnTo>
                  <a:pt x="11614" y="59"/>
                </a:lnTo>
                <a:lnTo>
                  <a:pt x="12382" y="119"/>
                </a:lnTo>
                <a:lnTo>
                  <a:pt x="13034" y="253"/>
                </a:lnTo>
                <a:lnTo>
                  <a:pt x="13779" y="417"/>
                </a:lnTo>
                <a:lnTo>
                  <a:pt x="14500" y="611"/>
                </a:lnTo>
                <a:lnTo>
                  <a:pt x="14733" y="686"/>
                </a:lnTo>
                <a:lnTo>
                  <a:pt x="14989" y="790"/>
                </a:lnTo>
                <a:lnTo>
                  <a:pt x="15175" y="865"/>
                </a:lnTo>
                <a:lnTo>
                  <a:pt x="15385" y="954"/>
                </a:lnTo>
                <a:lnTo>
                  <a:pt x="15431" y="969"/>
                </a:lnTo>
                <a:lnTo>
                  <a:pt x="15594" y="1059"/>
                </a:lnTo>
                <a:lnTo>
                  <a:pt x="15757" y="1148"/>
                </a:lnTo>
                <a:lnTo>
                  <a:pt x="15920" y="1267"/>
                </a:lnTo>
                <a:lnTo>
                  <a:pt x="16106" y="1372"/>
                </a:lnTo>
                <a:lnTo>
                  <a:pt x="16665" y="1730"/>
                </a:lnTo>
                <a:lnTo>
                  <a:pt x="17014" y="1998"/>
                </a:lnTo>
                <a:lnTo>
                  <a:pt x="17480" y="2356"/>
                </a:lnTo>
                <a:lnTo>
                  <a:pt x="17852" y="2804"/>
                </a:lnTo>
                <a:lnTo>
                  <a:pt x="18178" y="3192"/>
                </a:lnTo>
                <a:lnTo>
                  <a:pt x="18527" y="3639"/>
                </a:lnTo>
                <a:lnTo>
                  <a:pt x="18806" y="4132"/>
                </a:lnTo>
                <a:lnTo>
                  <a:pt x="19086" y="4713"/>
                </a:lnTo>
                <a:lnTo>
                  <a:pt x="19272" y="5191"/>
                </a:lnTo>
                <a:lnTo>
                  <a:pt x="19295" y="9606"/>
                </a:lnTo>
                <a:lnTo>
                  <a:pt x="21600" y="9606"/>
                </a:lnTo>
                <a:lnTo>
                  <a:pt x="21600" y="16289"/>
                </a:lnTo>
                <a:lnTo>
                  <a:pt x="21413" y="17184"/>
                </a:lnTo>
                <a:lnTo>
                  <a:pt x="21041" y="17900"/>
                </a:lnTo>
                <a:lnTo>
                  <a:pt x="20668" y="18377"/>
                </a:lnTo>
                <a:lnTo>
                  <a:pt x="20343" y="18855"/>
                </a:lnTo>
                <a:lnTo>
                  <a:pt x="19924" y="19332"/>
                </a:lnTo>
                <a:lnTo>
                  <a:pt x="19388" y="19809"/>
                </a:lnTo>
                <a:lnTo>
                  <a:pt x="18806" y="20242"/>
                </a:lnTo>
                <a:lnTo>
                  <a:pt x="18062" y="20585"/>
                </a:lnTo>
                <a:lnTo>
                  <a:pt x="17270" y="20883"/>
                </a:lnTo>
                <a:lnTo>
                  <a:pt x="16525" y="21182"/>
                </a:lnTo>
                <a:lnTo>
                  <a:pt x="15548" y="21420"/>
                </a:lnTo>
                <a:lnTo>
                  <a:pt x="14803" y="21540"/>
                </a:lnTo>
                <a:lnTo>
                  <a:pt x="13662" y="21674"/>
                </a:lnTo>
                <a:lnTo>
                  <a:pt x="8379" y="21659"/>
                </a:lnTo>
                <a:lnTo>
                  <a:pt x="7168" y="21540"/>
                </a:lnTo>
                <a:lnTo>
                  <a:pt x="6098" y="21331"/>
                </a:lnTo>
                <a:lnTo>
                  <a:pt x="5050" y="21092"/>
                </a:lnTo>
                <a:lnTo>
                  <a:pt x="4003" y="20764"/>
                </a:lnTo>
                <a:lnTo>
                  <a:pt x="3258" y="20391"/>
                </a:lnTo>
                <a:lnTo>
                  <a:pt x="2769" y="20123"/>
                </a:lnTo>
                <a:lnTo>
                  <a:pt x="2281" y="19720"/>
                </a:lnTo>
                <a:lnTo>
                  <a:pt x="1862" y="19407"/>
                </a:lnTo>
                <a:lnTo>
                  <a:pt x="1489" y="19079"/>
                </a:lnTo>
                <a:lnTo>
                  <a:pt x="1070" y="18676"/>
                </a:lnTo>
                <a:lnTo>
                  <a:pt x="744" y="18258"/>
                </a:lnTo>
                <a:lnTo>
                  <a:pt x="325" y="17661"/>
                </a:lnTo>
                <a:lnTo>
                  <a:pt x="162" y="17035"/>
                </a:lnTo>
                <a:lnTo>
                  <a:pt x="93" y="16468"/>
                </a:lnTo>
                <a:lnTo>
                  <a:pt x="93" y="9606"/>
                </a:lnTo>
                <a:close/>
                <a:moveTo>
                  <a:pt x="6098" y="9591"/>
                </a:moveTo>
                <a:lnTo>
                  <a:pt x="6098" y="5220"/>
                </a:lnTo>
                <a:lnTo>
                  <a:pt x="6191" y="4907"/>
                </a:lnTo>
                <a:lnTo>
                  <a:pt x="6307" y="4639"/>
                </a:lnTo>
                <a:lnTo>
                  <a:pt x="6517" y="4370"/>
                </a:lnTo>
                <a:lnTo>
                  <a:pt x="6680" y="4087"/>
                </a:lnTo>
                <a:lnTo>
                  <a:pt x="6889" y="3878"/>
                </a:lnTo>
                <a:lnTo>
                  <a:pt x="7308" y="3520"/>
                </a:lnTo>
                <a:lnTo>
                  <a:pt x="7843" y="3281"/>
                </a:lnTo>
                <a:lnTo>
                  <a:pt x="8402" y="3013"/>
                </a:lnTo>
                <a:lnTo>
                  <a:pt x="9031" y="2834"/>
                </a:lnTo>
                <a:lnTo>
                  <a:pt x="9659" y="2700"/>
                </a:lnTo>
                <a:lnTo>
                  <a:pt x="10497" y="2625"/>
                </a:lnTo>
                <a:lnTo>
                  <a:pt x="11125" y="2655"/>
                </a:lnTo>
                <a:lnTo>
                  <a:pt x="11987" y="2789"/>
                </a:lnTo>
                <a:lnTo>
                  <a:pt x="12522" y="2893"/>
                </a:lnTo>
                <a:lnTo>
                  <a:pt x="13011" y="3028"/>
                </a:lnTo>
                <a:lnTo>
                  <a:pt x="13290" y="3192"/>
                </a:lnTo>
                <a:lnTo>
                  <a:pt x="13709" y="3371"/>
                </a:lnTo>
                <a:lnTo>
                  <a:pt x="13872" y="3505"/>
                </a:lnTo>
                <a:lnTo>
                  <a:pt x="14058" y="3639"/>
                </a:lnTo>
                <a:lnTo>
                  <a:pt x="14291" y="3788"/>
                </a:lnTo>
                <a:lnTo>
                  <a:pt x="14431" y="3953"/>
                </a:lnTo>
                <a:lnTo>
                  <a:pt x="14617" y="4102"/>
                </a:lnTo>
                <a:lnTo>
                  <a:pt x="14826" y="4311"/>
                </a:lnTo>
                <a:lnTo>
                  <a:pt x="14919" y="4534"/>
                </a:lnTo>
                <a:lnTo>
                  <a:pt x="15036" y="4773"/>
                </a:lnTo>
                <a:lnTo>
                  <a:pt x="15175" y="5027"/>
                </a:lnTo>
                <a:lnTo>
                  <a:pt x="15245" y="5220"/>
                </a:lnTo>
                <a:lnTo>
                  <a:pt x="15245" y="9591"/>
                </a:lnTo>
                <a:lnTo>
                  <a:pt x="6098" y="9591"/>
                </a:lnTo>
                <a:close/>
              </a:path>
              <a:path w="21600" h="21600" extrusionOk="0">
                <a:moveTo>
                  <a:pt x="93" y="9606"/>
                </a:moveTo>
                <a:lnTo>
                  <a:pt x="21600" y="9606"/>
                </a:lnTo>
                <a:close/>
              </a:path>
              <a:path w="21600" h="21600" extrusionOk="0">
                <a:moveTo>
                  <a:pt x="11684" y="17109"/>
                </a:moveTo>
                <a:lnTo>
                  <a:pt x="12266" y="19317"/>
                </a:lnTo>
                <a:lnTo>
                  <a:pt x="9659" y="19317"/>
                </a:lnTo>
                <a:lnTo>
                  <a:pt x="10287" y="17124"/>
                </a:lnTo>
                <a:lnTo>
                  <a:pt x="10008" y="16975"/>
                </a:lnTo>
                <a:lnTo>
                  <a:pt x="9799" y="16722"/>
                </a:lnTo>
                <a:lnTo>
                  <a:pt x="9752" y="16408"/>
                </a:lnTo>
                <a:lnTo>
                  <a:pt x="9822" y="16170"/>
                </a:lnTo>
                <a:lnTo>
                  <a:pt x="10008" y="16006"/>
                </a:lnTo>
                <a:lnTo>
                  <a:pt x="10148" y="15871"/>
                </a:lnTo>
                <a:lnTo>
                  <a:pt x="10381" y="15782"/>
                </a:lnTo>
                <a:lnTo>
                  <a:pt x="10660" y="15692"/>
                </a:lnTo>
                <a:lnTo>
                  <a:pt x="11009" y="15677"/>
                </a:lnTo>
                <a:lnTo>
                  <a:pt x="11288" y="15722"/>
                </a:lnTo>
                <a:lnTo>
                  <a:pt x="11614" y="15782"/>
                </a:lnTo>
                <a:lnTo>
                  <a:pt x="11893" y="15946"/>
                </a:lnTo>
                <a:lnTo>
                  <a:pt x="12033" y="16080"/>
                </a:lnTo>
                <a:lnTo>
                  <a:pt x="12173" y="16229"/>
                </a:lnTo>
                <a:lnTo>
                  <a:pt x="12196" y="16408"/>
                </a:lnTo>
                <a:lnTo>
                  <a:pt x="12103" y="16722"/>
                </a:lnTo>
                <a:lnTo>
                  <a:pt x="11987" y="16856"/>
                </a:lnTo>
                <a:lnTo>
                  <a:pt x="11847" y="16975"/>
                </a:lnTo>
                <a:lnTo>
                  <a:pt x="11684" y="17109"/>
                </a:lnTo>
              </a:path>
            </a:pathLst>
          </a:custGeom>
          <a:solidFill>
            <a:srgbClr val="C0C0C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8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WordArt 2"/>
          <p:cNvSpPr>
            <a:spLocks noChangeArrowheads="1" noChangeShapeType="1" noTextEdit="1"/>
          </p:cNvSpPr>
          <p:nvPr/>
        </p:nvSpPr>
        <p:spPr bwMode="auto">
          <a:xfrm>
            <a:off x="457200" y="3810000"/>
            <a:ext cx="8382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pact"/>
              </a:rPr>
              <a:t>Your Programs</a:t>
            </a:r>
          </a:p>
        </p:txBody>
      </p:sp>
      <p:sp>
        <p:nvSpPr>
          <p:cNvPr id="41987" name="WordArt 18"/>
          <p:cNvSpPr>
            <a:spLocks noChangeArrowheads="1" noChangeShapeType="1" noTextEdit="1"/>
          </p:cNvSpPr>
          <p:nvPr/>
        </p:nvSpPr>
        <p:spPr bwMode="auto">
          <a:xfrm>
            <a:off x="371475" y="457200"/>
            <a:ext cx="83915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Section 3.10</a:t>
            </a:r>
          </a:p>
        </p:txBody>
      </p:sp>
      <p:sp>
        <p:nvSpPr>
          <p:cNvPr id="41988" name="WordArt 2"/>
          <p:cNvSpPr>
            <a:spLocks noChangeArrowheads="1" noChangeShapeType="1" noTextEdit="1"/>
          </p:cNvSpPr>
          <p:nvPr/>
        </p:nvSpPr>
        <p:spPr bwMode="auto">
          <a:xfrm>
            <a:off x="342643" y="2967681"/>
            <a:ext cx="8382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pact"/>
              </a:rPr>
              <a:t>Documenting</a:t>
            </a:r>
          </a:p>
        </p:txBody>
      </p:sp>
    </p:spTree>
    <p:extLst>
      <p:ext uri="{BB962C8B-B14F-4D97-AF65-F5344CB8AC3E}">
        <p14:creationId xmlns:p14="http://schemas.microsoft.com/office/powerpoint/2010/main" val="321061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73875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6725" algn="l"/>
                <a:tab pos="914400" algn="l"/>
                <a:tab pos="1379538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66725" algn="l"/>
                <a:tab pos="914400" algn="l"/>
                <a:tab pos="1379538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66725" algn="l"/>
                <a:tab pos="914400" algn="l"/>
                <a:tab pos="1379538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66725" algn="l"/>
                <a:tab pos="914400" algn="l"/>
                <a:tab pos="1379538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66725" algn="l"/>
                <a:tab pos="914400" algn="l"/>
                <a:tab pos="1379538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 dirty="0">
                <a:latin typeface="Times New Roman" pitchFamily="18" charset="0"/>
              </a:rPr>
              <a:t>// Java0302.java</a:t>
            </a:r>
          </a:p>
          <a:p>
            <a:pPr eaLnBrk="1" hangingPunct="1"/>
            <a:r>
              <a:rPr lang="en-US" sz="2200" dirty="0">
                <a:latin typeface="Times New Roman" pitchFamily="18" charset="0"/>
              </a:rPr>
              <a:t>// This program is the same as Java0301.java without assigning values  </a:t>
            </a:r>
          </a:p>
          <a:p>
            <a:pPr eaLnBrk="1" hangingPunct="1"/>
            <a:r>
              <a:rPr lang="en-US" sz="2200" dirty="0">
                <a:latin typeface="Times New Roman" pitchFamily="18" charset="0"/>
              </a:rPr>
              <a:t>// to the variables.  Java does not compile a program that attempts to use</a:t>
            </a:r>
          </a:p>
          <a:p>
            <a:pPr eaLnBrk="1" hangingPunct="1"/>
            <a:r>
              <a:rPr lang="en-US" sz="2200" dirty="0">
                <a:latin typeface="Times New Roman" pitchFamily="18" charset="0"/>
              </a:rPr>
              <a:t>// unassigned "simple" data types.  </a:t>
            </a:r>
          </a:p>
          <a:p>
            <a:pPr eaLnBrk="1" hangingPunct="1">
              <a:lnSpc>
                <a:spcPct val="70000"/>
              </a:lnSpc>
            </a:pPr>
            <a:endParaRPr lang="en-US" sz="2200" dirty="0">
              <a:latin typeface="Times New Roman" pitchFamily="18" charset="0"/>
            </a:endParaRPr>
          </a:p>
          <a:p>
            <a:pPr eaLnBrk="1" hangingPunct="1"/>
            <a:r>
              <a:rPr lang="en-US" sz="2200" dirty="0">
                <a:latin typeface="Times New Roman" pitchFamily="18" charset="0"/>
              </a:rPr>
              <a:t>public class Java0302</a:t>
            </a:r>
          </a:p>
          <a:p>
            <a:pPr eaLnBrk="1" hangingPunct="1"/>
            <a:r>
              <a:rPr lang="en-US" sz="2200" dirty="0">
                <a:latin typeface="Times New Roman" pitchFamily="18" charset="0"/>
              </a:rPr>
              <a:t>{</a:t>
            </a:r>
          </a:p>
          <a:p>
            <a:pPr eaLnBrk="1" hangingPunct="1"/>
            <a:r>
              <a:rPr lang="en-US" sz="2200" dirty="0">
                <a:latin typeface="Times New Roman" pitchFamily="18" charset="0"/>
              </a:rPr>
              <a:t>	public static void main (String </a:t>
            </a:r>
            <a:r>
              <a:rPr lang="en-US" sz="2200" dirty="0" err="1">
                <a:latin typeface="Times New Roman" pitchFamily="18" charset="0"/>
              </a:rPr>
              <a:t>args</a:t>
            </a:r>
            <a:r>
              <a:rPr lang="en-US" sz="2200" dirty="0">
                <a:latin typeface="Times New Roman" pitchFamily="18" charset="0"/>
              </a:rPr>
              <a:t>[])</a:t>
            </a:r>
          </a:p>
          <a:p>
            <a:pPr eaLnBrk="1" hangingPunct="1"/>
            <a:r>
              <a:rPr lang="en-US" sz="2200" dirty="0">
                <a:latin typeface="Times New Roman" pitchFamily="18" charset="0"/>
              </a:rPr>
              <a:t>	{</a:t>
            </a:r>
          </a:p>
          <a:p>
            <a:pPr eaLnBrk="1" hangingPunct="1"/>
            <a:r>
              <a:rPr lang="en-US" sz="2200" dirty="0">
                <a:latin typeface="Times New Roman" pitchFamily="18" charset="0"/>
              </a:rPr>
              <a:t>		</a:t>
            </a:r>
            <a:r>
              <a:rPr lang="en-US" sz="2200" dirty="0" err="1">
                <a:latin typeface="Times New Roman" pitchFamily="18" charset="0"/>
              </a:rPr>
              <a:t>int</a:t>
            </a:r>
            <a:r>
              <a:rPr lang="en-US" sz="2200" dirty="0">
                <a:latin typeface="Times New Roman" pitchFamily="18" charset="0"/>
              </a:rPr>
              <a:t> a;</a:t>
            </a:r>
          </a:p>
          <a:p>
            <a:pPr eaLnBrk="1" hangingPunct="1"/>
            <a:r>
              <a:rPr lang="en-US" sz="2200" dirty="0">
                <a:latin typeface="Times New Roman" pitchFamily="18" charset="0"/>
              </a:rPr>
              <a:t>		</a:t>
            </a:r>
            <a:r>
              <a:rPr lang="en-US" sz="2200" dirty="0" err="1">
                <a:latin typeface="Times New Roman" pitchFamily="18" charset="0"/>
              </a:rPr>
              <a:t>int</a:t>
            </a:r>
            <a:r>
              <a:rPr lang="en-US" sz="2200" dirty="0">
                <a:latin typeface="Times New Roman" pitchFamily="18" charset="0"/>
              </a:rPr>
              <a:t> b;</a:t>
            </a:r>
          </a:p>
          <a:p>
            <a:pPr eaLnBrk="1" hangingPunct="1"/>
            <a:r>
              <a:rPr lang="en-US" sz="2200" dirty="0">
                <a:latin typeface="Times New Roman" pitchFamily="18" charset="0"/>
              </a:rPr>
              <a:t>		</a:t>
            </a:r>
            <a:r>
              <a:rPr lang="en-US" sz="2200" dirty="0" err="1">
                <a:latin typeface="Times New Roman" pitchFamily="18" charset="0"/>
              </a:rPr>
              <a:t>System.out.println</a:t>
            </a:r>
            <a:r>
              <a:rPr lang="en-US" sz="2200" dirty="0">
                <a:latin typeface="Times New Roman" pitchFamily="18" charset="0"/>
              </a:rPr>
              <a:t>(a);</a:t>
            </a:r>
          </a:p>
          <a:p>
            <a:pPr eaLnBrk="1" hangingPunct="1"/>
            <a:r>
              <a:rPr lang="en-US" sz="2200" dirty="0">
                <a:latin typeface="Times New Roman" pitchFamily="18" charset="0"/>
              </a:rPr>
              <a:t>		</a:t>
            </a:r>
            <a:r>
              <a:rPr lang="en-US" sz="2200" dirty="0" err="1">
                <a:latin typeface="Times New Roman" pitchFamily="18" charset="0"/>
              </a:rPr>
              <a:t>System.out.println</a:t>
            </a:r>
            <a:r>
              <a:rPr lang="en-US" sz="2200" dirty="0">
                <a:latin typeface="Times New Roman" pitchFamily="18" charset="0"/>
              </a:rPr>
              <a:t>(b);</a:t>
            </a:r>
          </a:p>
          <a:p>
            <a:pPr eaLnBrk="1" hangingPunct="1"/>
            <a:r>
              <a:rPr lang="en-US" sz="2200" dirty="0">
                <a:latin typeface="Times New Roman" pitchFamily="18" charset="0"/>
              </a:rPr>
              <a:t>	}</a:t>
            </a:r>
          </a:p>
          <a:p>
            <a:pPr eaLnBrk="1" hangingPunct="1"/>
            <a:r>
              <a:rPr lang="en-US" sz="2200" dirty="0">
                <a:latin typeface="Times New Roman" pitchFamily="18" charset="0"/>
              </a:rPr>
              <a:t>}</a:t>
            </a:r>
            <a:endParaRPr lang="en-US" sz="2200" dirty="0"/>
          </a:p>
          <a:p>
            <a:pPr eaLnBrk="1" hangingPunct="1">
              <a:lnSpc>
                <a:spcPct val="30000"/>
              </a:lnSpc>
            </a:pPr>
            <a:endParaRPr lang="en-US" sz="2200" dirty="0"/>
          </a:p>
          <a:p>
            <a:pPr eaLnBrk="1" hangingPunct="1">
              <a:lnSpc>
                <a:spcPct val="30000"/>
              </a:lnSpc>
            </a:pPr>
            <a:endParaRPr lang="en-US" sz="2200" dirty="0"/>
          </a:p>
          <a:p>
            <a:pPr eaLnBrk="1" hangingPunct="1">
              <a:lnSpc>
                <a:spcPct val="30000"/>
              </a:lnSpc>
            </a:pPr>
            <a:endParaRPr lang="en-US" sz="2200" dirty="0"/>
          </a:p>
          <a:p>
            <a:pPr eaLnBrk="1" hangingPunct="1">
              <a:lnSpc>
                <a:spcPct val="30000"/>
              </a:lnSpc>
            </a:pPr>
            <a:endParaRPr lang="en-US" sz="2200" dirty="0"/>
          </a:p>
          <a:p>
            <a:pPr eaLnBrk="1" hangingPunct="1">
              <a:lnSpc>
                <a:spcPct val="30000"/>
              </a:lnSpc>
            </a:pPr>
            <a:endParaRPr lang="en-US" sz="2200" dirty="0"/>
          </a:p>
          <a:p>
            <a:pPr eaLnBrk="1" hangingPunct="1">
              <a:lnSpc>
                <a:spcPct val="30000"/>
              </a:lnSpc>
            </a:pPr>
            <a:endParaRPr lang="en-US" sz="2200" dirty="0"/>
          </a:p>
          <a:p>
            <a:pPr eaLnBrk="1" hangingPunct="1">
              <a:lnSpc>
                <a:spcPct val="30000"/>
              </a:lnSpc>
            </a:pPr>
            <a:endParaRPr lang="en-US" sz="2200" dirty="0"/>
          </a:p>
          <a:p>
            <a:pPr eaLnBrk="1" hangingPunct="1">
              <a:lnSpc>
                <a:spcPct val="30000"/>
              </a:lnSpc>
            </a:pPr>
            <a:endParaRPr lang="en-US" sz="2200" dirty="0"/>
          </a:p>
          <a:p>
            <a:pPr eaLnBrk="1" hangingPunct="1">
              <a:lnSpc>
                <a:spcPct val="30000"/>
              </a:lnSpc>
            </a:pPr>
            <a:endParaRPr lang="en-US" sz="2200" dirty="0"/>
          </a:p>
          <a:p>
            <a:pPr eaLnBrk="1" hangingPunct="1">
              <a:lnSpc>
                <a:spcPct val="30000"/>
              </a:lnSpc>
            </a:pPr>
            <a:endParaRPr lang="en-US" sz="2200" dirty="0"/>
          </a:p>
          <a:p>
            <a:pPr eaLnBrk="1" hangingPunct="1">
              <a:lnSpc>
                <a:spcPct val="30000"/>
              </a:lnSpc>
            </a:pPr>
            <a:endParaRPr lang="en-US" sz="2200" dirty="0"/>
          </a:p>
          <a:p>
            <a:pPr eaLnBrk="1" hangingPunct="1">
              <a:lnSpc>
                <a:spcPct val="30000"/>
              </a:lnSpc>
            </a:pPr>
            <a:endParaRPr lang="en-US" sz="2200" dirty="0"/>
          </a:p>
          <a:p>
            <a:pPr eaLnBrk="1" hangingPunct="1">
              <a:lnSpc>
                <a:spcPct val="30000"/>
              </a:lnSpc>
            </a:pPr>
            <a:endParaRPr lang="en-US" sz="2200" dirty="0"/>
          </a:p>
          <a:p>
            <a:pPr eaLnBrk="1" hangingPunct="1">
              <a:lnSpc>
                <a:spcPct val="30000"/>
              </a:lnSpc>
            </a:pPr>
            <a:endParaRPr lang="en-US" sz="2200" dirty="0"/>
          </a:p>
          <a:p>
            <a:pPr eaLnBrk="1" hangingPunct="1">
              <a:lnSpc>
                <a:spcPct val="30000"/>
              </a:lnSpc>
            </a:pPr>
            <a:endParaRPr lang="en-US" sz="2200" dirty="0"/>
          </a:p>
          <a:p>
            <a:pPr eaLnBrk="1" hangingPunct="1">
              <a:lnSpc>
                <a:spcPct val="30000"/>
              </a:lnSpc>
            </a:pPr>
            <a:endParaRPr lang="en-US" sz="2200" dirty="0"/>
          </a:p>
          <a:p>
            <a:pPr eaLnBrk="1" hangingPunct="1">
              <a:lnSpc>
                <a:spcPct val="30000"/>
              </a:lnSpc>
            </a:pPr>
            <a:endParaRPr lang="en-US" sz="2200" dirty="0"/>
          </a:p>
          <a:p>
            <a:pPr eaLnBrk="1" hangingPunct="1">
              <a:lnSpc>
                <a:spcPct val="30000"/>
              </a:lnSpc>
            </a:pPr>
            <a:endParaRPr lang="en-US" sz="2200" dirty="0"/>
          </a:p>
        </p:txBody>
      </p:sp>
      <p:sp>
        <p:nvSpPr>
          <p:cNvPr id="536579" name="WordArt 3"/>
          <p:cNvSpPr>
            <a:spLocks noChangeArrowheads="1" noChangeShapeType="1" noTextEdit="1"/>
          </p:cNvSpPr>
          <p:nvPr/>
        </p:nvSpPr>
        <p:spPr bwMode="auto">
          <a:xfrm>
            <a:off x="4038600" y="5791200"/>
            <a:ext cx="4800600" cy="762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What does 'b' store?</a:t>
            </a:r>
          </a:p>
        </p:txBody>
      </p:sp>
      <p:sp>
        <p:nvSpPr>
          <p:cNvPr id="536580" name="WordArt 4"/>
          <p:cNvSpPr>
            <a:spLocks noChangeArrowheads="1" noChangeShapeType="1" noTextEdit="1"/>
          </p:cNvSpPr>
          <p:nvPr/>
        </p:nvSpPr>
        <p:spPr bwMode="auto">
          <a:xfrm>
            <a:off x="533400" y="5181600"/>
            <a:ext cx="4800600" cy="762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What does 'a' store?</a:t>
            </a:r>
          </a:p>
        </p:txBody>
      </p:sp>
      <p:graphicFrame>
        <p:nvGraphicFramePr>
          <p:cNvPr id="536606" name="Group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241235"/>
              </p:ext>
            </p:extLst>
          </p:nvPr>
        </p:nvGraphicFramePr>
        <p:xfrm>
          <a:off x="5943600" y="2819400"/>
          <a:ext cx="2133600" cy="1036638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2475"/>
            <a:ext cx="9144000" cy="252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856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365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365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366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579" grpId="0" animBg="1"/>
      <p:bldP spid="53658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4748213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4748213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4748213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4748213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4748213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4748213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4748213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4748213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4748213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4000"/>
              </a:lnSpc>
            </a:pPr>
            <a:r>
              <a:rPr lang="en-US" dirty="0" smtClean="0">
                <a:latin typeface="Times New Roman" pitchFamily="18" charset="0"/>
              </a:rPr>
              <a:t>// Java0317.java</a:t>
            </a:r>
          </a:p>
          <a:p>
            <a:pPr eaLnBrk="1" hangingPunct="1">
              <a:lnSpc>
                <a:spcPct val="94000"/>
              </a:lnSpc>
            </a:pPr>
            <a:r>
              <a:rPr lang="en-US" dirty="0" smtClean="0">
                <a:latin typeface="Times New Roman" pitchFamily="18" charset="0"/>
              </a:rPr>
              <a:t>// This is an example of a poorly written program with single-letter variables.</a:t>
            </a:r>
          </a:p>
          <a:p>
            <a:pPr eaLnBrk="1" hangingPunct="1">
              <a:lnSpc>
                <a:spcPct val="94000"/>
              </a:lnSpc>
            </a:pPr>
            <a:r>
              <a:rPr lang="en-US" dirty="0" smtClean="0">
                <a:latin typeface="Times New Roman" pitchFamily="18" charset="0"/>
              </a:rPr>
              <a:t>// Do you have any idea what this program does?</a:t>
            </a:r>
          </a:p>
          <a:p>
            <a:pPr eaLnBrk="1" hangingPunct="1">
              <a:lnSpc>
                <a:spcPct val="94000"/>
              </a:lnSpc>
            </a:pPr>
            <a:endParaRPr lang="en-US" dirty="0" smtClean="0">
              <a:latin typeface="Times New Roman" pitchFamily="18" charset="0"/>
            </a:endParaRPr>
          </a:p>
          <a:p>
            <a:pPr eaLnBrk="1" hangingPunct="1">
              <a:lnSpc>
                <a:spcPct val="94000"/>
              </a:lnSpc>
            </a:pPr>
            <a:r>
              <a:rPr lang="en-US" dirty="0" smtClean="0">
                <a:latin typeface="Times New Roman" pitchFamily="18" charset="0"/>
              </a:rPr>
              <a:t>public class Java0317</a:t>
            </a:r>
          </a:p>
          <a:p>
            <a:pPr eaLnBrk="1" hangingPunct="1">
              <a:lnSpc>
                <a:spcPct val="94000"/>
              </a:lnSpc>
            </a:pPr>
            <a:r>
              <a:rPr lang="en-US" dirty="0" smtClean="0">
                <a:latin typeface="Times New Roman" pitchFamily="18" charset="0"/>
              </a:rPr>
              <a:t>{</a:t>
            </a:r>
            <a:endParaRPr lang="en-US" dirty="0">
              <a:latin typeface="Times New Roman" pitchFamily="18" charset="0"/>
            </a:endParaRPr>
          </a:p>
          <a:p>
            <a:pPr eaLnBrk="1" hangingPunct="1">
              <a:lnSpc>
                <a:spcPct val="94000"/>
              </a:lnSpc>
            </a:pPr>
            <a:r>
              <a:rPr lang="en-US" dirty="0">
                <a:latin typeface="Times New Roman" pitchFamily="18" charset="0"/>
              </a:rPr>
              <a:t>	public static void main (String </a:t>
            </a:r>
            <a:r>
              <a:rPr lang="en-US" dirty="0" err="1">
                <a:latin typeface="Times New Roman" pitchFamily="18" charset="0"/>
              </a:rPr>
              <a:t>args</a:t>
            </a:r>
            <a:r>
              <a:rPr lang="en-US" dirty="0">
                <a:latin typeface="Times New Roman" pitchFamily="18" charset="0"/>
              </a:rPr>
              <a:t>[])</a:t>
            </a:r>
          </a:p>
          <a:p>
            <a:pPr eaLnBrk="1" hangingPunct="1">
              <a:lnSpc>
                <a:spcPct val="94000"/>
              </a:lnSpc>
            </a:pPr>
            <a:r>
              <a:rPr lang="en-US" dirty="0">
                <a:latin typeface="Times New Roman" pitchFamily="18" charset="0"/>
              </a:rPr>
              <a:t>	{</a:t>
            </a:r>
          </a:p>
          <a:p>
            <a:pPr eaLnBrk="1" hangingPunct="1">
              <a:lnSpc>
                <a:spcPct val="94000"/>
              </a:lnSpc>
            </a:pPr>
            <a:r>
              <a:rPr lang="en-US" dirty="0" smtClean="0">
                <a:latin typeface="Times New Roman" pitchFamily="18" charset="0"/>
              </a:rPr>
              <a:t>		double a;</a:t>
            </a:r>
          </a:p>
          <a:p>
            <a:pPr eaLnBrk="1" hangingPunct="1">
              <a:lnSpc>
                <a:spcPct val="94000"/>
              </a:lnSpc>
            </a:pPr>
            <a:r>
              <a:rPr lang="en-US" dirty="0" smtClean="0">
                <a:latin typeface="Times New Roman" pitchFamily="18" charset="0"/>
              </a:rPr>
              <a:t>		double b;</a:t>
            </a:r>
          </a:p>
          <a:p>
            <a:pPr eaLnBrk="1" hangingPunct="1">
              <a:lnSpc>
                <a:spcPct val="94000"/>
              </a:lnSpc>
            </a:pPr>
            <a:r>
              <a:rPr lang="en-US" dirty="0" smtClean="0">
                <a:latin typeface="Times New Roman" pitchFamily="18" charset="0"/>
              </a:rPr>
              <a:t>		double c;</a:t>
            </a:r>
          </a:p>
          <a:p>
            <a:pPr eaLnBrk="1" hangingPunct="1">
              <a:lnSpc>
                <a:spcPct val="94000"/>
              </a:lnSpc>
            </a:pPr>
            <a:r>
              <a:rPr lang="en-US" dirty="0" smtClean="0">
                <a:latin typeface="Times New Roman" pitchFamily="18" charset="0"/>
              </a:rPr>
              <a:t>		double d;</a:t>
            </a:r>
          </a:p>
          <a:p>
            <a:pPr eaLnBrk="1" hangingPunct="1">
              <a:lnSpc>
                <a:spcPct val="94000"/>
              </a:lnSpc>
            </a:pPr>
            <a:r>
              <a:rPr lang="en-US" dirty="0" smtClean="0">
                <a:latin typeface="Times New Roman" pitchFamily="18" charset="0"/>
              </a:rPr>
              <a:t>		double e;</a:t>
            </a:r>
          </a:p>
          <a:p>
            <a:pPr eaLnBrk="1" hangingPunct="1">
              <a:lnSpc>
                <a:spcPct val="94000"/>
              </a:lnSpc>
            </a:pPr>
            <a:r>
              <a:rPr lang="en-US" dirty="0" smtClean="0">
                <a:latin typeface="Times New Roman" pitchFamily="18" charset="0"/>
              </a:rPr>
              <a:t>		a = 35;</a:t>
            </a:r>
          </a:p>
          <a:p>
            <a:pPr eaLnBrk="1" hangingPunct="1">
              <a:lnSpc>
                <a:spcPct val="94000"/>
              </a:lnSpc>
            </a:pPr>
            <a:r>
              <a:rPr lang="en-US" dirty="0" smtClean="0">
                <a:latin typeface="Times New Roman" pitchFamily="18" charset="0"/>
              </a:rPr>
              <a:t>		b = 8.75;</a:t>
            </a:r>
          </a:p>
          <a:p>
            <a:pPr eaLnBrk="1" hangingPunct="1">
              <a:lnSpc>
                <a:spcPct val="94000"/>
              </a:lnSpc>
            </a:pPr>
            <a:r>
              <a:rPr lang="en-US" dirty="0" smtClean="0">
                <a:latin typeface="Times New Roman" pitchFamily="18" charset="0"/>
              </a:rPr>
              <a:t>		c = a * b;</a:t>
            </a:r>
          </a:p>
          <a:p>
            <a:pPr eaLnBrk="1" hangingPunct="1">
              <a:lnSpc>
                <a:spcPct val="94000"/>
              </a:lnSpc>
            </a:pPr>
            <a:r>
              <a:rPr lang="en-US" dirty="0" smtClean="0">
                <a:latin typeface="Times New Roman" pitchFamily="18" charset="0"/>
              </a:rPr>
              <a:t>		d = c * 0.29;</a:t>
            </a:r>
          </a:p>
          <a:p>
            <a:pPr eaLnBrk="1" hangingPunct="1">
              <a:lnSpc>
                <a:spcPct val="94000"/>
              </a:lnSpc>
            </a:pPr>
            <a:r>
              <a:rPr lang="en-US" dirty="0" smtClean="0">
                <a:latin typeface="Times New Roman" pitchFamily="18" charset="0"/>
              </a:rPr>
              <a:t>		e = c - d;</a:t>
            </a:r>
          </a:p>
          <a:p>
            <a:pPr eaLnBrk="1" hangingPunct="1">
              <a:lnSpc>
                <a:spcPct val="94000"/>
              </a:lnSpc>
            </a:pPr>
            <a:r>
              <a:rPr lang="en-US" dirty="0" smtClean="0">
                <a:latin typeface="Times New Roman" pitchFamily="18" charset="0"/>
              </a:rPr>
              <a:t>		</a:t>
            </a:r>
            <a:r>
              <a:rPr lang="en-US" dirty="0" err="1" smtClean="0">
                <a:latin typeface="Times New Roman" pitchFamily="18" charset="0"/>
              </a:rPr>
              <a:t>System.out.println</a:t>
            </a:r>
            <a:r>
              <a:rPr lang="en-US" dirty="0" smtClean="0">
                <a:latin typeface="Times New Roman" pitchFamily="18" charset="0"/>
              </a:rPr>
              <a:t>("a = " + a);</a:t>
            </a:r>
          </a:p>
          <a:p>
            <a:pPr eaLnBrk="1" hangingPunct="1">
              <a:lnSpc>
                <a:spcPct val="94000"/>
              </a:lnSpc>
            </a:pPr>
            <a:r>
              <a:rPr lang="en-US" dirty="0" smtClean="0">
                <a:latin typeface="Times New Roman" pitchFamily="18" charset="0"/>
              </a:rPr>
              <a:t>		</a:t>
            </a:r>
            <a:r>
              <a:rPr lang="en-US" dirty="0" err="1" smtClean="0">
                <a:latin typeface="Times New Roman" pitchFamily="18" charset="0"/>
              </a:rPr>
              <a:t>System.out.println</a:t>
            </a:r>
            <a:r>
              <a:rPr lang="en-US" dirty="0" smtClean="0">
                <a:latin typeface="Times New Roman" pitchFamily="18" charset="0"/>
              </a:rPr>
              <a:t>("b = " + b);</a:t>
            </a:r>
          </a:p>
          <a:p>
            <a:pPr eaLnBrk="1" hangingPunct="1">
              <a:lnSpc>
                <a:spcPct val="94000"/>
              </a:lnSpc>
            </a:pPr>
            <a:r>
              <a:rPr lang="en-US" dirty="0" smtClean="0">
                <a:latin typeface="Times New Roman" pitchFamily="18" charset="0"/>
              </a:rPr>
              <a:t>		</a:t>
            </a:r>
            <a:r>
              <a:rPr lang="en-US" dirty="0" err="1" smtClean="0">
                <a:latin typeface="Times New Roman" pitchFamily="18" charset="0"/>
              </a:rPr>
              <a:t>System.out.println</a:t>
            </a:r>
            <a:r>
              <a:rPr lang="en-US" dirty="0" smtClean="0">
                <a:latin typeface="Times New Roman" pitchFamily="18" charset="0"/>
              </a:rPr>
              <a:t>("c = " + c);	</a:t>
            </a:r>
          </a:p>
          <a:p>
            <a:pPr eaLnBrk="1" hangingPunct="1">
              <a:lnSpc>
                <a:spcPct val="94000"/>
              </a:lnSpc>
            </a:pPr>
            <a:r>
              <a:rPr lang="en-US" dirty="0" smtClean="0">
                <a:latin typeface="Times New Roman" pitchFamily="18" charset="0"/>
              </a:rPr>
              <a:t>		</a:t>
            </a:r>
            <a:r>
              <a:rPr lang="en-US" dirty="0" err="1" smtClean="0">
                <a:latin typeface="Times New Roman" pitchFamily="18" charset="0"/>
              </a:rPr>
              <a:t>System.out.println</a:t>
            </a:r>
            <a:r>
              <a:rPr lang="en-US" dirty="0" smtClean="0">
                <a:latin typeface="Times New Roman" pitchFamily="18" charset="0"/>
              </a:rPr>
              <a:t>("d = " + d);</a:t>
            </a:r>
          </a:p>
          <a:p>
            <a:pPr eaLnBrk="1" hangingPunct="1">
              <a:lnSpc>
                <a:spcPct val="94000"/>
              </a:lnSpc>
            </a:pPr>
            <a:r>
              <a:rPr lang="en-US" dirty="0" smtClean="0">
                <a:latin typeface="Times New Roman" pitchFamily="18" charset="0"/>
              </a:rPr>
              <a:t>		</a:t>
            </a:r>
            <a:r>
              <a:rPr lang="en-US" dirty="0" err="1" smtClean="0">
                <a:latin typeface="Times New Roman" pitchFamily="18" charset="0"/>
              </a:rPr>
              <a:t>System.out.println</a:t>
            </a:r>
            <a:r>
              <a:rPr lang="en-US" dirty="0" smtClean="0">
                <a:latin typeface="Times New Roman" pitchFamily="18" charset="0"/>
              </a:rPr>
              <a:t>("e = " + e);</a:t>
            </a:r>
          </a:p>
          <a:p>
            <a:pPr eaLnBrk="1" hangingPunct="1">
              <a:lnSpc>
                <a:spcPct val="94000"/>
              </a:lnSpc>
            </a:pPr>
            <a:r>
              <a:rPr lang="en-US" dirty="0" smtClean="0">
                <a:latin typeface="Times New Roman" pitchFamily="18" charset="0"/>
              </a:rPr>
              <a:t>		</a:t>
            </a:r>
            <a:r>
              <a:rPr lang="en-US" dirty="0" err="1" smtClean="0">
                <a:latin typeface="Times New Roman" pitchFamily="18" charset="0"/>
              </a:rPr>
              <a:t>System.out.println</a:t>
            </a:r>
            <a:r>
              <a:rPr lang="en-US" dirty="0" smtClean="0">
                <a:latin typeface="Times New Roman" pitchFamily="18" charset="0"/>
              </a:rPr>
              <a:t>();</a:t>
            </a:r>
          </a:p>
          <a:p>
            <a:pPr eaLnBrk="1" hangingPunct="1">
              <a:lnSpc>
                <a:spcPct val="94000"/>
              </a:lnSpc>
            </a:pPr>
            <a:r>
              <a:rPr lang="en-US" dirty="0">
                <a:latin typeface="Times New Roman" pitchFamily="18" charset="0"/>
              </a:rPr>
              <a:t>	}</a:t>
            </a:r>
          </a:p>
          <a:p>
            <a:pPr eaLnBrk="1" hangingPunct="1">
              <a:lnSpc>
                <a:spcPct val="94000"/>
              </a:lnSpc>
            </a:pPr>
            <a:r>
              <a:rPr lang="en-US" dirty="0">
                <a:latin typeface="Times New Roman" pitchFamily="18" charset="0"/>
              </a:rPr>
              <a:t>}</a:t>
            </a:r>
          </a:p>
        </p:txBody>
      </p:sp>
      <p:pic>
        <p:nvPicPr>
          <p:cNvPr id="36869" name="Picture 5" descr="C:\Users\JohnSchram\AppData\Local\Microsoft\Windows\Temporary Internet Files\Content.IE5\2FHIY7Z7\MC900441523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4019744"/>
            <a:ext cx="2876550" cy="245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066800"/>
            <a:ext cx="48006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103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4748213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4748213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4748213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4748213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4748213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4748213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4748213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4748213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4748213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4000"/>
              </a:lnSpc>
            </a:pPr>
            <a:r>
              <a:rPr lang="en-US" dirty="0" smtClean="0">
                <a:latin typeface="Times New Roman" pitchFamily="18" charset="0"/>
              </a:rPr>
              <a:t>// Java0318.java</a:t>
            </a:r>
          </a:p>
          <a:p>
            <a:pPr eaLnBrk="1" hangingPunct="1">
              <a:lnSpc>
                <a:spcPct val="94000"/>
              </a:lnSpc>
            </a:pPr>
            <a:r>
              <a:rPr lang="en-US" dirty="0" smtClean="0">
                <a:latin typeface="Times New Roman" pitchFamily="18" charset="0"/>
              </a:rPr>
              <a:t>// This program does exactly the same thing as the previous program.</a:t>
            </a:r>
          </a:p>
          <a:p>
            <a:pPr eaLnBrk="1" hangingPunct="1">
              <a:lnSpc>
                <a:spcPct val="94000"/>
              </a:lnSpc>
            </a:pPr>
            <a:r>
              <a:rPr lang="en-US" dirty="0" smtClean="0">
                <a:latin typeface="Times New Roman" pitchFamily="18" charset="0"/>
              </a:rPr>
              <a:t>// By using self-commenting variables, the program is much easier to read and understand.</a:t>
            </a:r>
          </a:p>
          <a:p>
            <a:pPr eaLnBrk="1" hangingPunct="1">
              <a:lnSpc>
                <a:spcPct val="94000"/>
              </a:lnSpc>
            </a:pPr>
            <a:endParaRPr lang="en-US" dirty="0" smtClean="0">
              <a:latin typeface="Times New Roman" pitchFamily="18" charset="0"/>
            </a:endParaRPr>
          </a:p>
          <a:p>
            <a:pPr eaLnBrk="1" hangingPunct="1">
              <a:lnSpc>
                <a:spcPct val="94000"/>
              </a:lnSpc>
            </a:pPr>
            <a:r>
              <a:rPr lang="en-US" dirty="0" smtClean="0">
                <a:latin typeface="Times New Roman" pitchFamily="18" charset="0"/>
              </a:rPr>
              <a:t>public class Java0318</a:t>
            </a:r>
          </a:p>
          <a:p>
            <a:pPr eaLnBrk="1" hangingPunct="1">
              <a:lnSpc>
                <a:spcPct val="94000"/>
              </a:lnSpc>
            </a:pPr>
            <a:r>
              <a:rPr lang="en-US" dirty="0" smtClean="0">
                <a:latin typeface="Times New Roman" pitchFamily="18" charset="0"/>
              </a:rPr>
              <a:t>{</a:t>
            </a:r>
            <a:endParaRPr lang="en-US" dirty="0">
              <a:latin typeface="Times New Roman" pitchFamily="18" charset="0"/>
            </a:endParaRPr>
          </a:p>
          <a:p>
            <a:pPr eaLnBrk="1" hangingPunct="1">
              <a:lnSpc>
                <a:spcPct val="94000"/>
              </a:lnSpc>
            </a:pPr>
            <a:r>
              <a:rPr lang="en-US" dirty="0">
                <a:latin typeface="Times New Roman" pitchFamily="18" charset="0"/>
              </a:rPr>
              <a:t>	public static void main (String </a:t>
            </a:r>
            <a:r>
              <a:rPr lang="en-US" dirty="0" err="1">
                <a:latin typeface="Times New Roman" pitchFamily="18" charset="0"/>
              </a:rPr>
              <a:t>args</a:t>
            </a:r>
            <a:r>
              <a:rPr lang="en-US" dirty="0">
                <a:latin typeface="Times New Roman" pitchFamily="18" charset="0"/>
              </a:rPr>
              <a:t>[])</a:t>
            </a:r>
          </a:p>
          <a:p>
            <a:pPr eaLnBrk="1" hangingPunct="1">
              <a:lnSpc>
                <a:spcPct val="94000"/>
              </a:lnSpc>
            </a:pPr>
            <a:r>
              <a:rPr lang="en-US" dirty="0">
                <a:latin typeface="Times New Roman" pitchFamily="18" charset="0"/>
              </a:rPr>
              <a:t>	{</a:t>
            </a:r>
          </a:p>
          <a:p>
            <a:pPr eaLnBrk="1" hangingPunct="1">
              <a:lnSpc>
                <a:spcPct val="94000"/>
              </a:lnSpc>
            </a:pPr>
            <a:r>
              <a:rPr lang="en-US" dirty="0">
                <a:latin typeface="Times New Roman" pitchFamily="18" charset="0"/>
              </a:rPr>
              <a:t>		double </a:t>
            </a:r>
            <a:r>
              <a:rPr lang="en-US" dirty="0" err="1">
                <a:latin typeface="Times New Roman" pitchFamily="18" charset="0"/>
              </a:rPr>
              <a:t>hoursWorked</a:t>
            </a:r>
            <a:r>
              <a:rPr lang="en-US" dirty="0">
                <a:latin typeface="Times New Roman" pitchFamily="18" charset="0"/>
              </a:rPr>
              <a:t>;</a:t>
            </a:r>
          </a:p>
          <a:p>
            <a:pPr eaLnBrk="1" hangingPunct="1">
              <a:lnSpc>
                <a:spcPct val="94000"/>
              </a:lnSpc>
            </a:pPr>
            <a:r>
              <a:rPr lang="en-US" dirty="0">
                <a:latin typeface="Times New Roman" pitchFamily="18" charset="0"/>
              </a:rPr>
              <a:t>		double </a:t>
            </a:r>
            <a:r>
              <a:rPr lang="en-US" dirty="0" err="1">
                <a:latin typeface="Times New Roman" pitchFamily="18" charset="0"/>
              </a:rPr>
              <a:t>hourlyRate</a:t>
            </a:r>
            <a:r>
              <a:rPr lang="en-US" dirty="0">
                <a:latin typeface="Times New Roman" pitchFamily="18" charset="0"/>
              </a:rPr>
              <a:t>;</a:t>
            </a:r>
          </a:p>
          <a:p>
            <a:pPr eaLnBrk="1" hangingPunct="1">
              <a:lnSpc>
                <a:spcPct val="94000"/>
              </a:lnSpc>
            </a:pPr>
            <a:r>
              <a:rPr lang="en-US" dirty="0">
                <a:latin typeface="Times New Roman" pitchFamily="18" charset="0"/>
              </a:rPr>
              <a:t>		double </a:t>
            </a:r>
            <a:r>
              <a:rPr lang="en-US" dirty="0" err="1">
                <a:latin typeface="Times New Roman" pitchFamily="18" charset="0"/>
              </a:rPr>
              <a:t>grossPay</a:t>
            </a:r>
            <a:r>
              <a:rPr lang="en-US" dirty="0">
                <a:latin typeface="Times New Roman" pitchFamily="18" charset="0"/>
              </a:rPr>
              <a:t>;</a:t>
            </a:r>
          </a:p>
          <a:p>
            <a:pPr eaLnBrk="1" hangingPunct="1">
              <a:lnSpc>
                <a:spcPct val="94000"/>
              </a:lnSpc>
            </a:pPr>
            <a:r>
              <a:rPr lang="en-US" dirty="0">
                <a:latin typeface="Times New Roman" pitchFamily="18" charset="0"/>
              </a:rPr>
              <a:t>		double deductions;</a:t>
            </a:r>
          </a:p>
          <a:p>
            <a:pPr eaLnBrk="1" hangingPunct="1">
              <a:lnSpc>
                <a:spcPct val="94000"/>
              </a:lnSpc>
            </a:pPr>
            <a:r>
              <a:rPr lang="en-US" dirty="0">
                <a:latin typeface="Times New Roman" pitchFamily="18" charset="0"/>
              </a:rPr>
              <a:t>		double </a:t>
            </a:r>
            <a:r>
              <a:rPr lang="en-US" dirty="0" err="1">
                <a:latin typeface="Times New Roman" pitchFamily="18" charset="0"/>
              </a:rPr>
              <a:t>netPay</a:t>
            </a:r>
            <a:r>
              <a:rPr lang="en-US" dirty="0">
                <a:latin typeface="Times New Roman" pitchFamily="18" charset="0"/>
              </a:rPr>
              <a:t>;</a:t>
            </a:r>
          </a:p>
          <a:p>
            <a:pPr eaLnBrk="1" hangingPunct="1">
              <a:lnSpc>
                <a:spcPct val="94000"/>
              </a:lnSpc>
            </a:pPr>
            <a:r>
              <a:rPr lang="en-US" dirty="0">
                <a:latin typeface="Times New Roman" pitchFamily="18" charset="0"/>
              </a:rPr>
              <a:t>		</a:t>
            </a:r>
            <a:r>
              <a:rPr lang="en-US" dirty="0" err="1">
                <a:latin typeface="Times New Roman" pitchFamily="18" charset="0"/>
              </a:rPr>
              <a:t>hoursWorked</a:t>
            </a:r>
            <a:r>
              <a:rPr lang="en-US" dirty="0">
                <a:latin typeface="Times New Roman" pitchFamily="18" charset="0"/>
              </a:rPr>
              <a:t> = 35;</a:t>
            </a:r>
          </a:p>
          <a:p>
            <a:pPr eaLnBrk="1" hangingPunct="1">
              <a:lnSpc>
                <a:spcPct val="94000"/>
              </a:lnSpc>
            </a:pPr>
            <a:r>
              <a:rPr lang="en-US" dirty="0">
                <a:latin typeface="Times New Roman" pitchFamily="18" charset="0"/>
              </a:rPr>
              <a:t>		</a:t>
            </a:r>
            <a:r>
              <a:rPr lang="en-US" dirty="0" err="1">
                <a:latin typeface="Times New Roman" pitchFamily="18" charset="0"/>
              </a:rPr>
              <a:t>hourlyRate</a:t>
            </a:r>
            <a:r>
              <a:rPr lang="en-US" dirty="0">
                <a:latin typeface="Times New Roman" pitchFamily="18" charset="0"/>
              </a:rPr>
              <a:t> = 8.75;</a:t>
            </a:r>
          </a:p>
          <a:p>
            <a:pPr eaLnBrk="1" hangingPunct="1">
              <a:lnSpc>
                <a:spcPct val="94000"/>
              </a:lnSpc>
            </a:pPr>
            <a:r>
              <a:rPr lang="en-US" dirty="0">
                <a:latin typeface="Times New Roman" pitchFamily="18" charset="0"/>
              </a:rPr>
              <a:t>		</a:t>
            </a:r>
            <a:r>
              <a:rPr lang="en-US" dirty="0" err="1">
                <a:latin typeface="Times New Roman" pitchFamily="18" charset="0"/>
              </a:rPr>
              <a:t>grossPay</a:t>
            </a:r>
            <a:r>
              <a:rPr lang="en-US" dirty="0">
                <a:latin typeface="Times New Roman" pitchFamily="18" charset="0"/>
              </a:rPr>
              <a:t> = </a:t>
            </a:r>
            <a:r>
              <a:rPr lang="en-US" dirty="0" err="1">
                <a:latin typeface="Times New Roman" pitchFamily="18" charset="0"/>
              </a:rPr>
              <a:t>hoursWorked</a:t>
            </a:r>
            <a:r>
              <a:rPr lang="en-US" dirty="0">
                <a:latin typeface="Times New Roman" pitchFamily="18" charset="0"/>
              </a:rPr>
              <a:t> * </a:t>
            </a:r>
            <a:r>
              <a:rPr lang="en-US" dirty="0" err="1">
                <a:latin typeface="Times New Roman" pitchFamily="18" charset="0"/>
              </a:rPr>
              <a:t>hourlyRate</a:t>
            </a:r>
            <a:r>
              <a:rPr lang="en-US" dirty="0">
                <a:latin typeface="Times New Roman" pitchFamily="18" charset="0"/>
              </a:rPr>
              <a:t>;</a:t>
            </a:r>
          </a:p>
          <a:p>
            <a:pPr eaLnBrk="1" hangingPunct="1">
              <a:lnSpc>
                <a:spcPct val="94000"/>
              </a:lnSpc>
            </a:pPr>
            <a:r>
              <a:rPr lang="en-US" dirty="0">
                <a:latin typeface="Times New Roman" pitchFamily="18" charset="0"/>
              </a:rPr>
              <a:t>		deductions = </a:t>
            </a:r>
            <a:r>
              <a:rPr lang="en-US" dirty="0" err="1">
                <a:latin typeface="Times New Roman" pitchFamily="18" charset="0"/>
              </a:rPr>
              <a:t>grossPay</a:t>
            </a:r>
            <a:r>
              <a:rPr lang="en-US" dirty="0">
                <a:latin typeface="Times New Roman" pitchFamily="18" charset="0"/>
              </a:rPr>
              <a:t> * 0.29;</a:t>
            </a:r>
          </a:p>
          <a:p>
            <a:pPr eaLnBrk="1" hangingPunct="1">
              <a:lnSpc>
                <a:spcPct val="94000"/>
              </a:lnSpc>
            </a:pPr>
            <a:r>
              <a:rPr lang="en-US" dirty="0">
                <a:latin typeface="Times New Roman" pitchFamily="18" charset="0"/>
              </a:rPr>
              <a:t>		</a:t>
            </a:r>
            <a:r>
              <a:rPr lang="en-US" dirty="0" err="1">
                <a:latin typeface="Times New Roman" pitchFamily="18" charset="0"/>
              </a:rPr>
              <a:t>netPay</a:t>
            </a:r>
            <a:r>
              <a:rPr lang="en-US" dirty="0">
                <a:latin typeface="Times New Roman" pitchFamily="18" charset="0"/>
              </a:rPr>
              <a:t> = </a:t>
            </a:r>
            <a:r>
              <a:rPr lang="en-US" dirty="0" err="1">
                <a:latin typeface="Times New Roman" pitchFamily="18" charset="0"/>
              </a:rPr>
              <a:t>grossPay</a:t>
            </a:r>
            <a:r>
              <a:rPr lang="en-US" dirty="0">
                <a:latin typeface="Times New Roman" pitchFamily="18" charset="0"/>
              </a:rPr>
              <a:t> - deductions;</a:t>
            </a:r>
          </a:p>
          <a:p>
            <a:pPr eaLnBrk="1" hangingPunct="1">
              <a:lnSpc>
                <a:spcPct val="94000"/>
              </a:lnSpc>
            </a:pPr>
            <a:r>
              <a:rPr lang="en-US" dirty="0">
                <a:latin typeface="Times New Roman" pitchFamily="18" charset="0"/>
              </a:rPr>
              <a:t>		</a:t>
            </a:r>
            <a:r>
              <a:rPr lang="en-US" dirty="0" err="1">
                <a:latin typeface="Times New Roman" pitchFamily="18" charset="0"/>
              </a:rPr>
              <a:t>System.out.println</a:t>
            </a:r>
            <a:r>
              <a:rPr lang="en-US" dirty="0">
                <a:latin typeface="Times New Roman" pitchFamily="18" charset="0"/>
              </a:rPr>
              <a:t>("Hours Worked: 	" + </a:t>
            </a:r>
            <a:r>
              <a:rPr lang="en-US" dirty="0" err="1">
                <a:latin typeface="Times New Roman" pitchFamily="18" charset="0"/>
              </a:rPr>
              <a:t>hoursWorked</a:t>
            </a:r>
            <a:r>
              <a:rPr lang="en-US" dirty="0">
                <a:latin typeface="Times New Roman" pitchFamily="18" charset="0"/>
              </a:rPr>
              <a:t>);</a:t>
            </a:r>
          </a:p>
          <a:p>
            <a:pPr eaLnBrk="1" hangingPunct="1">
              <a:lnSpc>
                <a:spcPct val="94000"/>
              </a:lnSpc>
            </a:pPr>
            <a:r>
              <a:rPr lang="en-US" dirty="0">
                <a:latin typeface="Times New Roman" pitchFamily="18" charset="0"/>
              </a:rPr>
              <a:t>		</a:t>
            </a:r>
            <a:r>
              <a:rPr lang="en-US" dirty="0" err="1">
                <a:latin typeface="Times New Roman" pitchFamily="18" charset="0"/>
              </a:rPr>
              <a:t>System.out.println</a:t>
            </a:r>
            <a:r>
              <a:rPr lang="en-US" dirty="0">
                <a:latin typeface="Times New Roman" pitchFamily="18" charset="0"/>
              </a:rPr>
              <a:t>("Hourly Rate:    	" + </a:t>
            </a:r>
            <a:r>
              <a:rPr lang="en-US" dirty="0" err="1">
                <a:latin typeface="Times New Roman" pitchFamily="18" charset="0"/>
              </a:rPr>
              <a:t>hourlyRate</a:t>
            </a:r>
            <a:r>
              <a:rPr lang="en-US" dirty="0">
                <a:latin typeface="Times New Roman" pitchFamily="18" charset="0"/>
              </a:rPr>
              <a:t>);</a:t>
            </a:r>
          </a:p>
          <a:p>
            <a:pPr eaLnBrk="1" hangingPunct="1">
              <a:lnSpc>
                <a:spcPct val="94000"/>
              </a:lnSpc>
            </a:pPr>
            <a:r>
              <a:rPr lang="en-US" dirty="0">
                <a:latin typeface="Times New Roman" pitchFamily="18" charset="0"/>
              </a:rPr>
              <a:t>		</a:t>
            </a:r>
            <a:r>
              <a:rPr lang="en-US" dirty="0" err="1">
                <a:latin typeface="Times New Roman" pitchFamily="18" charset="0"/>
              </a:rPr>
              <a:t>System.out.println</a:t>
            </a:r>
            <a:r>
              <a:rPr lang="en-US" dirty="0">
                <a:latin typeface="Times New Roman" pitchFamily="18" charset="0"/>
              </a:rPr>
              <a:t>("Gross Pay:      	" + </a:t>
            </a:r>
            <a:r>
              <a:rPr lang="en-US" dirty="0" err="1">
                <a:latin typeface="Times New Roman" pitchFamily="18" charset="0"/>
              </a:rPr>
              <a:t>grossPay</a:t>
            </a:r>
            <a:r>
              <a:rPr lang="en-US" dirty="0">
                <a:latin typeface="Times New Roman" pitchFamily="18" charset="0"/>
              </a:rPr>
              <a:t>);	</a:t>
            </a:r>
          </a:p>
          <a:p>
            <a:pPr eaLnBrk="1" hangingPunct="1">
              <a:lnSpc>
                <a:spcPct val="94000"/>
              </a:lnSpc>
            </a:pPr>
            <a:r>
              <a:rPr lang="en-US" dirty="0">
                <a:latin typeface="Times New Roman" pitchFamily="18" charset="0"/>
              </a:rPr>
              <a:t>		</a:t>
            </a:r>
            <a:r>
              <a:rPr lang="en-US" dirty="0" err="1">
                <a:latin typeface="Times New Roman" pitchFamily="18" charset="0"/>
              </a:rPr>
              <a:t>System.out.println</a:t>
            </a:r>
            <a:r>
              <a:rPr lang="en-US" dirty="0">
                <a:latin typeface="Times New Roman" pitchFamily="18" charset="0"/>
              </a:rPr>
              <a:t>("Deductions:     	" + deductions);</a:t>
            </a:r>
          </a:p>
          <a:p>
            <a:pPr eaLnBrk="1" hangingPunct="1">
              <a:lnSpc>
                <a:spcPct val="94000"/>
              </a:lnSpc>
            </a:pPr>
            <a:r>
              <a:rPr lang="en-US" dirty="0">
                <a:latin typeface="Times New Roman" pitchFamily="18" charset="0"/>
              </a:rPr>
              <a:t>		</a:t>
            </a:r>
            <a:r>
              <a:rPr lang="en-US" dirty="0" err="1">
                <a:latin typeface="Times New Roman" pitchFamily="18" charset="0"/>
              </a:rPr>
              <a:t>System.out.println</a:t>
            </a:r>
            <a:r>
              <a:rPr lang="en-US" dirty="0">
                <a:latin typeface="Times New Roman" pitchFamily="18" charset="0"/>
              </a:rPr>
              <a:t>("Net Pay:        	" + </a:t>
            </a:r>
            <a:r>
              <a:rPr lang="en-US" dirty="0" err="1">
                <a:latin typeface="Times New Roman" pitchFamily="18" charset="0"/>
              </a:rPr>
              <a:t>netPay</a:t>
            </a:r>
            <a:r>
              <a:rPr lang="en-US" dirty="0">
                <a:latin typeface="Times New Roman" pitchFamily="18" charset="0"/>
              </a:rPr>
              <a:t>);</a:t>
            </a:r>
          </a:p>
          <a:p>
            <a:pPr eaLnBrk="1" hangingPunct="1">
              <a:lnSpc>
                <a:spcPct val="94000"/>
              </a:lnSpc>
            </a:pPr>
            <a:r>
              <a:rPr lang="en-US" dirty="0">
                <a:latin typeface="Times New Roman" pitchFamily="18" charset="0"/>
              </a:rPr>
              <a:t>		</a:t>
            </a:r>
            <a:r>
              <a:rPr lang="en-US" dirty="0" err="1">
                <a:latin typeface="Times New Roman" pitchFamily="18" charset="0"/>
              </a:rPr>
              <a:t>System.out.println</a:t>
            </a:r>
            <a:r>
              <a:rPr lang="en-US" dirty="0">
                <a:latin typeface="Times New Roman" pitchFamily="18" charset="0"/>
              </a:rPr>
              <a:t>();</a:t>
            </a:r>
          </a:p>
          <a:p>
            <a:pPr eaLnBrk="1" hangingPunct="1">
              <a:lnSpc>
                <a:spcPct val="94000"/>
              </a:lnSpc>
            </a:pPr>
            <a:r>
              <a:rPr lang="en-US" dirty="0">
                <a:latin typeface="Times New Roman" pitchFamily="18" charset="0"/>
              </a:rPr>
              <a:t>	}</a:t>
            </a:r>
          </a:p>
          <a:p>
            <a:pPr eaLnBrk="1" hangingPunct="1">
              <a:lnSpc>
                <a:spcPct val="94000"/>
              </a:lnSpc>
            </a:pPr>
            <a:r>
              <a:rPr lang="en-US" dirty="0">
                <a:latin typeface="Times New Roman" pitchFamily="18" charset="0"/>
              </a:rPr>
              <a:t>}</a:t>
            </a:r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066800"/>
            <a:ext cx="48006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JohnSchram\AppData\Local\Microsoft\Windows\Temporary Internet Files\Content.IE5\YGQBG32U\MC90009803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328769"/>
            <a:ext cx="1564538" cy="179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24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92805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// Java0319.java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// This program adds a multi-line comment at the beginning to help explain the program.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// Several single-line comments are also added to provide more detail for each variable.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rgbClr val="006000"/>
                </a:solidFill>
                <a:latin typeface="Courier New" pitchFamily="49" charset="0"/>
                <a:cs typeface="Courier New" pitchFamily="49" charset="0"/>
              </a:rPr>
              <a:t>/********************************************************************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rgbClr val="006000"/>
                </a:solidFill>
                <a:latin typeface="Courier New" pitchFamily="49" charset="0"/>
                <a:cs typeface="Courier New" pitchFamily="49" charset="0"/>
              </a:rPr>
              <a:t> **                                                                **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rgbClr val="006000"/>
                </a:solidFill>
                <a:latin typeface="Courier New" pitchFamily="49" charset="0"/>
                <a:cs typeface="Courier New" pitchFamily="49" charset="0"/>
              </a:rPr>
              <a:t> **   Payroll Program                                              **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rgbClr val="006000"/>
                </a:solidFill>
                <a:latin typeface="Courier New" pitchFamily="49" charset="0"/>
                <a:cs typeface="Courier New" pitchFamily="49" charset="0"/>
              </a:rPr>
              <a:t> **   Written by Leon Schram </a:t>
            </a:r>
            <a:r>
              <a:rPr lang="en-US" sz="1600" dirty="0" smtClean="0">
                <a:solidFill>
                  <a:srgbClr val="006000"/>
                </a:solidFill>
                <a:latin typeface="Courier New" pitchFamily="49" charset="0"/>
                <a:cs typeface="Courier New" pitchFamily="49" charset="0"/>
              </a:rPr>
              <a:t>09-09-09                              </a:t>
            </a:r>
            <a:r>
              <a:rPr lang="en-US" sz="1600" dirty="0">
                <a:solidFill>
                  <a:srgbClr val="006000"/>
                </a:solidFill>
                <a:latin typeface="Courier New" pitchFamily="49" charset="0"/>
                <a:cs typeface="Courier New" pitchFamily="49" charset="0"/>
              </a:rPr>
              <a:t>**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rgbClr val="006000"/>
                </a:solidFill>
                <a:latin typeface="Courier New" pitchFamily="49" charset="0"/>
                <a:cs typeface="Courier New" pitchFamily="49" charset="0"/>
              </a:rPr>
              <a:t> **                                                                **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rgbClr val="006000"/>
                </a:solidFill>
                <a:latin typeface="Courier New" pitchFamily="49" charset="0"/>
                <a:cs typeface="Courier New" pitchFamily="49" charset="0"/>
              </a:rPr>
              <a:t> **   This program takes the hours worked and hourly rate of       **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rgbClr val="006000"/>
                </a:solidFill>
                <a:latin typeface="Courier New" pitchFamily="49" charset="0"/>
                <a:cs typeface="Courier New" pitchFamily="49" charset="0"/>
              </a:rPr>
              <a:t> **   an employee and computes the gross pay earned.               **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rgbClr val="006000"/>
                </a:solidFill>
                <a:latin typeface="Courier New" pitchFamily="49" charset="0"/>
                <a:cs typeface="Courier New" pitchFamily="49" charset="0"/>
              </a:rPr>
              <a:t> **   Federal deductions are computed as 29% of gross pay.         **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rgbClr val="006000"/>
                </a:solidFill>
                <a:latin typeface="Courier New" pitchFamily="49" charset="0"/>
                <a:cs typeface="Courier New" pitchFamily="49" charset="0"/>
              </a:rPr>
              <a:t> **   Finally the take-home pay or net pay is computed by          **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rgbClr val="006000"/>
                </a:solidFill>
                <a:latin typeface="Courier New" pitchFamily="49" charset="0"/>
                <a:cs typeface="Courier New" pitchFamily="49" charset="0"/>
              </a:rPr>
              <a:t> **   subtraction deductions from gross pay.                       **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rgbClr val="006000"/>
                </a:solidFill>
                <a:latin typeface="Courier New" pitchFamily="49" charset="0"/>
                <a:cs typeface="Courier New" pitchFamily="49" charset="0"/>
              </a:rPr>
              <a:t> **                                                                **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rgbClr val="006000"/>
                </a:solidFill>
                <a:latin typeface="Courier New" pitchFamily="49" charset="0"/>
                <a:cs typeface="Courier New" pitchFamily="49" charset="0"/>
              </a:rPr>
              <a:t> ********************************************************************/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latin typeface="Courier New" pitchFamily="49" charset="0"/>
              </a:rPr>
              <a:t>public class </a:t>
            </a:r>
            <a:r>
              <a:rPr lang="en-US" sz="1600" dirty="0" smtClean="0">
                <a:latin typeface="Courier New" pitchFamily="49" charset="0"/>
              </a:rPr>
              <a:t>Java0319</a:t>
            </a:r>
            <a:endParaRPr lang="en-US" sz="16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latin typeface="Courier New" pitchFamily="49" charset="0"/>
              </a:rPr>
              <a:t>{	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latin typeface="Courier New" pitchFamily="49" charset="0"/>
              </a:rPr>
              <a:t>	public static void main (String </a:t>
            </a:r>
            <a:r>
              <a:rPr lang="en-US" sz="1600" dirty="0" err="1">
                <a:latin typeface="Courier New" pitchFamily="49" charset="0"/>
              </a:rPr>
              <a:t>args</a:t>
            </a:r>
            <a:r>
              <a:rPr lang="en-US" sz="1600" dirty="0">
                <a:latin typeface="Courier New" pitchFamily="49" charset="0"/>
              </a:rPr>
              <a:t>[])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latin typeface="Courier New" pitchFamily="49" charset="0"/>
              </a:rPr>
              <a:t>	{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latin typeface="Courier New" pitchFamily="49" charset="0"/>
              </a:rPr>
              <a:t>		double </a:t>
            </a:r>
            <a:r>
              <a:rPr lang="en-US" sz="1600" dirty="0" err="1">
                <a:latin typeface="Courier New" pitchFamily="49" charset="0"/>
              </a:rPr>
              <a:t>hoursWorked</a:t>
            </a:r>
            <a:r>
              <a:rPr lang="en-US" sz="1600" dirty="0">
                <a:latin typeface="Courier New" pitchFamily="49" charset="0"/>
              </a:rPr>
              <a:t>;	</a:t>
            </a:r>
            <a:r>
              <a:rPr lang="en-US" sz="1600" dirty="0" smtClean="0">
                <a:latin typeface="Courier New" pitchFamily="49" charset="0"/>
              </a:rPr>
              <a:t>  </a:t>
            </a:r>
            <a:r>
              <a:rPr lang="en-US" sz="1600" dirty="0" smtClean="0">
                <a:solidFill>
                  <a:srgbClr val="006000"/>
                </a:solidFill>
                <a:latin typeface="Courier New" pitchFamily="49" charset="0"/>
              </a:rPr>
              <a:t>// </a:t>
            </a:r>
            <a:r>
              <a:rPr lang="en-US" sz="1600" dirty="0">
                <a:solidFill>
                  <a:srgbClr val="006000"/>
                </a:solidFill>
                <a:latin typeface="Courier New" pitchFamily="49" charset="0"/>
              </a:rPr>
              <a:t>hours worked per week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latin typeface="Courier New" pitchFamily="49" charset="0"/>
              </a:rPr>
              <a:t>		double </a:t>
            </a:r>
            <a:r>
              <a:rPr lang="en-US" sz="1600" dirty="0" err="1">
                <a:latin typeface="Courier New" pitchFamily="49" charset="0"/>
              </a:rPr>
              <a:t>hourlyRate</a:t>
            </a:r>
            <a:r>
              <a:rPr lang="en-US" sz="1600" dirty="0">
                <a:latin typeface="Courier New" pitchFamily="49" charset="0"/>
              </a:rPr>
              <a:t>;	</a:t>
            </a:r>
            <a:r>
              <a:rPr lang="en-US" sz="1600" dirty="0" smtClean="0">
                <a:latin typeface="Courier New" pitchFamily="49" charset="0"/>
              </a:rPr>
              <a:t>  </a:t>
            </a:r>
            <a:r>
              <a:rPr lang="en-US" sz="1600" dirty="0" smtClean="0">
                <a:solidFill>
                  <a:srgbClr val="006000"/>
                </a:solidFill>
                <a:latin typeface="Courier New" pitchFamily="49" charset="0"/>
              </a:rPr>
              <a:t>// </a:t>
            </a:r>
            <a:r>
              <a:rPr lang="en-US" sz="1600" dirty="0" err="1">
                <a:solidFill>
                  <a:srgbClr val="006000"/>
                </a:solidFill>
                <a:latin typeface="Courier New" pitchFamily="49" charset="0"/>
              </a:rPr>
              <a:t>payrate</a:t>
            </a:r>
            <a:r>
              <a:rPr lang="en-US" sz="1600" dirty="0">
                <a:solidFill>
                  <a:srgbClr val="006000"/>
                </a:solidFill>
                <a:latin typeface="Courier New" pitchFamily="49" charset="0"/>
              </a:rPr>
              <a:t> earned per hour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latin typeface="Courier New" pitchFamily="49" charset="0"/>
              </a:rPr>
              <a:t>		double </a:t>
            </a:r>
            <a:r>
              <a:rPr lang="en-US" sz="1600" dirty="0" err="1">
                <a:latin typeface="Courier New" pitchFamily="49" charset="0"/>
              </a:rPr>
              <a:t>grossPay</a:t>
            </a:r>
            <a:r>
              <a:rPr lang="en-US" sz="1600" dirty="0">
                <a:latin typeface="Courier New" pitchFamily="49" charset="0"/>
              </a:rPr>
              <a:t>;	</a:t>
            </a:r>
            <a:r>
              <a:rPr lang="en-US" sz="1600" dirty="0" smtClean="0">
                <a:latin typeface="Courier New" pitchFamily="49" charset="0"/>
              </a:rPr>
              <a:t>  </a:t>
            </a:r>
            <a:r>
              <a:rPr lang="en-US" sz="1600" dirty="0" smtClean="0">
                <a:solidFill>
                  <a:srgbClr val="006000"/>
                </a:solidFill>
                <a:latin typeface="Courier New" pitchFamily="49" charset="0"/>
              </a:rPr>
              <a:t>// </a:t>
            </a:r>
            <a:r>
              <a:rPr lang="en-US" sz="1600" dirty="0">
                <a:solidFill>
                  <a:srgbClr val="006000"/>
                </a:solidFill>
                <a:latin typeface="Courier New" pitchFamily="49" charset="0"/>
              </a:rPr>
              <a:t>total earnings in a week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latin typeface="Courier New" pitchFamily="49" charset="0"/>
              </a:rPr>
              <a:t>		double deductions;	</a:t>
            </a:r>
            <a:r>
              <a:rPr lang="en-US" sz="1600" dirty="0" smtClean="0">
                <a:latin typeface="Courier New" pitchFamily="49" charset="0"/>
              </a:rPr>
              <a:t>  </a:t>
            </a:r>
            <a:r>
              <a:rPr lang="en-US" sz="1600" dirty="0" smtClean="0">
                <a:solidFill>
                  <a:srgbClr val="006000"/>
                </a:solidFill>
                <a:latin typeface="Courier New" pitchFamily="49" charset="0"/>
              </a:rPr>
              <a:t>// </a:t>
            </a:r>
            <a:r>
              <a:rPr lang="en-US" sz="1600" dirty="0">
                <a:solidFill>
                  <a:srgbClr val="006000"/>
                </a:solidFill>
                <a:latin typeface="Courier New" pitchFamily="49" charset="0"/>
              </a:rPr>
              <a:t>total federal tax deductions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latin typeface="Courier New" pitchFamily="49" charset="0"/>
              </a:rPr>
              <a:t>		double </a:t>
            </a:r>
            <a:r>
              <a:rPr lang="en-US" sz="1600" dirty="0" err="1">
                <a:latin typeface="Courier New" pitchFamily="49" charset="0"/>
              </a:rPr>
              <a:t>netPay</a:t>
            </a:r>
            <a:r>
              <a:rPr lang="en-US" sz="1600" dirty="0">
                <a:latin typeface="Courier New" pitchFamily="49" charset="0"/>
              </a:rPr>
              <a:t>;		</a:t>
            </a:r>
            <a:r>
              <a:rPr lang="en-US" sz="1600" dirty="0" smtClean="0">
                <a:latin typeface="Courier New" pitchFamily="49" charset="0"/>
              </a:rPr>
              <a:t>  </a:t>
            </a:r>
            <a:r>
              <a:rPr lang="en-US" sz="1600" dirty="0" smtClean="0">
                <a:solidFill>
                  <a:srgbClr val="006000"/>
                </a:solidFill>
                <a:latin typeface="Courier New" pitchFamily="49" charset="0"/>
              </a:rPr>
              <a:t>// </a:t>
            </a:r>
            <a:r>
              <a:rPr lang="en-US" sz="1600" dirty="0">
                <a:solidFill>
                  <a:srgbClr val="006000"/>
                </a:solidFill>
                <a:latin typeface="Courier New" pitchFamily="49" charset="0"/>
              </a:rPr>
              <a:t>employee take-home pay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latin typeface="Courier New" pitchFamily="49" charset="0"/>
              </a:rPr>
              <a:t>		</a:t>
            </a:r>
            <a:r>
              <a:rPr lang="en-US" sz="1600" dirty="0" err="1">
                <a:latin typeface="Courier New" pitchFamily="49" charset="0"/>
              </a:rPr>
              <a:t>hoursWorked</a:t>
            </a:r>
            <a:r>
              <a:rPr lang="en-US" sz="1600" dirty="0">
                <a:latin typeface="Courier New" pitchFamily="49" charset="0"/>
              </a:rPr>
              <a:t> = 35;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latin typeface="Courier New" pitchFamily="49" charset="0"/>
              </a:rPr>
              <a:t>		</a:t>
            </a:r>
            <a:r>
              <a:rPr lang="en-US" sz="1600" dirty="0" err="1">
                <a:latin typeface="Courier New" pitchFamily="49" charset="0"/>
              </a:rPr>
              <a:t>hourlyRate</a:t>
            </a:r>
            <a:r>
              <a:rPr lang="en-US" sz="1600" dirty="0">
                <a:latin typeface="Courier New" pitchFamily="49" charset="0"/>
              </a:rPr>
              <a:t> = 8.75;</a:t>
            </a:r>
          </a:p>
          <a:p>
            <a:pPr eaLnBrk="1" hangingPunct="1">
              <a:lnSpc>
                <a:spcPct val="110000"/>
              </a:lnSpc>
            </a:pPr>
            <a:r>
              <a:rPr lang="en-US" sz="1600" dirty="0">
                <a:latin typeface="Courier New" pitchFamily="49" charset="0"/>
              </a:rPr>
              <a:t>		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i="1" dirty="0" smtClean="0">
                <a:solidFill>
                  <a:srgbClr val="C00000"/>
                </a:solidFill>
              </a:rPr>
              <a:t>The </a:t>
            </a:r>
            <a:r>
              <a:rPr lang="en-US" i="1" dirty="0">
                <a:solidFill>
                  <a:srgbClr val="C00000"/>
                </a:solidFill>
              </a:rPr>
              <a:t>rest of the program is identical to the previous one and is not shown here.</a:t>
            </a:r>
          </a:p>
        </p:txBody>
      </p:sp>
    </p:spTree>
    <p:extLst>
      <p:ext uri="{BB962C8B-B14F-4D97-AF65-F5344CB8AC3E}">
        <p14:creationId xmlns:p14="http://schemas.microsoft.com/office/powerpoint/2010/main" val="250174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WordArt 2"/>
          <p:cNvSpPr>
            <a:spLocks noChangeArrowheads="1" noChangeShapeType="1" noTextEdit="1"/>
          </p:cNvSpPr>
          <p:nvPr/>
        </p:nvSpPr>
        <p:spPr bwMode="auto">
          <a:xfrm>
            <a:off x="448962" y="3657600"/>
            <a:ext cx="8382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pact"/>
              </a:rPr>
              <a:t>Precedence</a:t>
            </a:r>
          </a:p>
        </p:txBody>
      </p:sp>
      <p:sp>
        <p:nvSpPr>
          <p:cNvPr id="47107" name="WordArt 18"/>
          <p:cNvSpPr>
            <a:spLocks noChangeArrowheads="1" noChangeShapeType="1" noTextEdit="1"/>
          </p:cNvSpPr>
          <p:nvPr/>
        </p:nvSpPr>
        <p:spPr bwMode="auto">
          <a:xfrm>
            <a:off x="371475" y="457200"/>
            <a:ext cx="83915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Section 3.11</a:t>
            </a:r>
          </a:p>
        </p:txBody>
      </p:sp>
      <p:sp>
        <p:nvSpPr>
          <p:cNvPr id="47108" name="WordArt 2"/>
          <p:cNvSpPr>
            <a:spLocks noChangeArrowheads="1" noChangeShapeType="1" noTextEdit="1"/>
          </p:cNvSpPr>
          <p:nvPr/>
        </p:nvSpPr>
        <p:spPr bwMode="auto">
          <a:xfrm>
            <a:off x="457200" y="2819400"/>
            <a:ext cx="8382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pact"/>
              </a:rPr>
              <a:t>Mathematical</a:t>
            </a:r>
          </a:p>
        </p:txBody>
      </p:sp>
    </p:spTree>
    <p:extLst>
      <p:ext uri="{BB962C8B-B14F-4D97-AF65-F5344CB8AC3E}">
        <p14:creationId xmlns:p14="http://schemas.microsoft.com/office/powerpoint/2010/main" val="300414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635"/>
            <a:ext cx="9144000" cy="923330"/>
          </a:xfr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kern="1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  <a:t>Hidden Math Operations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609600" y="990600"/>
            <a:ext cx="8001000" cy="5664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latin typeface="Arial Black" pitchFamily="34" charset="0"/>
              </a:rPr>
              <a:t>Mathematics		Java  Source Code	</a:t>
            </a:r>
          </a:p>
          <a:p>
            <a:pPr algn="just" eaLnBrk="1" hangingPunct="1">
              <a:lnSpc>
                <a:spcPct val="80000"/>
              </a:lnSpc>
            </a:pPr>
            <a:endParaRPr lang="en-US" sz="2800">
              <a:latin typeface="Arial Black" pitchFamily="34" charset="0"/>
            </a:endParaRPr>
          </a:p>
          <a:p>
            <a:pPr algn="just" eaLnBrk="1" hangingPunct="1"/>
            <a:r>
              <a:rPr lang="en-US" sz="2400">
                <a:latin typeface="Courier New" pitchFamily="49" charset="0"/>
              </a:rPr>
              <a:t>5XY				5*X*Y</a:t>
            </a:r>
          </a:p>
          <a:p>
            <a:pPr algn="just" eaLnBrk="1" hangingPunct="1">
              <a:lnSpc>
                <a:spcPct val="80000"/>
              </a:lnSpc>
            </a:pPr>
            <a:endParaRPr lang="en-US" sz="2400">
              <a:latin typeface="Courier New" pitchFamily="49" charset="0"/>
            </a:endParaRPr>
          </a:p>
          <a:p>
            <a:pPr algn="just" eaLnBrk="1" hangingPunct="1"/>
            <a:r>
              <a:rPr lang="en-US" sz="2400">
                <a:latin typeface="Courier New" pitchFamily="49" charset="0"/>
              </a:rPr>
              <a:t>4X + 3Y			4*X + 3*Y</a:t>
            </a:r>
          </a:p>
          <a:p>
            <a:pPr algn="just" eaLnBrk="1" hangingPunct="1">
              <a:lnSpc>
                <a:spcPct val="80000"/>
              </a:lnSpc>
            </a:pPr>
            <a:endParaRPr lang="en-US" sz="2400">
              <a:latin typeface="Courier New" pitchFamily="49" charset="0"/>
            </a:endParaRPr>
          </a:p>
          <a:p>
            <a:pPr algn="just" eaLnBrk="1" hangingPunct="1"/>
            <a:r>
              <a:rPr lang="en-US" sz="2400">
                <a:latin typeface="Courier New" pitchFamily="49" charset="0"/>
              </a:rPr>
              <a:t>6(A - B)			6*(A - B)</a:t>
            </a:r>
          </a:p>
          <a:p>
            <a:pPr algn="just" eaLnBrk="1" hangingPunct="1">
              <a:lnSpc>
                <a:spcPct val="80000"/>
              </a:lnSpc>
            </a:pPr>
            <a:endParaRPr lang="en-US" sz="2400">
              <a:latin typeface="Courier New" pitchFamily="49" charset="0"/>
            </a:endParaRPr>
          </a:p>
          <a:p>
            <a:pPr algn="just" eaLnBrk="1" hangingPunct="1"/>
            <a:r>
              <a:rPr lang="en-US" sz="2400" u="sng">
                <a:latin typeface="Courier New" pitchFamily="49" charset="0"/>
              </a:rPr>
              <a:t>5</a:t>
            </a:r>
            <a:r>
              <a:rPr lang="en-US" sz="2400">
                <a:latin typeface="Courier New" pitchFamily="49" charset="0"/>
              </a:rPr>
              <a:t>				5.0/7.0</a:t>
            </a:r>
          </a:p>
          <a:p>
            <a:pPr algn="just" eaLnBrk="1" hangingPunct="1"/>
            <a:r>
              <a:rPr lang="en-US" sz="2400">
                <a:latin typeface="Courier New" pitchFamily="49" charset="0"/>
              </a:rPr>
              <a:t>7</a:t>
            </a:r>
          </a:p>
          <a:p>
            <a:pPr algn="just" eaLnBrk="1" hangingPunct="1">
              <a:lnSpc>
                <a:spcPct val="80000"/>
              </a:lnSpc>
            </a:pPr>
            <a:endParaRPr lang="en-US" sz="2400">
              <a:latin typeface="Courier New" pitchFamily="49" charset="0"/>
            </a:endParaRPr>
          </a:p>
          <a:p>
            <a:pPr algn="just" eaLnBrk="1" hangingPunct="1"/>
            <a:r>
              <a:rPr lang="en-US" sz="2400" u="sng">
                <a:latin typeface="Courier New" pitchFamily="49" charset="0"/>
              </a:rPr>
              <a:t>A + B</a:t>
            </a:r>
            <a:r>
              <a:rPr lang="en-US" sz="2400">
                <a:latin typeface="Courier New" pitchFamily="49" charset="0"/>
              </a:rPr>
              <a:t>				(A + B)/(A - B)</a:t>
            </a:r>
          </a:p>
          <a:p>
            <a:pPr algn="just" eaLnBrk="1" hangingPunct="1"/>
            <a:r>
              <a:rPr lang="en-US" sz="2400">
                <a:latin typeface="Courier New" pitchFamily="49" charset="0"/>
              </a:rPr>
              <a:t>A - B</a:t>
            </a:r>
          </a:p>
          <a:p>
            <a:pPr algn="just" eaLnBrk="1" hangingPunct="1">
              <a:lnSpc>
                <a:spcPct val="80000"/>
              </a:lnSpc>
            </a:pPr>
            <a:endParaRPr lang="en-US" sz="2400">
              <a:latin typeface="Courier New" pitchFamily="49" charset="0"/>
            </a:endParaRPr>
          </a:p>
          <a:p>
            <a:pPr algn="just" eaLnBrk="1" hangingPunct="1"/>
            <a:r>
              <a:rPr lang="en-US" sz="2400" u="sng">
                <a:latin typeface="Courier New" pitchFamily="49" charset="0"/>
              </a:rPr>
              <a:t>AB</a:t>
            </a:r>
            <a:r>
              <a:rPr lang="en-US" sz="2400">
                <a:latin typeface="Courier New" pitchFamily="49" charset="0"/>
              </a:rPr>
              <a:t>				(A * B)/(X * Y)</a:t>
            </a:r>
          </a:p>
          <a:p>
            <a:pPr algn="just" eaLnBrk="1" hangingPunct="1"/>
            <a:r>
              <a:rPr lang="en-US" sz="2400">
                <a:latin typeface="Courier New" pitchFamily="49" charset="0"/>
              </a:rPr>
              <a:t>XY</a:t>
            </a:r>
            <a:r>
              <a:rPr lang="en-US" sz="240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986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47154"/>
            <a:ext cx="9144000" cy="923330"/>
          </a:xfr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kern="1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  <a:t>Mathematical Precedence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981200" y="1524000"/>
            <a:ext cx="5334000" cy="28321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Parentheses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/>
              <a:t>Exponents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/>
              <a:t>Multiplication &amp; Division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/>
              <a:t>Addition &amp; Subtraction</a:t>
            </a:r>
          </a:p>
        </p:txBody>
      </p:sp>
      <p:sp>
        <p:nvSpPr>
          <p:cNvPr id="43012" name="WordArt 4"/>
          <p:cNvSpPr>
            <a:spLocks noChangeArrowheads="1" noChangeShapeType="1" noTextEdit="1"/>
          </p:cNvSpPr>
          <p:nvPr/>
        </p:nvSpPr>
        <p:spPr bwMode="auto">
          <a:xfrm rot="5400000">
            <a:off x="-1790700" y="3467100"/>
            <a:ext cx="5105400" cy="9144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/>
            <a:r>
              <a:rPr lang="en-US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 Black"/>
              </a:rPr>
              <a:t>PEMDAS</a:t>
            </a:r>
          </a:p>
        </p:txBody>
      </p:sp>
      <p:sp>
        <p:nvSpPr>
          <p:cNvPr id="43013" name="WordArt 5"/>
          <p:cNvSpPr>
            <a:spLocks noChangeArrowheads="1" noChangeShapeType="1" noTextEdit="1"/>
          </p:cNvSpPr>
          <p:nvPr/>
        </p:nvSpPr>
        <p:spPr bwMode="auto">
          <a:xfrm>
            <a:off x="1828800" y="4419600"/>
            <a:ext cx="7010400" cy="2057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Please Excuse My Dear Aunt Sally.</a:t>
            </a:r>
          </a:p>
          <a:p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Painted Elephants March Down Alley Sidewalks.</a:t>
            </a:r>
          </a:p>
        </p:txBody>
      </p:sp>
      <p:pic>
        <p:nvPicPr>
          <p:cNvPr id="43014" name="Picture 2" descr="C:\Users\johnschram\AppData\Local\Microsoft\Windows\Temporary Internet Files\Content.IE5\0T87347Y\MC90033268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75" y="1924050"/>
            <a:ext cx="14065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03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0" y="-1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latin typeface="Times New Roman" pitchFamily="18" charset="0"/>
              </a:rPr>
              <a:t>// Java0320.java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</a:rPr>
              <a:t>// This program demonstrates mathematical precedence in Java operations.</a:t>
            </a:r>
          </a:p>
          <a:p>
            <a:pPr eaLnBrk="1" hangingPunct="1"/>
            <a:endParaRPr lang="en-US" sz="1200" dirty="0" smtClean="0">
              <a:latin typeface="Times New Roman" pitchFamily="18" charset="0"/>
            </a:endParaRPr>
          </a:p>
          <a:p>
            <a:pPr eaLnBrk="1" hangingPunct="1"/>
            <a:r>
              <a:rPr lang="en-US" dirty="0" smtClean="0">
                <a:latin typeface="Times New Roman" pitchFamily="18" charset="0"/>
              </a:rPr>
              <a:t>public class Java0320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</a:rPr>
              <a:t>{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</a:rPr>
              <a:t>	public static void main (String </a:t>
            </a:r>
            <a:r>
              <a:rPr lang="en-US" dirty="0" err="1" smtClean="0">
                <a:latin typeface="Times New Roman" pitchFamily="18" charset="0"/>
              </a:rPr>
              <a:t>args</a:t>
            </a:r>
            <a:r>
              <a:rPr lang="en-US" dirty="0" smtClean="0">
                <a:latin typeface="Times New Roman" pitchFamily="18" charset="0"/>
              </a:rPr>
              <a:t>[])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</a:rPr>
              <a:t>	{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</a:rPr>
              <a:t>		double a, b, c, result;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</a:rPr>
              <a:t>		a = 1000;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</a:rPr>
              <a:t>		b = 100;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</a:rPr>
              <a:t>		c = 2.5;</a:t>
            </a:r>
          </a:p>
          <a:p>
            <a:pPr eaLnBrk="1" hangingPunct="1"/>
            <a:endParaRPr lang="en-US" sz="1200" dirty="0" smtClean="0">
              <a:latin typeface="Times New Roman" pitchFamily="18" charset="0"/>
            </a:endParaRPr>
          </a:p>
          <a:p>
            <a:pPr eaLnBrk="1" hangingPunct="1"/>
            <a:r>
              <a:rPr lang="en-US" dirty="0" smtClean="0">
                <a:latin typeface="Times New Roman" pitchFamily="18" charset="0"/>
              </a:rPr>
              <a:t>		</a:t>
            </a:r>
            <a:r>
              <a:rPr lang="en-US" dirty="0" err="1" smtClean="0">
                <a:latin typeface="Times New Roman" pitchFamily="18" charset="0"/>
              </a:rPr>
              <a:t>System.out.println</a:t>
            </a:r>
            <a:r>
              <a:rPr lang="en-US" dirty="0" smtClean="0">
                <a:latin typeface="Times New Roman" pitchFamily="18" charset="0"/>
              </a:rPr>
              <a:t>();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</a:rPr>
              <a:t>		</a:t>
            </a:r>
            <a:r>
              <a:rPr lang="en-US" dirty="0" err="1" smtClean="0">
                <a:latin typeface="Times New Roman" pitchFamily="18" charset="0"/>
              </a:rPr>
              <a:t>System.out.println</a:t>
            </a:r>
            <a:r>
              <a:rPr lang="en-US" dirty="0" smtClean="0">
                <a:latin typeface="Times New Roman" pitchFamily="18" charset="0"/>
              </a:rPr>
              <a:t>("a = " + a + "  b = " + b + "  c = " + c);</a:t>
            </a:r>
          </a:p>
          <a:p>
            <a:pPr eaLnBrk="1" hangingPunct="1"/>
            <a:r>
              <a:rPr lang="en-US" sz="2000" b="0" dirty="0" smtClean="0">
                <a:latin typeface="Arial Black" pitchFamily="34" charset="0"/>
              </a:rPr>
              <a:t>		result = a + b * c;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</a:rPr>
              <a:t>		</a:t>
            </a:r>
            <a:r>
              <a:rPr lang="en-US" dirty="0" err="1" smtClean="0">
                <a:latin typeface="Times New Roman" pitchFamily="18" charset="0"/>
              </a:rPr>
              <a:t>System.out.println</a:t>
            </a:r>
            <a:r>
              <a:rPr lang="en-US" dirty="0" smtClean="0">
                <a:latin typeface="Times New Roman" pitchFamily="18" charset="0"/>
              </a:rPr>
              <a:t>("\</a:t>
            </a:r>
            <a:r>
              <a:rPr lang="en-US" dirty="0" err="1" smtClean="0">
                <a:latin typeface="Times New Roman" pitchFamily="18" charset="0"/>
              </a:rPr>
              <a:t>na</a:t>
            </a:r>
            <a:r>
              <a:rPr lang="en-US" dirty="0" smtClean="0">
                <a:latin typeface="Times New Roman" pitchFamily="18" charset="0"/>
              </a:rPr>
              <a:t> + b * c   = " + result);</a:t>
            </a:r>
          </a:p>
          <a:p>
            <a:pPr eaLnBrk="1" hangingPunct="1"/>
            <a:r>
              <a:rPr lang="en-US" sz="2000" b="0" dirty="0" smtClean="0">
                <a:latin typeface="Arial Black" pitchFamily="34" charset="0"/>
              </a:rPr>
              <a:t>		result = (a + b) * c;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</a:rPr>
              <a:t>		</a:t>
            </a:r>
            <a:r>
              <a:rPr lang="en-US" dirty="0" err="1" smtClean="0">
                <a:latin typeface="Times New Roman" pitchFamily="18" charset="0"/>
              </a:rPr>
              <a:t>System.out.println</a:t>
            </a:r>
            <a:r>
              <a:rPr lang="en-US" dirty="0" smtClean="0">
                <a:latin typeface="Times New Roman" pitchFamily="18" charset="0"/>
              </a:rPr>
              <a:t>("\n(a + b) * c = " + result);</a:t>
            </a:r>
          </a:p>
          <a:p>
            <a:pPr eaLnBrk="1" hangingPunct="1"/>
            <a:r>
              <a:rPr lang="en-US" sz="2000" b="0" dirty="0" smtClean="0">
                <a:latin typeface="Arial Black" pitchFamily="34" charset="0"/>
              </a:rPr>
              <a:t>		result = a / b * c;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</a:rPr>
              <a:t>		</a:t>
            </a:r>
            <a:r>
              <a:rPr lang="en-US" dirty="0" err="1" smtClean="0">
                <a:latin typeface="Times New Roman" pitchFamily="18" charset="0"/>
              </a:rPr>
              <a:t>System.out.println</a:t>
            </a:r>
            <a:r>
              <a:rPr lang="en-US" dirty="0" smtClean="0">
                <a:latin typeface="Times New Roman" pitchFamily="18" charset="0"/>
              </a:rPr>
              <a:t>("\</a:t>
            </a:r>
            <a:r>
              <a:rPr lang="en-US" dirty="0" err="1" smtClean="0">
                <a:latin typeface="Times New Roman" pitchFamily="18" charset="0"/>
              </a:rPr>
              <a:t>na</a:t>
            </a:r>
            <a:r>
              <a:rPr lang="en-US" dirty="0" smtClean="0">
                <a:latin typeface="Times New Roman" pitchFamily="18" charset="0"/>
              </a:rPr>
              <a:t> / b * c   = " + result);</a:t>
            </a:r>
          </a:p>
          <a:p>
            <a:pPr eaLnBrk="1" hangingPunct="1"/>
            <a:r>
              <a:rPr lang="en-US" sz="2000" b="0" dirty="0" smtClean="0">
                <a:latin typeface="Arial Black" pitchFamily="34" charset="0"/>
              </a:rPr>
              <a:t>		result = a / (b * c);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</a:rPr>
              <a:t> 		</a:t>
            </a:r>
            <a:r>
              <a:rPr lang="en-US" dirty="0" err="1" smtClean="0">
                <a:latin typeface="Times New Roman" pitchFamily="18" charset="0"/>
              </a:rPr>
              <a:t>System.out.println</a:t>
            </a:r>
            <a:r>
              <a:rPr lang="en-US" dirty="0" smtClean="0">
                <a:latin typeface="Times New Roman" pitchFamily="18" charset="0"/>
              </a:rPr>
              <a:t>("\</a:t>
            </a:r>
            <a:r>
              <a:rPr lang="en-US" dirty="0" err="1" smtClean="0">
                <a:latin typeface="Times New Roman" pitchFamily="18" charset="0"/>
              </a:rPr>
              <a:t>na</a:t>
            </a:r>
            <a:r>
              <a:rPr lang="en-US" dirty="0" smtClean="0">
                <a:latin typeface="Times New Roman" pitchFamily="18" charset="0"/>
              </a:rPr>
              <a:t> / (b * c) = " + result);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</a:rPr>
              <a:t> 		</a:t>
            </a:r>
            <a:r>
              <a:rPr lang="en-US" dirty="0" err="1" smtClean="0">
                <a:latin typeface="Times New Roman" pitchFamily="18" charset="0"/>
              </a:rPr>
              <a:t>System.out.println</a:t>
            </a:r>
            <a:r>
              <a:rPr lang="en-US" dirty="0" smtClean="0">
                <a:latin typeface="Times New Roman" pitchFamily="18" charset="0"/>
              </a:rPr>
              <a:t>();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Times New Roman" pitchFamily="18" charset="0"/>
              </a:rPr>
              <a:t>   	}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Times New Roman" pitchFamily="18" charset="0"/>
              </a:rPr>
              <a:t>}</a:t>
            </a: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-1"/>
            <a:ext cx="5943601" cy="342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096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WordArt 18"/>
          <p:cNvSpPr>
            <a:spLocks noChangeArrowheads="1" noChangeShapeType="1" noTextEdit="1"/>
          </p:cNvSpPr>
          <p:nvPr/>
        </p:nvSpPr>
        <p:spPr bwMode="auto">
          <a:xfrm>
            <a:off x="371475" y="457200"/>
            <a:ext cx="83915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Section 3.12</a:t>
            </a:r>
          </a:p>
        </p:txBody>
      </p:sp>
      <p:sp>
        <p:nvSpPr>
          <p:cNvPr id="51203" name="WordArt 2"/>
          <p:cNvSpPr>
            <a:spLocks noChangeArrowheads="1" noChangeShapeType="1" noTextEdit="1"/>
          </p:cNvSpPr>
          <p:nvPr/>
        </p:nvSpPr>
        <p:spPr bwMode="auto">
          <a:xfrm>
            <a:off x="2362200" y="2947086"/>
            <a:ext cx="43434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pact"/>
              </a:rPr>
              <a:t>Type</a:t>
            </a:r>
          </a:p>
        </p:txBody>
      </p:sp>
      <p:sp>
        <p:nvSpPr>
          <p:cNvPr id="51204" name="WordArt 2"/>
          <p:cNvSpPr>
            <a:spLocks noChangeArrowheads="1" noChangeShapeType="1" noTextEdit="1"/>
          </p:cNvSpPr>
          <p:nvPr/>
        </p:nvSpPr>
        <p:spPr bwMode="auto">
          <a:xfrm>
            <a:off x="457200" y="3962400"/>
            <a:ext cx="8382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pact"/>
              </a:rPr>
              <a:t>Casting</a:t>
            </a:r>
          </a:p>
        </p:txBody>
      </p:sp>
    </p:spTree>
    <p:extLst>
      <p:ext uri="{BB962C8B-B14F-4D97-AF65-F5344CB8AC3E}">
        <p14:creationId xmlns:p14="http://schemas.microsoft.com/office/powerpoint/2010/main" val="13944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97273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2200" dirty="0">
                <a:latin typeface="Times New Roman" pitchFamily="18" charset="0"/>
              </a:rPr>
              <a:t>// </a:t>
            </a:r>
            <a:r>
              <a:rPr lang="en-US" sz="2200" dirty="0" smtClean="0">
                <a:latin typeface="Times New Roman" pitchFamily="18" charset="0"/>
              </a:rPr>
              <a:t>Java0321.java</a:t>
            </a:r>
            <a:endParaRPr lang="en-US" sz="2200" dirty="0">
              <a:latin typeface="Times New Roman" pitchFamily="18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sz="2200" dirty="0">
                <a:latin typeface="Times New Roman" pitchFamily="18" charset="0"/>
              </a:rPr>
              <a:t>// This program demonstrates that the intended computation may not be</a:t>
            </a:r>
          </a:p>
          <a:p>
            <a:pPr eaLnBrk="1" hangingPunct="1">
              <a:lnSpc>
                <a:spcPct val="110000"/>
              </a:lnSpc>
            </a:pPr>
            <a:r>
              <a:rPr lang="en-US" sz="2200" dirty="0">
                <a:latin typeface="Times New Roman" pitchFamily="18" charset="0"/>
              </a:rPr>
              <a:t>// performed by Java.  The expression on the right side of the assignment</a:t>
            </a:r>
          </a:p>
          <a:p>
            <a:pPr eaLnBrk="1" hangingPunct="1">
              <a:lnSpc>
                <a:spcPct val="110000"/>
              </a:lnSpc>
            </a:pPr>
            <a:r>
              <a:rPr lang="en-US" sz="2200" dirty="0">
                <a:latin typeface="Times New Roman" pitchFamily="18" charset="0"/>
              </a:rPr>
              <a:t>// operator is performed without knowledge of the type on the left side</a:t>
            </a:r>
            <a:r>
              <a:rPr lang="en-US" sz="2200" dirty="0" smtClean="0"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110000"/>
              </a:lnSpc>
            </a:pPr>
            <a:endParaRPr lang="en-US" sz="2800" dirty="0">
              <a:latin typeface="Times New Roman" pitchFamily="18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sz="2200" dirty="0">
                <a:latin typeface="Times New Roman" pitchFamily="18" charset="0"/>
              </a:rPr>
              <a:t>public class </a:t>
            </a:r>
            <a:r>
              <a:rPr lang="en-US" sz="2200" dirty="0" smtClean="0">
                <a:latin typeface="Times New Roman" pitchFamily="18" charset="0"/>
              </a:rPr>
              <a:t>Java0321</a:t>
            </a:r>
            <a:endParaRPr lang="en-US" sz="2200" dirty="0">
              <a:latin typeface="Times New Roman" pitchFamily="18" charset="0"/>
            </a:endParaRPr>
          </a:p>
          <a:p>
            <a:pPr eaLnBrk="1" hangingPunct="1"/>
            <a:r>
              <a:rPr lang="en-US" sz="2200" dirty="0">
                <a:latin typeface="Times New Roman" pitchFamily="18" charset="0"/>
              </a:rPr>
              <a:t>{</a:t>
            </a:r>
          </a:p>
          <a:p>
            <a:pPr eaLnBrk="1" hangingPunct="1"/>
            <a:r>
              <a:rPr lang="en-US" sz="2200" dirty="0">
                <a:latin typeface="Times New Roman" pitchFamily="18" charset="0"/>
              </a:rPr>
              <a:t>	public static void main (String </a:t>
            </a:r>
            <a:r>
              <a:rPr lang="en-US" sz="2200" dirty="0" err="1">
                <a:latin typeface="Times New Roman" pitchFamily="18" charset="0"/>
              </a:rPr>
              <a:t>args</a:t>
            </a:r>
            <a:r>
              <a:rPr lang="en-US" sz="2200" dirty="0">
                <a:latin typeface="Times New Roman" pitchFamily="18" charset="0"/>
              </a:rPr>
              <a:t>[])</a:t>
            </a:r>
          </a:p>
          <a:p>
            <a:pPr eaLnBrk="1" hangingPunct="1"/>
            <a:r>
              <a:rPr lang="en-US" sz="2200" dirty="0">
                <a:latin typeface="Times New Roman" pitchFamily="18" charset="0"/>
              </a:rPr>
              <a:t>	{</a:t>
            </a:r>
          </a:p>
          <a:p>
            <a:pPr eaLnBrk="1" hangingPunct="1">
              <a:lnSpc>
                <a:spcPct val="110000"/>
              </a:lnSpc>
            </a:pPr>
            <a:r>
              <a:rPr lang="en-US" sz="2200" dirty="0">
                <a:latin typeface="Times New Roman" pitchFamily="18" charset="0"/>
              </a:rPr>
              <a:t>		</a:t>
            </a:r>
            <a:r>
              <a:rPr lang="en-US" sz="2200" dirty="0" err="1">
                <a:latin typeface="Times New Roman" pitchFamily="18" charset="0"/>
              </a:rPr>
              <a:t>int</a:t>
            </a:r>
            <a:r>
              <a:rPr lang="en-US" sz="2200" dirty="0">
                <a:latin typeface="Times New Roman" pitchFamily="18" charset="0"/>
              </a:rPr>
              <a:t> nr1 = 1000;</a:t>
            </a:r>
          </a:p>
          <a:p>
            <a:pPr eaLnBrk="1" hangingPunct="1">
              <a:lnSpc>
                <a:spcPct val="110000"/>
              </a:lnSpc>
            </a:pPr>
            <a:r>
              <a:rPr lang="en-US" sz="2200" dirty="0">
                <a:latin typeface="Times New Roman" pitchFamily="18" charset="0"/>
              </a:rPr>
              <a:t>		</a:t>
            </a:r>
            <a:r>
              <a:rPr lang="en-US" sz="2200" dirty="0" err="1">
                <a:latin typeface="Times New Roman" pitchFamily="18" charset="0"/>
              </a:rPr>
              <a:t>int</a:t>
            </a:r>
            <a:r>
              <a:rPr lang="en-US" sz="2200" dirty="0">
                <a:latin typeface="Times New Roman" pitchFamily="18" charset="0"/>
              </a:rPr>
              <a:t> nr2 = 3000;</a:t>
            </a:r>
          </a:p>
          <a:p>
            <a:pPr eaLnBrk="1" hangingPunct="1">
              <a:lnSpc>
                <a:spcPct val="110000"/>
              </a:lnSpc>
            </a:pPr>
            <a:r>
              <a:rPr lang="en-US" sz="2200" dirty="0">
                <a:latin typeface="Times New Roman" pitchFamily="18" charset="0"/>
              </a:rPr>
              <a:t>		</a:t>
            </a:r>
            <a:r>
              <a:rPr lang="en-US" sz="2200" dirty="0" err="1">
                <a:latin typeface="Times New Roman" pitchFamily="18" charset="0"/>
              </a:rPr>
              <a:t>int</a:t>
            </a:r>
            <a:r>
              <a:rPr lang="en-US" sz="2200" dirty="0">
                <a:latin typeface="Times New Roman" pitchFamily="18" charset="0"/>
              </a:rPr>
              <a:t> nr3 = 6000;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b="0" dirty="0">
                <a:latin typeface="Arial Black" pitchFamily="34" charset="0"/>
              </a:rPr>
              <a:t>		double mean;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b="0" dirty="0">
                <a:latin typeface="Arial Black" pitchFamily="34" charset="0"/>
              </a:rPr>
              <a:t>		mean = (nr1 + nr2 + nr3) / 3;</a:t>
            </a:r>
          </a:p>
          <a:p>
            <a:pPr eaLnBrk="1" hangingPunct="1">
              <a:lnSpc>
                <a:spcPct val="110000"/>
              </a:lnSpc>
            </a:pPr>
            <a:r>
              <a:rPr lang="en-US" sz="2200" dirty="0">
                <a:latin typeface="Times New Roman" pitchFamily="18" charset="0"/>
              </a:rPr>
              <a:t>		</a:t>
            </a:r>
            <a:r>
              <a:rPr lang="en-US" sz="2200" dirty="0" err="1">
                <a:latin typeface="Times New Roman" pitchFamily="18" charset="0"/>
              </a:rPr>
              <a:t>System.out.println</a:t>
            </a:r>
            <a:r>
              <a:rPr lang="en-US" sz="2200" dirty="0">
                <a:latin typeface="Times New Roman" pitchFamily="18" charset="0"/>
              </a:rPr>
              <a:t>("The mean equals:  " + mean);</a:t>
            </a:r>
          </a:p>
          <a:p>
            <a:pPr eaLnBrk="1" hangingPunct="1">
              <a:lnSpc>
                <a:spcPct val="110000"/>
              </a:lnSpc>
            </a:pPr>
            <a:r>
              <a:rPr lang="en-US" sz="2200" dirty="0">
                <a:latin typeface="Times New Roman" pitchFamily="18" charset="0"/>
              </a:rPr>
              <a:t>		</a:t>
            </a:r>
            <a:r>
              <a:rPr lang="en-US" sz="2200" dirty="0" err="1">
                <a:latin typeface="Times New Roman" pitchFamily="18" charset="0"/>
              </a:rPr>
              <a:t>System.out.println</a:t>
            </a:r>
            <a:r>
              <a:rPr lang="en-US" sz="2200" dirty="0">
                <a:latin typeface="Times New Roman" pitchFamily="18" charset="0"/>
              </a:rPr>
              <a:t>();</a:t>
            </a:r>
          </a:p>
          <a:p>
            <a:pPr eaLnBrk="1" hangingPunct="1">
              <a:lnSpc>
                <a:spcPct val="110000"/>
              </a:lnSpc>
            </a:pPr>
            <a:r>
              <a:rPr lang="en-US" sz="2200" dirty="0">
                <a:latin typeface="Times New Roman" pitchFamily="18" charset="0"/>
              </a:rPr>
              <a:t>	}</a:t>
            </a:r>
          </a:p>
          <a:p>
            <a:pPr eaLnBrk="1" hangingPunct="1">
              <a:lnSpc>
                <a:spcPct val="110000"/>
              </a:lnSpc>
            </a:pPr>
            <a:r>
              <a:rPr lang="en-US" sz="2200" dirty="0" smtClean="0">
                <a:latin typeface="Times New Roman" pitchFamily="18" charset="0"/>
              </a:rPr>
              <a:t>}</a:t>
            </a:r>
            <a:endParaRPr lang="en-US" sz="2200" dirty="0">
              <a:latin typeface="Times New Roman" pitchFamily="18" charset="0"/>
            </a:endParaRPr>
          </a:p>
        </p:txBody>
      </p:sp>
      <p:pic>
        <p:nvPicPr>
          <p:cNvPr id="5836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"/>
            <a:ext cx="9144000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5715000" y="228600"/>
            <a:ext cx="3330665" cy="5250180"/>
            <a:chOff x="5715000" y="228600"/>
            <a:chExt cx="3330665" cy="5250180"/>
          </a:xfrm>
        </p:grpSpPr>
        <p:pic>
          <p:nvPicPr>
            <p:cNvPr id="20" name="Picture 13" descr="C:\Users\JohnSchram\AppData\Local\Microsoft\Windows\Temporary Internet Files\Content.IE5\HBCMQ2SU\MC900434389[1].wm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228600"/>
              <a:ext cx="3330665" cy="5250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5824728" y="594360"/>
              <a:ext cx="27432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Why is</a:t>
              </a:r>
            </a:p>
            <a:p>
              <a:pPr algn="ctr"/>
              <a:r>
                <a:rPr lang="en-US" sz="2800" dirty="0" smtClean="0"/>
                <a:t>the answer an</a:t>
              </a:r>
            </a:p>
            <a:p>
              <a:pPr algn="ctr"/>
              <a:r>
                <a:rPr lang="en-US" sz="2800" dirty="0" smtClean="0"/>
                <a:t>integer?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7244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836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97273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2200" dirty="0">
                <a:latin typeface="Times New Roman" pitchFamily="18" charset="0"/>
              </a:rPr>
              <a:t>// </a:t>
            </a:r>
            <a:r>
              <a:rPr lang="en-US" sz="2200" dirty="0" smtClean="0">
                <a:latin typeface="Times New Roman" pitchFamily="18" charset="0"/>
              </a:rPr>
              <a:t>Java0321.java</a:t>
            </a:r>
            <a:endParaRPr lang="en-US" sz="2200" dirty="0">
              <a:latin typeface="Times New Roman" pitchFamily="18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sz="2200" dirty="0">
                <a:latin typeface="Times New Roman" pitchFamily="18" charset="0"/>
              </a:rPr>
              <a:t>// This program demonstrates that the intended computation may not be</a:t>
            </a:r>
          </a:p>
          <a:p>
            <a:pPr eaLnBrk="1" hangingPunct="1">
              <a:lnSpc>
                <a:spcPct val="110000"/>
              </a:lnSpc>
            </a:pPr>
            <a:r>
              <a:rPr lang="en-US" sz="2200" dirty="0">
                <a:latin typeface="Times New Roman" pitchFamily="18" charset="0"/>
              </a:rPr>
              <a:t>// performed by Java.  The expression on the right side of the assignment</a:t>
            </a:r>
          </a:p>
          <a:p>
            <a:pPr eaLnBrk="1" hangingPunct="1">
              <a:lnSpc>
                <a:spcPct val="110000"/>
              </a:lnSpc>
            </a:pPr>
            <a:r>
              <a:rPr lang="en-US" sz="2200" dirty="0">
                <a:latin typeface="Times New Roman" pitchFamily="18" charset="0"/>
              </a:rPr>
              <a:t>// operator is performed without knowledge of the type on the left side</a:t>
            </a:r>
            <a:r>
              <a:rPr lang="en-US" sz="2200" dirty="0" smtClean="0"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110000"/>
              </a:lnSpc>
            </a:pPr>
            <a:endParaRPr lang="en-US" sz="2800" dirty="0">
              <a:latin typeface="Times New Roman" pitchFamily="18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sz="2200" dirty="0">
                <a:latin typeface="Times New Roman" pitchFamily="18" charset="0"/>
              </a:rPr>
              <a:t>public class </a:t>
            </a:r>
            <a:r>
              <a:rPr lang="en-US" sz="2200" dirty="0" smtClean="0">
                <a:latin typeface="Times New Roman" pitchFamily="18" charset="0"/>
              </a:rPr>
              <a:t>Java0321</a:t>
            </a:r>
            <a:endParaRPr lang="en-US" sz="2200" dirty="0">
              <a:latin typeface="Times New Roman" pitchFamily="18" charset="0"/>
            </a:endParaRPr>
          </a:p>
          <a:p>
            <a:pPr eaLnBrk="1" hangingPunct="1"/>
            <a:r>
              <a:rPr lang="en-US" sz="2200" dirty="0">
                <a:latin typeface="Times New Roman" pitchFamily="18" charset="0"/>
              </a:rPr>
              <a:t>{</a:t>
            </a:r>
          </a:p>
          <a:p>
            <a:pPr eaLnBrk="1" hangingPunct="1"/>
            <a:r>
              <a:rPr lang="en-US" sz="2200" dirty="0">
                <a:latin typeface="Times New Roman" pitchFamily="18" charset="0"/>
              </a:rPr>
              <a:t>	public static void main (String </a:t>
            </a:r>
            <a:r>
              <a:rPr lang="en-US" sz="2200" dirty="0" err="1">
                <a:latin typeface="Times New Roman" pitchFamily="18" charset="0"/>
              </a:rPr>
              <a:t>args</a:t>
            </a:r>
            <a:r>
              <a:rPr lang="en-US" sz="2200" dirty="0">
                <a:latin typeface="Times New Roman" pitchFamily="18" charset="0"/>
              </a:rPr>
              <a:t>[])</a:t>
            </a:r>
          </a:p>
          <a:p>
            <a:pPr eaLnBrk="1" hangingPunct="1"/>
            <a:r>
              <a:rPr lang="en-US" sz="2200" dirty="0">
                <a:latin typeface="Times New Roman" pitchFamily="18" charset="0"/>
              </a:rPr>
              <a:t>	{</a:t>
            </a:r>
          </a:p>
          <a:p>
            <a:pPr eaLnBrk="1" hangingPunct="1">
              <a:lnSpc>
                <a:spcPct val="110000"/>
              </a:lnSpc>
            </a:pPr>
            <a:r>
              <a:rPr lang="en-US" sz="2200" dirty="0">
                <a:latin typeface="Times New Roman" pitchFamily="18" charset="0"/>
              </a:rPr>
              <a:t>		</a:t>
            </a:r>
            <a:r>
              <a:rPr lang="en-US" sz="2200" dirty="0" err="1">
                <a:latin typeface="Times New Roman" pitchFamily="18" charset="0"/>
              </a:rPr>
              <a:t>int</a:t>
            </a:r>
            <a:r>
              <a:rPr lang="en-US" sz="2200" dirty="0">
                <a:latin typeface="Times New Roman" pitchFamily="18" charset="0"/>
              </a:rPr>
              <a:t> nr1 = 1000;</a:t>
            </a:r>
          </a:p>
          <a:p>
            <a:pPr eaLnBrk="1" hangingPunct="1">
              <a:lnSpc>
                <a:spcPct val="110000"/>
              </a:lnSpc>
            </a:pPr>
            <a:r>
              <a:rPr lang="en-US" sz="2200" dirty="0">
                <a:latin typeface="Times New Roman" pitchFamily="18" charset="0"/>
              </a:rPr>
              <a:t>		</a:t>
            </a:r>
            <a:r>
              <a:rPr lang="en-US" sz="2200" dirty="0" err="1">
                <a:latin typeface="Times New Roman" pitchFamily="18" charset="0"/>
              </a:rPr>
              <a:t>int</a:t>
            </a:r>
            <a:r>
              <a:rPr lang="en-US" sz="2200" dirty="0">
                <a:latin typeface="Times New Roman" pitchFamily="18" charset="0"/>
              </a:rPr>
              <a:t> nr2 = 3000;</a:t>
            </a:r>
          </a:p>
          <a:p>
            <a:pPr eaLnBrk="1" hangingPunct="1">
              <a:lnSpc>
                <a:spcPct val="110000"/>
              </a:lnSpc>
            </a:pPr>
            <a:r>
              <a:rPr lang="en-US" sz="2200" dirty="0">
                <a:latin typeface="Times New Roman" pitchFamily="18" charset="0"/>
              </a:rPr>
              <a:t>		</a:t>
            </a:r>
            <a:r>
              <a:rPr lang="en-US" sz="2200" dirty="0" err="1">
                <a:latin typeface="Times New Roman" pitchFamily="18" charset="0"/>
              </a:rPr>
              <a:t>int</a:t>
            </a:r>
            <a:r>
              <a:rPr lang="en-US" sz="2200" dirty="0">
                <a:latin typeface="Times New Roman" pitchFamily="18" charset="0"/>
              </a:rPr>
              <a:t> nr3 = 6000;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b="0" dirty="0">
                <a:latin typeface="Arial Black" pitchFamily="34" charset="0"/>
              </a:rPr>
              <a:t>		double mean;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b="0" dirty="0">
                <a:latin typeface="Arial Black" pitchFamily="34" charset="0"/>
              </a:rPr>
              <a:t>		mean = </a:t>
            </a:r>
            <a:r>
              <a:rPr lang="en-US" sz="2400" b="0" dirty="0">
                <a:solidFill>
                  <a:srgbClr val="FF0000"/>
                </a:solidFill>
                <a:latin typeface="Arial Black" pitchFamily="34" charset="0"/>
              </a:rPr>
              <a:t>(nr1 + nr2 + nr3) </a:t>
            </a:r>
            <a:r>
              <a:rPr lang="en-US" sz="2400" b="0" dirty="0">
                <a:latin typeface="Arial Black" pitchFamily="34" charset="0"/>
              </a:rPr>
              <a:t>/ 3;</a:t>
            </a:r>
          </a:p>
          <a:p>
            <a:pPr eaLnBrk="1" hangingPunct="1">
              <a:lnSpc>
                <a:spcPct val="110000"/>
              </a:lnSpc>
            </a:pPr>
            <a:r>
              <a:rPr lang="en-US" sz="2200" dirty="0">
                <a:latin typeface="Times New Roman" pitchFamily="18" charset="0"/>
              </a:rPr>
              <a:t>		</a:t>
            </a:r>
            <a:r>
              <a:rPr lang="en-US" sz="2200" dirty="0" err="1">
                <a:latin typeface="Times New Roman" pitchFamily="18" charset="0"/>
              </a:rPr>
              <a:t>System.out.println</a:t>
            </a:r>
            <a:r>
              <a:rPr lang="en-US" sz="2200" dirty="0">
                <a:latin typeface="Times New Roman" pitchFamily="18" charset="0"/>
              </a:rPr>
              <a:t>("The mean equals:  " + mean);</a:t>
            </a:r>
          </a:p>
          <a:p>
            <a:pPr eaLnBrk="1" hangingPunct="1">
              <a:lnSpc>
                <a:spcPct val="110000"/>
              </a:lnSpc>
            </a:pPr>
            <a:r>
              <a:rPr lang="en-US" sz="2200" dirty="0">
                <a:latin typeface="Times New Roman" pitchFamily="18" charset="0"/>
              </a:rPr>
              <a:t>		</a:t>
            </a:r>
            <a:r>
              <a:rPr lang="en-US" sz="2200" dirty="0" err="1">
                <a:latin typeface="Times New Roman" pitchFamily="18" charset="0"/>
              </a:rPr>
              <a:t>System.out.println</a:t>
            </a:r>
            <a:r>
              <a:rPr lang="en-US" sz="2200" dirty="0">
                <a:latin typeface="Times New Roman" pitchFamily="18" charset="0"/>
              </a:rPr>
              <a:t>();</a:t>
            </a:r>
          </a:p>
          <a:p>
            <a:pPr eaLnBrk="1" hangingPunct="1">
              <a:lnSpc>
                <a:spcPct val="110000"/>
              </a:lnSpc>
            </a:pPr>
            <a:r>
              <a:rPr lang="en-US" sz="2200" dirty="0">
                <a:latin typeface="Times New Roman" pitchFamily="18" charset="0"/>
              </a:rPr>
              <a:t>	}</a:t>
            </a:r>
          </a:p>
          <a:p>
            <a:pPr eaLnBrk="1" hangingPunct="1">
              <a:lnSpc>
                <a:spcPct val="110000"/>
              </a:lnSpc>
            </a:pPr>
            <a:r>
              <a:rPr lang="en-US" sz="2200" dirty="0" smtClean="0">
                <a:latin typeface="Times New Roman" pitchFamily="18" charset="0"/>
              </a:rPr>
              <a:t>}</a:t>
            </a:r>
            <a:endParaRPr lang="en-US" sz="2200" dirty="0">
              <a:latin typeface="Times New Roman" pitchFamily="18" charset="0"/>
            </a:endParaRPr>
          </a:p>
        </p:txBody>
      </p:sp>
      <p:pic>
        <p:nvPicPr>
          <p:cNvPr id="5836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"/>
            <a:ext cx="9144000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953000" y="3617893"/>
            <a:ext cx="4191000" cy="9541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>
                <a:cs typeface="Arial" charset="0"/>
              </a:rPr>
              <a:t>The sum of 3 integers is an integer.</a:t>
            </a:r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18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4530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6725" algn="l"/>
                <a:tab pos="914400" algn="l"/>
                <a:tab pos="1379538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66725" algn="l"/>
                <a:tab pos="914400" algn="l"/>
                <a:tab pos="1379538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66725" algn="l"/>
                <a:tab pos="914400" algn="l"/>
                <a:tab pos="1379538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66725" algn="l"/>
                <a:tab pos="914400" algn="l"/>
                <a:tab pos="1379538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66725" algn="l"/>
                <a:tab pos="914400" algn="l"/>
                <a:tab pos="1379538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>
                <a:latin typeface="Times New Roman" pitchFamily="18" charset="0"/>
              </a:rPr>
              <a:t>// Java0303.java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// This program demonstrates that it is possible to declare a variable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// identifier and initialize the variable in the same statement.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// It is a good habit to initialize variables where they are declared.</a:t>
            </a:r>
          </a:p>
          <a:p>
            <a:pPr eaLnBrk="1" hangingPunct="1">
              <a:lnSpc>
                <a:spcPct val="60000"/>
              </a:lnSpc>
            </a:pPr>
            <a:endParaRPr lang="en-US" sz="2200">
              <a:latin typeface="Times New Roman" pitchFamily="18" charset="0"/>
            </a:endParaRPr>
          </a:p>
          <a:p>
            <a:pPr eaLnBrk="1" hangingPunct="1"/>
            <a:r>
              <a:rPr lang="en-US" sz="2200">
                <a:latin typeface="Times New Roman" pitchFamily="18" charset="0"/>
              </a:rPr>
              <a:t>public class Java0303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{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	public static void main (String args[])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	{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		int a = 10;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		int b = 25;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		System.out.println();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		System.out.println(a);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		System.out.println(b);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		System.out.println();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	}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}</a:t>
            </a:r>
          </a:p>
          <a:p>
            <a:pPr eaLnBrk="1" hangingPunct="1">
              <a:lnSpc>
                <a:spcPct val="30000"/>
              </a:lnSpc>
            </a:pPr>
            <a:endParaRPr lang="en-US" sz="2200">
              <a:latin typeface="Times New Roman" pitchFamily="18" charset="0"/>
            </a:endParaRPr>
          </a:p>
          <a:p>
            <a:pPr eaLnBrk="1" hangingPunct="1">
              <a:lnSpc>
                <a:spcPct val="30000"/>
              </a:lnSpc>
            </a:pPr>
            <a:endParaRPr lang="en-US" sz="2200">
              <a:latin typeface="Times New Roman" pitchFamily="18" charset="0"/>
            </a:endParaRPr>
          </a:p>
          <a:p>
            <a:pPr eaLnBrk="1" hangingPunct="1">
              <a:lnSpc>
                <a:spcPct val="30000"/>
              </a:lnSpc>
            </a:pPr>
            <a:endParaRPr lang="en-US" sz="2200">
              <a:latin typeface="Times New Roman" pitchFamily="18" charset="0"/>
            </a:endParaRPr>
          </a:p>
          <a:p>
            <a:pPr eaLnBrk="1" hangingPunct="1">
              <a:lnSpc>
                <a:spcPct val="30000"/>
              </a:lnSpc>
            </a:pPr>
            <a:endParaRPr lang="en-US" sz="2200">
              <a:latin typeface="Times New Roman" pitchFamily="18" charset="0"/>
            </a:endParaRPr>
          </a:p>
          <a:p>
            <a:pPr eaLnBrk="1" hangingPunct="1">
              <a:lnSpc>
                <a:spcPct val="30000"/>
              </a:lnSpc>
            </a:pPr>
            <a:endParaRPr lang="en-US" sz="2200">
              <a:latin typeface="Times New Roman" pitchFamily="18" charset="0"/>
            </a:endParaRPr>
          </a:p>
          <a:p>
            <a:pPr eaLnBrk="1" hangingPunct="1">
              <a:lnSpc>
                <a:spcPct val="70000"/>
              </a:lnSpc>
            </a:pPr>
            <a:endParaRPr lang="en-US" sz="2200">
              <a:latin typeface="Times New Roman" pitchFamily="18" charset="0"/>
            </a:endParaRPr>
          </a:p>
          <a:p>
            <a:pPr eaLnBrk="1" hangingPunct="1">
              <a:lnSpc>
                <a:spcPct val="30000"/>
              </a:lnSpc>
            </a:pPr>
            <a:endParaRPr lang="en-US" sz="2200">
              <a:latin typeface="Times New Roman" pitchFamily="18" charset="0"/>
            </a:endParaRPr>
          </a:p>
          <a:p>
            <a:pPr eaLnBrk="1" hangingPunct="1">
              <a:lnSpc>
                <a:spcPct val="30000"/>
              </a:lnSpc>
            </a:pPr>
            <a:endParaRPr lang="en-US" sz="2200">
              <a:latin typeface="Times New Roman" pitchFamily="18" charset="0"/>
            </a:endParaRPr>
          </a:p>
          <a:p>
            <a:pPr eaLnBrk="1" hangingPunct="1">
              <a:lnSpc>
                <a:spcPct val="30000"/>
              </a:lnSpc>
            </a:pPr>
            <a:endParaRPr lang="en-US" sz="2200">
              <a:latin typeface="Times New Roman" pitchFamily="18" charset="0"/>
            </a:endParaRPr>
          </a:p>
          <a:p>
            <a:pPr eaLnBrk="1" hangingPunct="1">
              <a:lnSpc>
                <a:spcPct val="30000"/>
              </a:lnSpc>
            </a:pPr>
            <a:endParaRPr lang="en-US" sz="2200">
              <a:latin typeface="Times New Roman" pitchFamily="18" charset="0"/>
            </a:endParaRPr>
          </a:p>
        </p:txBody>
      </p:sp>
      <p:pic>
        <p:nvPicPr>
          <p:cNvPr id="7172" name="Picture 10" descr="MCj034911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00200"/>
            <a:ext cx="1952625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37626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852548"/>
              </p:ext>
            </p:extLst>
          </p:nvPr>
        </p:nvGraphicFramePr>
        <p:xfrm>
          <a:off x="4572000" y="3581400"/>
          <a:ext cx="2133600" cy="1036638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5022851"/>
            <a:ext cx="9144000" cy="183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40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376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97273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2200" dirty="0">
                <a:latin typeface="Times New Roman" pitchFamily="18" charset="0"/>
              </a:rPr>
              <a:t>// </a:t>
            </a:r>
            <a:r>
              <a:rPr lang="en-US" sz="2200" dirty="0" smtClean="0">
                <a:latin typeface="Times New Roman" pitchFamily="18" charset="0"/>
              </a:rPr>
              <a:t>Java0321.java</a:t>
            </a:r>
            <a:endParaRPr lang="en-US" sz="2200" dirty="0">
              <a:latin typeface="Times New Roman" pitchFamily="18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sz="2200" dirty="0">
                <a:latin typeface="Times New Roman" pitchFamily="18" charset="0"/>
              </a:rPr>
              <a:t>// This program demonstrates that the intended computation may not be</a:t>
            </a:r>
          </a:p>
          <a:p>
            <a:pPr eaLnBrk="1" hangingPunct="1">
              <a:lnSpc>
                <a:spcPct val="110000"/>
              </a:lnSpc>
            </a:pPr>
            <a:r>
              <a:rPr lang="en-US" sz="2200" dirty="0">
                <a:latin typeface="Times New Roman" pitchFamily="18" charset="0"/>
              </a:rPr>
              <a:t>// performed by Java.  The expression on the right side of the assignment</a:t>
            </a:r>
          </a:p>
          <a:p>
            <a:pPr eaLnBrk="1" hangingPunct="1">
              <a:lnSpc>
                <a:spcPct val="110000"/>
              </a:lnSpc>
            </a:pPr>
            <a:r>
              <a:rPr lang="en-US" sz="2200" dirty="0">
                <a:latin typeface="Times New Roman" pitchFamily="18" charset="0"/>
              </a:rPr>
              <a:t>// operator is performed without knowledge of the type on the left side</a:t>
            </a:r>
            <a:r>
              <a:rPr lang="en-US" sz="2200" dirty="0" smtClean="0"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110000"/>
              </a:lnSpc>
            </a:pPr>
            <a:endParaRPr lang="en-US" sz="2800" dirty="0">
              <a:latin typeface="Times New Roman" pitchFamily="18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sz="2200" dirty="0">
                <a:latin typeface="Times New Roman" pitchFamily="18" charset="0"/>
              </a:rPr>
              <a:t>public class </a:t>
            </a:r>
            <a:r>
              <a:rPr lang="en-US" sz="2200" dirty="0" smtClean="0">
                <a:latin typeface="Times New Roman" pitchFamily="18" charset="0"/>
              </a:rPr>
              <a:t>Java0321</a:t>
            </a:r>
            <a:endParaRPr lang="en-US" sz="2200" dirty="0">
              <a:latin typeface="Times New Roman" pitchFamily="18" charset="0"/>
            </a:endParaRPr>
          </a:p>
          <a:p>
            <a:pPr eaLnBrk="1" hangingPunct="1"/>
            <a:r>
              <a:rPr lang="en-US" sz="2200" dirty="0">
                <a:latin typeface="Times New Roman" pitchFamily="18" charset="0"/>
              </a:rPr>
              <a:t>{</a:t>
            </a:r>
          </a:p>
          <a:p>
            <a:pPr eaLnBrk="1" hangingPunct="1"/>
            <a:r>
              <a:rPr lang="en-US" sz="2200" dirty="0">
                <a:latin typeface="Times New Roman" pitchFamily="18" charset="0"/>
              </a:rPr>
              <a:t>	public static void main (String </a:t>
            </a:r>
            <a:r>
              <a:rPr lang="en-US" sz="2200" dirty="0" err="1">
                <a:latin typeface="Times New Roman" pitchFamily="18" charset="0"/>
              </a:rPr>
              <a:t>args</a:t>
            </a:r>
            <a:r>
              <a:rPr lang="en-US" sz="2200" dirty="0">
                <a:latin typeface="Times New Roman" pitchFamily="18" charset="0"/>
              </a:rPr>
              <a:t>[])</a:t>
            </a:r>
          </a:p>
          <a:p>
            <a:pPr eaLnBrk="1" hangingPunct="1"/>
            <a:r>
              <a:rPr lang="en-US" sz="2200" dirty="0">
                <a:latin typeface="Times New Roman" pitchFamily="18" charset="0"/>
              </a:rPr>
              <a:t>	{</a:t>
            </a:r>
          </a:p>
          <a:p>
            <a:pPr eaLnBrk="1" hangingPunct="1">
              <a:lnSpc>
                <a:spcPct val="110000"/>
              </a:lnSpc>
            </a:pPr>
            <a:r>
              <a:rPr lang="en-US" sz="2200" dirty="0">
                <a:latin typeface="Times New Roman" pitchFamily="18" charset="0"/>
              </a:rPr>
              <a:t>		</a:t>
            </a:r>
            <a:r>
              <a:rPr lang="en-US" sz="2200" dirty="0" err="1">
                <a:latin typeface="Times New Roman" pitchFamily="18" charset="0"/>
              </a:rPr>
              <a:t>int</a:t>
            </a:r>
            <a:r>
              <a:rPr lang="en-US" sz="2200" dirty="0">
                <a:latin typeface="Times New Roman" pitchFamily="18" charset="0"/>
              </a:rPr>
              <a:t> nr1 = 1000;</a:t>
            </a:r>
          </a:p>
          <a:p>
            <a:pPr eaLnBrk="1" hangingPunct="1">
              <a:lnSpc>
                <a:spcPct val="110000"/>
              </a:lnSpc>
            </a:pPr>
            <a:r>
              <a:rPr lang="en-US" sz="2200" dirty="0">
                <a:latin typeface="Times New Roman" pitchFamily="18" charset="0"/>
              </a:rPr>
              <a:t>		</a:t>
            </a:r>
            <a:r>
              <a:rPr lang="en-US" sz="2200" dirty="0" err="1">
                <a:latin typeface="Times New Roman" pitchFamily="18" charset="0"/>
              </a:rPr>
              <a:t>int</a:t>
            </a:r>
            <a:r>
              <a:rPr lang="en-US" sz="2200" dirty="0">
                <a:latin typeface="Times New Roman" pitchFamily="18" charset="0"/>
              </a:rPr>
              <a:t> nr2 = 3000;</a:t>
            </a:r>
          </a:p>
          <a:p>
            <a:pPr eaLnBrk="1" hangingPunct="1">
              <a:lnSpc>
                <a:spcPct val="110000"/>
              </a:lnSpc>
            </a:pPr>
            <a:r>
              <a:rPr lang="en-US" sz="2200" dirty="0">
                <a:latin typeface="Times New Roman" pitchFamily="18" charset="0"/>
              </a:rPr>
              <a:t>		</a:t>
            </a:r>
            <a:r>
              <a:rPr lang="en-US" sz="2200" dirty="0" err="1">
                <a:latin typeface="Times New Roman" pitchFamily="18" charset="0"/>
              </a:rPr>
              <a:t>int</a:t>
            </a:r>
            <a:r>
              <a:rPr lang="en-US" sz="2200" dirty="0">
                <a:latin typeface="Times New Roman" pitchFamily="18" charset="0"/>
              </a:rPr>
              <a:t> nr3 = 6000;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b="0" dirty="0">
                <a:latin typeface="Arial Black" pitchFamily="34" charset="0"/>
              </a:rPr>
              <a:t>		double mean;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b="0" dirty="0">
                <a:latin typeface="Arial Black" pitchFamily="34" charset="0"/>
              </a:rPr>
              <a:t>		mean = </a:t>
            </a:r>
            <a:r>
              <a:rPr lang="en-US" sz="2400" b="0" dirty="0">
                <a:solidFill>
                  <a:srgbClr val="FF0000"/>
                </a:solidFill>
                <a:latin typeface="Arial Black" pitchFamily="34" charset="0"/>
              </a:rPr>
              <a:t>(nr1 + nr2 + nr3) / 3</a:t>
            </a:r>
            <a:r>
              <a:rPr lang="en-US" sz="2400" b="0" dirty="0">
                <a:latin typeface="Arial Black" pitchFamily="34" charset="0"/>
              </a:rPr>
              <a:t>;</a:t>
            </a:r>
          </a:p>
          <a:p>
            <a:pPr eaLnBrk="1" hangingPunct="1">
              <a:lnSpc>
                <a:spcPct val="110000"/>
              </a:lnSpc>
            </a:pPr>
            <a:r>
              <a:rPr lang="en-US" sz="2200" dirty="0">
                <a:latin typeface="Times New Roman" pitchFamily="18" charset="0"/>
              </a:rPr>
              <a:t>		</a:t>
            </a:r>
            <a:r>
              <a:rPr lang="en-US" sz="2200" dirty="0" err="1">
                <a:latin typeface="Times New Roman" pitchFamily="18" charset="0"/>
              </a:rPr>
              <a:t>System.out.println</a:t>
            </a:r>
            <a:r>
              <a:rPr lang="en-US" sz="2200" dirty="0">
                <a:latin typeface="Times New Roman" pitchFamily="18" charset="0"/>
              </a:rPr>
              <a:t>("The mean equals:  " + mean);</a:t>
            </a:r>
          </a:p>
          <a:p>
            <a:pPr eaLnBrk="1" hangingPunct="1">
              <a:lnSpc>
                <a:spcPct val="110000"/>
              </a:lnSpc>
            </a:pPr>
            <a:r>
              <a:rPr lang="en-US" sz="2200" dirty="0">
                <a:latin typeface="Times New Roman" pitchFamily="18" charset="0"/>
              </a:rPr>
              <a:t>		</a:t>
            </a:r>
            <a:r>
              <a:rPr lang="en-US" sz="2200" dirty="0" err="1">
                <a:latin typeface="Times New Roman" pitchFamily="18" charset="0"/>
              </a:rPr>
              <a:t>System.out.println</a:t>
            </a:r>
            <a:r>
              <a:rPr lang="en-US" sz="2200" dirty="0">
                <a:latin typeface="Times New Roman" pitchFamily="18" charset="0"/>
              </a:rPr>
              <a:t>();</a:t>
            </a:r>
          </a:p>
          <a:p>
            <a:pPr eaLnBrk="1" hangingPunct="1">
              <a:lnSpc>
                <a:spcPct val="110000"/>
              </a:lnSpc>
            </a:pPr>
            <a:r>
              <a:rPr lang="en-US" sz="2200" dirty="0">
                <a:latin typeface="Times New Roman" pitchFamily="18" charset="0"/>
              </a:rPr>
              <a:t>	}</a:t>
            </a:r>
          </a:p>
          <a:p>
            <a:pPr eaLnBrk="1" hangingPunct="1">
              <a:lnSpc>
                <a:spcPct val="110000"/>
              </a:lnSpc>
            </a:pPr>
            <a:r>
              <a:rPr lang="en-US" sz="2200" dirty="0" smtClean="0">
                <a:latin typeface="Times New Roman" pitchFamily="18" charset="0"/>
              </a:rPr>
              <a:t>}</a:t>
            </a:r>
            <a:endParaRPr lang="en-US" sz="2200" dirty="0">
              <a:latin typeface="Times New Roman" pitchFamily="18" charset="0"/>
            </a:endParaRPr>
          </a:p>
        </p:txBody>
      </p:sp>
      <p:pic>
        <p:nvPicPr>
          <p:cNvPr id="5836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"/>
            <a:ext cx="9144000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343400" y="3352800"/>
            <a:ext cx="4800600" cy="13849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>
                <a:cs typeface="Arial" charset="0"/>
              </a:rPr>
              <a:t>When an integer is divided by another integer, you get </a:t>
            </a:r>
            <a:r>
              <a:rPr lang="en-US" sz="2800" i="1" dirty="0" smtClean="0">
                <a:cs typeface="Arial" charset="0"/>
              </a:rPr>
              <a:t>integer quotient division</a:t>
            </a:r>
            <a:r>
              <a:rPr lang="en-US" sz="2800" dirty="0" smtClean="0">
                <a:cs typeface="Arial" charset="0"/>
              </a:rPr>
              <a:t>.</a:t>
            </a:r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71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964984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2200" dirty="0">
                <a:latin typeface="Times New Roman" pitchFamily="18" charset="0"/>
              </a:rPr>
              <a:t>// </a:t>
            </a:r>
            <a:r>
              <a:rPr lang="en-US" sz="2200" dirty="0" smtClean="0">
                <a:latin typeface="Times New Roman" pitchFamily="18" charset="0"/>
              </a:rPr>
              <a:t>Java0321.java</a:t>
            </a:r>
            <a:endParaRPr lang="en-US" sz="2200" dirty="0">
              <a:latin typeface="Times New Roman" pitchFamily="18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sz="2200" dirty="0">
                <a:latin typeface="Times New Roman" pitchFamily="18" charset="0"/>
              </a:rPr>
              <a:t>// This program demonstrates that the intended computation may not be</a:t>
            </a:r>
          </a:p>
          <a:p>
            <a:pPr eaLnBrk="1" hangingPunct="1">
              <a:lnSpc>
                <a:spcPct val="110000"/>
              </a:lnSpc>
            </a:pPr>
            <a:r>
              <a:rPr lang="en-US" sz="2200" dirty="0">
                <a:latin typeface="Times New Roman" pitchFamily="18" charset="0"/>
              </a:rPr>
              <a:t>// performed by Java.  The expression on the right side of the assignment</a:t>
            </a:r>
          </a:p>
          <a:p>
            <a:pPr eaLnBrk="1" hangingPunct="1">
              <a:lnSpc>
                <a:spcPct val="110000"/>
              </a:lnSpc>
            </a:pPr>
            <a:r>
              <a:rPr lang="en-US" sz="2200" dirty="0">
                <a:latin typeface="Times New Roman" pitchFamily="18" charset="0"/>
              </a:rPr>
              <a:t>// operator is performed without knowledge of the type on the left side</a:t>
            </a:r>
            <a:r>
              <a:rPr lang="en-US" sz="2200" dirty="0" smtClean="0"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110000"/>
              </a:lnSpc>
            </a:pPr>
            <a:endParaRPr lang="en-US" sz="2800" dirty="0">
              <a:latin typeface="Times New Roman" pitchFamily="18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sz="2200" dirty="0">
                <a:latin typeface="Times New Roman" pitchFamily="18" charset="0"/>
              </a:rPr>
              <a:t>public class </a:t>
            </a:r>
            <a:r>
              <a:rPr lang="en-US" sz="2200" dirty="0" smtClean="0">
                <a:latin typeface="Times New Roman" pitchFamily="18" charset="0"/>
              </a:rPr>
              <a:t>Java0321</a:t>
            </a:r>
            <a:endParaRPr lang="en-US" sz="2200" dirty="0">
              <a:latin typeface="Times New Roman" pitchFamily="18" charset="0"/>
            </a:endParaRPr>
          </a:p>
          <a:p>
            <a:pPr eaLnBrk="1" hangingPunct="1"/>
            <a:r>
              <a:rPr lang="en-US" sz="2200" dirty="0">
                <a:latin typeface="Times New Roman" pitchFamily="18" charset="0"/>
              </a:rPr>
              <a:t>{</a:t>
            </a:r>
          </a:p>
          <a:p>
            <a:pPr eaLnBrk="1" hangingPunct="1"/>
            <a:r>
              <a:rPr lang="en-US" sz="2200" dirty="0">
                <a:latin typeface="Times New Roman" pitchFamily="18" charset="0"/>
              </a:rPr>
              <a:t>	public static void main (String </a:t>
            </a:r>
            <a:r>
              <a:rPr lang="en-US" sz="2200" dirty="0" err="1">
                <a:latin typeface="Times New Roman" pitchFamily="18" charset="0"/>
              </a:rPr>
              <a:t>args</a:t>
            </a:r>
            <a:r>
              <a:rPr lang="en-US" sz="2200" dirty="0">
                <a:latin typeface="Times New Roman" pitchFamily="18" charset="0"/>
              </a:rPr>
              <a:t>[])</a:t>
            </a:r>
          </a:p>
          <a:p>
            <a:pPr eaLnBrk="1" hangingPunct="1"/>
            <a:r>
              <a:rPr lang="en-US" sz="2200" dirty="0">
                <a:latin typeface="Times New Roman" pitchFamily="18" charset="0"/>
              </a:rPr>
              <a:t>	{</a:t>
            </a:r>
          </a:p>
          <a:p>
            <a:pPr eaLnBrk="1" hangingPunct="1">
              <a:lnSpc>
                <a:spcPct val="110000"/>
              </a:lnSpc>
            </a:pPr>
            <a:r>
              <a:rPr lang="en-US" sz="2200" dirty="0">
                <a:latin typeface="Times New Roman" pitchFamily="18" charset="0"/>
              </a:rPr>
              <a:t>		</a:t>
            </a:r>
            <a:r>
              <a:rPr lang="en-US" sz="2200" dirty="0" err="1">
                <a:latin typeface="Times New Roman" pitchFamily="18" charset="0"/>
              </a:rPr>
              <a:t>int</a:t>
            </a:r>
            <a:r>
              <a:rPr lang="en-US" sz="2200" dirty="0">
                <a:latin typeface="Times New Roman" pitchFamily="18" charset="0"/>
              </a:rPr>
              <a:t> nr1 = 1000;</a:t>
            </a:r>
          </a:p>
          <a:p>
            <a:pPr eaLnBrk="1" hangingPunct="1">
              <a:lnSpc>
                <a:spcPct val="110000"/>
              </a:lnSpc>
            </a:pPr>
            <a:r>
              <a:rPr lang="en-US" sz="2200" dirty="0">
                <a:latin typeface="Times New Roman" pitchFamily="18" charset="0"/>
              </a:rPr>
              <a:t>		</a:t>
            </a:r>
            <a:r>
              <a:rPr lang="en-US" sz="2200" dirty="0" err="1">
                <a:latin typeface="Times New Roman" pitchFamily="18" charset="0"/>
              </a:rPr>
              <a:t>int</a:t>
            </a:r>
            <a:r>
              <a:rPr lang="en-US" sz="2200" dirty="0">
                <a:latin typeface="Times New Roman" pitchFamily="18" charset="0"/>
              </a:rPr>
              <a:t> nr2 = 3000;</a:t>
            </a:r>
          </a:p>
          <a:p>
            <a:pPr eaLnBrk="1" hangingPunct="1">
              <a:lnSpc>
                <a:spcPct val="110000"/>
              </a:lnSpc>
            </a:pPr>
            <a:r>
              <a:rPr lang="en-US" sz="2200" dirty="0">
                <a:latin typeface="Times New Roman" pitchFamily="18" charset="0"/>
              </a:rPr>
              <a:t>		</a:t>
            </a:r>
            <a:r>
              <a:rPr lang="en-US" sz="2200" dirty="0" err="1">
                <a:latin typeface="Times New Roman" pitchFamily="18" charset="0"/>
              </a:rPr>
              <a:t>int</a:t>
            </a:r>
            <a:r>
              <a:rPr lang="en-US" sz="2200" dirty="0">
                <a:latin typeface="Times New Roman" pitchFamily="18" charset="0"/>
              </a:rPr>
              <a:t> nr3 = 6000;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b="0" dirty="0">
                <a:latin typeface="Arial Black" pitchFamily="34" charset="0"/>
              </a:rPr>
              <a:t>		</a:t>
            </a:r>
            <a:r>
              <a:rPr lang="en-US" sz="2400" b="0" dirty="0">
                <a:solidFill>
                  <a:srgbClr val="FF0000"/>
                </a:solidFill>
                <a:latin typeface="Arial Black" pitchFamily="34" charset="0"/>
              </a:rPr>
              <a:t>double mean;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b="0" dirty="0">
                <a:solidFill>
                  <a:srgbClr val="FF0000"/>
                </a:solidFill>
                <a:latin typeface="Arial Black" pitchFamily="34" charset="0"/>
              </a:rPr>
              <a:t>		mean </a:t>
            </a:r>
            <a:r>
              <a:rPr lang="en-US" sz="2400" b="0" dirty="0">
                <a:latin typeface="Arial Black" pitchFamily="34" charset="0"/>
              </a:rPr>
              <a:t>= (nr1 + nr2 + nr3) / 3;</a:t>
            </a:r>
          </a:p>
          <a:p>
            <a:pPr eaLnBrk="1" hangingPunct="1">
              <a:lnSpc>
                <a:spcPct val="110000"/>
              </a:lnSpc>
            </a:pPr>
            <a:r>
              <a:rPr lang="en-US" sz="2200" dirty="0">
                <a:latin typeface="Times New Roman" pitchFamily="18" charset="0"/>
              </a:rPr>
              <a:t>		</a:t>
            </a:r>
            <a:r>
              <a:rPr lang="en-US" sz="2200" dirty="0" err="1">
                <a:latin typeface="Times New Roman" pitchFamily="18" charset="0"/>
              </a:rPr>
              <a:t>System.out.println</a:t>
            </a:r>
            <a:r>
              <a:rPr lang="en-US" sz="2200" dirty="0">
                <a:latin typeface="Times New Roman" pitchFamily="18" charset="0"/>
              </a:rPr>
              <a:t>("The mean equals:  " + mean);</a:t>
            </a:r>
          </a:p>
          <a:p>
            <a:pPr eaLnBrk="1" hangingPunct="1">
              <a:lnSpc>
                <a:spcPct val="110000"/>
              </a:lnSpc>
            </a:pPr>
            <a:r>
              <a:rPr lang="en-US" sz="2200" dirty="0">
                <a:latin typeface="Times New Roman" pitchFamily="18" charset="0"/>
              </a:rPr>
              <a:t>		</a:t>
            </a:r>
            <a:r>
              <a:rPr lang="en-US" sz="2200" dirty="0" err="1">
                <a:latin typeface="Times New Roman" pitchFamily="18" charset="0"/>
              </a:rPr>
              <a:t>System.out.println</a:t>
            </a:r>
            <a:r>
              <a:rPr lang="en-US" sz="2200" dirty="0">
                <a:latin typeface="Times New Roman" pitchFamily="18" charset="0"/>
              </a:rPr>
              <a:t>();</a:t>
            </a:r>
          </a:p>
          <a:p>
            <a:pPr eaLnBrk="1" hangingPunct="1">
              <a:lnSpc>
                <a:spcPct val="110000"/>
              </a:lnSpc>
            </a:pPr>
            <a:r>
              <a:rPr lang="en-US" sz="2200" dirty="0">
                <a:latin typeface="Times New Roman" pitchFamily="18" charset="0"/>
              </a:rPr>
              <a:t>	}</a:t>
            </a:r>
          </a:p>
          <a:p>
            <a:pPr eaLnBrk="1" hangingPunct="1">
              <a:lnSpc>
                <a:spcPct val="110000"/>
              </a:lnSpc>
            </a:pPr>
            <a:r>
              <a:rPr lang="en-US" sz="2200" dirty="0" smtClean="0">
                <a:latin typeface="Times New Roman" pitchFamily="18" charset="0"/>
              </a:rPr>
              <a:t>}</a:t>
            </a:r>
            <a:endParaRPr lang="en-US" sz="2200" dirty="0">
              <a:latin typeface="Times New Roman" pitchFamily="18" charset="0"/>
            </a:endParaRPr>
          </a:p>
        </p:txBody>
      </p:sp>
      <p:pic>
        <p:nvPicPr>
          <p:cNvPr id="5836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"/>
            <a:ext cx="9144000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505200" y="3124200"/>
            <a:ext cx="5638800" cy="16778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2000"/>
              </a:lnSpc>
            </a:pPr>
            <a:r>
              <a:rPr lang="en-US" sz="2800" dirty="0" smtClean="0">
                <a:cs typeface="Arial" charset="0"/>
              </a:rPr>
              <a:t>The fact that </a:t>
            </a:r>
            <a:r>
              <a:rPr lang="en-US" sz="2800" b="0" dirty="0" smtClean="0">
                <a:latin typeface="Arial Black" pitchFamily="34" charset="0"/>
                <a:cs typeface="Arial" charset="0"/>
              </a:rPr>
              <a:t>mean</a:t>
            </a:r>
            <a:r>
              <a:rPr lang="en-US" sz="2800" dirty="0" smtClean="0">
                <a:cs typeface="Arial" charset="0"/>
              </a:rPr>
              <a:t> is a </a:t>
            </a:r>
            <a:r>
              <a:rPr lang="en-US" sz="2800" b="0" dirty="0" smtClean="0">
                <a:latin typeface="Arial Black" pitchFamily="34" charset="0"/>
                <a:cs typeface="Arial" charset="0"/>
              </a:rPr>
              <a:t>double</a:t>
            </a:r>
            <a:r>
              <a:rPr lang="en-US" sz="2800" dirty="0" smtClean="0">
                <a:cs typeface="Arial" charset="0"/>
              </a:rPr>
              <a:t> has absolutely NO effect on the calculations which take place on the other side of the </a:t>
            </a:r>
            <a:r>
              <a:rPr lang="en-US" sz="2800" b="0" dirty="0" smtClean="0">
                <a:latin typeface="Arial Black" pitchFamily="34" charset="0"/>
                <a:cs typeface="Arial" charset="0"/>
              </a:rPr>
              <a:t>=</a:t>
            </a:r>
            <a:r>
              <a:rPr lang="en-US" sz="2800" dirty="0" smtClean="0">
                <a:cs typeface="Arial" charset="0"/>
              </a:rPr>
              <a:t> sign.</a:t>
            </a:r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03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51106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2400" dirty="0">
                <a:latin typeface="Times New Roman" pitchFamily="18" charset="0"/>
              </a:rPr>
              <a:t>// </a:t>
            </a:r>
            <a:r>
              <a:rPr lang="en-US" sz="2400" dirty="0" smtClean="0">
                <a:latin typeface="Times New Roman" pitchFamily="18" charset="0"/>
              </a:rPr>
              <a:t>Java0322.java</a:t>
            </a:r>
            <a:endParaRPr lang="en-US" sz="2400" dirty="0">
              <a:latin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2400" dirty="0">
                <a:latin typeface="Times New Roman" pitchFamily="18" charset="0"/>
              </a:rPr>
              <a:t>// This program corrects the logic error of </a:t>
            </a:r>
            <a:r>
              <a:rPr lang="en-US" sz="2400" dirty="0" smtClean="0">
                <a:latin typeface="Times New Roman" pitchFamily="18" charset="0"/>
              </a:rPr>
              <a:t>Java0321.java</a:t>
            </a:r>
            <a:r>
              <a:rPr lang="en-US" sz="2400" dirty="0"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120000"/>
              </a:lnSpc>
            </a:pPr>
            <a:r>
              <a:rPr lang="en-US" sz="2400" dirty="0">
                <a:latin typeface="Times New Roman" pitchFamily="18" charset="0"/>
              </a:rPr>
              <a:t>// Type casting is used to "force" real number </a:t>
            </a:r>
            <a:r>
              <a:rPr lang="en-US" sz="2400" dirty="0" smtClean="0">
                <a:latin typeface="Times New Roman" pitchFamily="18" charset="0"/>
              </a:rPr>
              <a:t>quotient division.</a:t>
            </a:r>
            <a:endParaRPr lang="en-US" sz="2400" dirty="0">
              <a:latin typeface="Times New Roman" pitchFamily="18" charset="0"/>
            </a:endParaRPr>
          </a:p>
          <a:p>
            <a:pPr eaLnBrk="1" hangingPunct="1"/>
            <a:r>
              <a:rPr lang="en-US" sz="2400" dirty="0">
                <a:latin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</a:endParaRPr>
          </a:p>
          <a:p>
            <a:pPr eaLnBrk="1" hangingPunct="1">
              <a:lnSpc>
                <a:spcPct val="70000"/>
              </a:lnSpc>
            </a:pPr>
            <a:endParaRPr lang="en-US" sz="2400" dirty="0" smtClean="0">
              <a:latin typeface="Times New Roman" pitchFamily="18" charset="0"/>
            </a:endParaRPr>
          </a:p>
          <a:p>
            <a:pPr eaLnBrk="1" hangingPunct="1"/>
            <a:r>
              <a:rPr lang="en-US" sz="2400" dirty="0" smtClean="0">
                <a:latin typeface="Times New Roman" pitchFamily="18" charset="0"/>
              </a:rPr>
              <a:t>public </a:t>
            </a:r>
            <a:r>
              <a:rPr lang="en-US" sz="2400" dirty="0">
                <a:latin typeface="Times New Roman" pitchFamily="18" charset="0"/>
              </a:rPr>
              <a:t>class </a:t>
            </a:r>
            <a:r>
              <a:rPr lang="en-US" sz="2400" dirty="0" smtClean="0">
                <a:latin typeface="Times New Roman" pitchFamily="18" charset="0"/>
              </a:rPr>
              <a:t>Java0322</a:t>
            </a:r>
            <a:endParaRPr lang="en-US" sz="2400" dirty="0">
              <a:latin typeface="Times New Roman" pitchFamily="18" charset="0"/>
            </a:endParaRPr>
          </a:p>
          <a:p>
            <a:pPr eaLnBrk="1" hangingPunct="1"/>
            <a:r>
              <a:rPr lang="en-US" sz="2400" dirty="0">
                <a:latin typeface="Times New Roman" pitchFamily="18" charset="0"/>
              </a:rPr>
              <a:t>{</a:t>
            </a:r>
          </a:p>
          <a:p>
            <a:pPr eaLnBrk="1" hangingPunct="1"/>
            <a:r>
              <a:rPr lang="en-US" sz="2400" dirty="0">
                <a:latin typeface="Times New Roman" pitchFamily="18" charset="0"/>
              </a:rPr>
              <a:t>	public static void main (String </a:t>
            </a:r>
            <a:r>
              <a:rPr lang="en-US" sz="2400" dirty="0" err="1">
                <a:latin typeface="Times New Roman" pitchFamily="18" charset="0"/>
              </a:rPr>
              <a:t>args</a:t>
            </a:r>
            <a:r>
              <a:rPr lang="en-US" sz="2400" dirty="0">
                <a:latin typeface="Times New Roman" pitchFamily="18" charset="0"/>
              </a:rPr>
              <a:t>[])</a:t>
            </a:r>
          </a:p>
          <a:p>
            <a:pPr eaLnBrk="1" hangingPunct="1"/>
            <a:r>
              <a:rPr lang="en-US" sz="2400" dirty="0">
                <a:latin typeface="Times New Roman" pitchFamily="18" charset="0"/>
              </a:rPr>
              <a:t>	{</a:t>
            </a:r>
          </a:p>
          <a:p>
            <a:pPr eaLnBrk="1" hangingPunct="1"/>
            <a:r>
              <a:rPr lang="en-US" sz="2400" dirty="0">
                <a:latin typeface="Times New Roman" pitchFamily="18" charset="0"/>
              </a:rPr>
              <a:t>		</a:t>
            </a:r>
            <a:r>
              <a:rPr lang="en-US" sz="2400" dirty="0" err="1">
                <a:latin typeface="Times New Roman" pitchFamily="18" charset="0"/>
              </a:rPr>
              <a:t>int</a:t>
            </a:r>
            <a:r>
              <a:rPr lang="en-US" sz="2400" dirty="0">
                <a:latin typeface="Times New Roman" pitchFamily="18" charset="0"/>
              </a:rPr>
              <a:t> nr1 = 1000;</a:t>
            </a:r>
          </a:p>
          <a:p>
            <a:pPr eaLnBrk="1" hangingPunct="1"/>
            <a:r>
              <a:rPr lang="en-US" sz="2400" dirty="0">
                <a:latin typeface="Times New Roman" pitchFamily="18" charset="0"/>
              </a:rPr>
              <a:t>		</a:t>
            </a:r>
            <a:r>
              <a:rPr lang="en-US" sz="2400" dirty="0" err="1">
                <a:latin typeface="Times New Roman" pitchFamily="18" charset="0"/>
              </a:rPr>
              <a:t>int</a:t>
            </a:r>
            <a:r>
              <a:rPr lang="en-US" sz="2400" dirty="0">
                <a:latin typeface="Times New Roman" pitchFamily="18" charset="0"/>
              </a:rPr>
              <a:t> nr2 = 3000;</a:t>
            </a:r>
          </a:p>
          <a:p>
            <a:pPr eaLnBrk="1" hangingPunct="1"/>
            <a:r>
              <a:rPr lang="en-US" sz="2400" dirty="0">
                <a:latin typeface="Times New Roman" pitchFamily="18" charset="0"/>
              </a:rPr>
              <a:t>		</a:t>
            </a:r>
            <a:r>
              <a:rPr lang="en-US" sz="2400" dirty="0" err="1">
                <a:latin typeface="Times New Roman" pitchFamily="18" charset="0"/>
              </a:rPr>
              <a:t>int</a:t>
            </a:r>
            <a:r>
              <a:rPr lang="en-US" sz="2400" dirty="0">
                <a:latin typeface="Times New Roman" pitchFamily="18" charset="0"/>
              </a:rPr>
              <a:t> nr3 = 6000;</a:t>
            </a:r>
          </a:p>
          <a:p>
            <a:pPr eaLnBrk="1" hangingPunct="1"/>
            <a:r>
              <a:rPr lang="en-US" sz="2400" dirty="0">
                <a:latin typeface="Times New Roman" pitchFamily="18" charset="0"/>
              </a:rPr>
              <a:t>		double mean;</a:t>
            </a:r>
          </a:p>
          <a:p>
            <a:pPr eaLnBrk="1" hangingPunct="1"/>
            <a:r>
              <a:rPr lang="en-US" sz="2400" dirty="0">
                <a:latin typeface="Times New Roman" pitchFamily="18" charset="0"/>
              </a:rPr>
              <a:t>		mean = </a:t>
            </a:r>
            <a:r>
              <a:rPr lang="en-US" sz="2400" b="0" dirty="0">
                <a:latin typeface="Arial Black" pitchFamily="34" charset="0"/>
              </a:rPr>
              <a:t>(double)</a:t>
            </a:r>
            <a:r>
              <a:rPr lang="en-US" sz="2400" dirty="0">
                <a:latin typeface="Times New Roman" pitchFamily="18" charset="0"/>
              </a:rPr>
              <a:t> (nr1 + nr2 + nr3) / 3;</a:t>
            </a:r>
          </a:p>
          <a:p>
            <a:pPr eaLnBrk="1" hangingPunct="1"/>
            <a:r>
              <a:rPr lang="en-US" sz="2400" dirty="0">
                <a:latin typeface="Times New Roman" pitchFamily="18" charset="0"/>
              </a:rPr>
              <a:t>		</a:t>
            </a:r>
            <a:r>
              <a:rPr lang="en-US" sz="2400" dirty="0" err="1">
                <a:latin typeface="Times New Roman" pitchFamily="18" charset="0"/>
              </a:rPr>
              <a:t>System.out.println</a:t>
            </a:r>
            <a:r>
              <a:rPr lang="en-US" sz="2400" dirty="0">
                <a:latin typeface="Times New Roman" pitchFamily="18" charset="0"/>
              </a:rPr>
              <a:t>("The mean equals:  " + mean);</a:t>
            </a:r>
          </a:p>
          <a:p>
            <a:pPr eaLnBrk="1" hangingPunct="1"/>
            <a:r>
              <a:rPr lang="en-US" sz="2400" dirty="0">
                <a:latin typeface="Times New Roman" pitchFamily="18" charset="0"/>
              </a:rPr>
              <a:t>		</a:t>
            </a:r>
            <a:r>
              <a:rPr lang="en-US" sz="2400" dirty="0" err="1">
                <a:latin typeface="Times New Roman" pitchFamily="18" charset="0"/>
              </a:rPr>
              <a:t>System.out.println</a:t>
            </a:r>
            <a:r>
              <a:rPr lang="en-US" sz="2400" dirty="0">
                <a:latin typeface="Times New Roman" pitchFamily="18" charset="0"/>
              </a:rPr>
              <a:t>();</a:t>
            </a:r>
          </a:p>
          <a:p>
            <a:pPr eaLnBrk="1" hangingPunct="1"/>
            <a:r>
              <a:rPr lang="en-US" sz="2400" dirty="0">
                <a:latin typeface="Times New Roman" pitchFamily="18" charset="0"/>
              </a:rPr>
              <a:t>	}</a:t>
            </a:r>
          </a:p>
          <a:p>
            <a:pPr eaLnBrk="1" hangingPunct="1"/>
            <a:r>
              <a:rPr lang="en-US" sz="2400" dirty="0">
                <a:latin typeface="Times New Roman" pitchFamily="18" charset="0"/>
              </a:rPr>
              <a:t>}</a:t>
            </a:r>
          </a:p>
        </p:txBody>
      </p:sp>
      <p:pic>
        <p:nvPicPr>
          <p:cNvPr id="5847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264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847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54825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4232275" algn="l"/>
                <a:tab pos="5603875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4232275" algn="l"/>
                <a:tab pos="5603875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4232275" algn="l"/>
                <a:tab pos="5603875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4232275" algn="l"/>
                <a:tab pos="5603875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4232275" algn="l"/>
                <a:tab pos="5603875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4232275" algn="l"/>
                <a:tab pos="5603875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4232275" algn="l"/>
                <a:tab pos="5603875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4232275" algn="l"/>
                <a:tab pos="5603875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  <a:tab pos="1827213" algn="l"/>
                <a:tab pos="2293938" algn="l"/>
                <a:tab pos="4232275" algn="l"/>
                <a:tab pos="5603875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>
                <a:latin typeface="Times New Roman" pitchFamily="18" charset="0"/>
              </a:rPr>
              <a:t>// </a:t>
            </a:r>
            <a:r>
              <a:rPr lang="en-US" sz="2000" dirty="0" smtClean="0">
                <a:latin typeface="Times New Roman" pitchFamily="18" charset="0"/>
              </a:rPr>
              <a:t>Java0323.java</a:t>
            </a:r>
            <a:endParaRPr lang="en-US" sz="2000" dirty="0">
              <a:latin typeface="Times New Roman" pitchFamily="18" charset="0"/>
            </a:endParaRP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// This program demonstrates 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// "type casting" between 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// different data types.</a:t>
            </a:r>
          </a:p>
          <a:p>
            <a:pPr eaLnBrk="1" hangingPunct="1"/>
            <a:endParaRPr lang="en-US" sz="2000" dirty="0">
              <a:latin typeface="Times New Roman" pitchFamily="18" charset="0"/>
            </a:endParaRPr>
          </a:p>
          <a:p>
            <a:pPr eaLnBrk="1" hangingPunct="1"/>
            <a:endParaRPr lang="en-US" sz="2000" dirty="0">
              <a:latin typeface="Times New Roman" pitchFamily="18" charset="0"/>
            </a:endParaRP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public class </a:t>
            </a:r>
            <a:r>
              <a:rPr lang="en-US" sz="2000" dirty="0" smtClean="0">
                <a:latin typeface="Times New Roman" pitchFamily="18" charset="0"/>
              </a:rPr>
              <a:t>Java0323</a:t>
            </a:r>
            <a:endParaRPr lang="en-US" sz="2000" dirty="0">
              <a:latin typeface="Times New Roman" pitchFamily="18" charset="0"/>
            </a:endParaRP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{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	public static void main (String </a:t>
            </a:r>
            <a:r>
              <a:rPr lang="en-US" sz="2000" dirty="0" err="1">
                <a:latin typeface="Times New Roman" pitchFamily="18" charset="0"/>
              </a:rPr>
              <a:t>args</a:t>
            </a:r>
            <a:r>
              <a:rPr lang="en-US" sz="2000" dirty="0">
                <a:latin typeface="Times New Roman" pitchFamily="18" charset="0"/>
              </a:rPr>
              <a:t>[])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	{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		</a:t>
            </a:r>
            <a:r>
              <a:rPr lang="en-US" sz="2000" dirty="0" err="1">
                <a:latin typeface="Times New Roman" pitchFamily="18" charset="0"/>
              </a:rPr>
              <a:t>int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intVal</a:t>
            </a:r>
            <a:r>
              <a:rPr lang="en-US" sz="2000" dirty="0">
                <a:latin typeface="Times New Roman" pitchFamily="18" charset="0"/>
              </a:rPr>
              <a:t>    = 65;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		double </a:t>
            </a:r>
            <a:r>
              <a:rPr lang="en-US" sz="2000" dirty="0" err="1">
                <a:latin typeface="Times New Roman" pitchFamily="18" charset="0"/>
              </a:rPr>
              <a:t>dblVal</a:t>
            </a:r>
            <a:r>
              <a:rPr lang="en-US" sz="2000" dirty="0">
                <a:latin typeface="Times New Roman" pitchFamily="18" charset="0"/>
              </a:rPr>
              <a:t> = 70.1;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		char </a:t>
            </a:r>
            <a:r>
              <a:rPr lang="en-US" sz="2000" dirty="0" err="1">
                <a:latin typeface="Times New Roman" pitchFamily="18" charset="0"/>
              </a:rPr>
              <a:t>chrVal</a:t>
            </a:r>
            <a:r>
              <a:rPr lang="en-US" sz="2000" dirty="0">
                <a:latin typeface="Times New Roman" pitchFamily="18" charset="0"/>
              </a:rPr>
              <a:t>  = 'B';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      		</a:t>
            </a:r>
            <a:r>
              <a:rPr lang="en-US" sz="2000" dirty="0" err="1">
                <a:latin typeface="Times New Roman" pitchFamily="18" charset="0"/>
              </a:rPr>
              <a:t>System.out.println</a:t>
            </a:r>
            <a:r>
              <a:rPr lang="en-US" sz="2000" dirty="0">
                <a:latin typeface="Times New Roman" pitchFamily="18" charset="0"/>
              </a:rPr>
              <a:t>("(double) 	</a:t>
            </a:r>
            <a:r>
              <a:rPr lang="en-US" sz="2000" dirty="0" err="1">
                <a:latin typeface="Times New Roman" pitchFamily="18" charset="0"/>
              </a:rPr>
              <a:t>intVal</a:t>
            </a:r>
            <a:r>
              <a:rPr lang="en-US" sz="2000" dirty="0">
                <a:latin typeface="Times New Roman" pitchFamily="18" charset="0"/>
              </a:rPr>
              <a:t> 65 	becomes " + (double) </a:t>
            </a:r>
            <a:r>
              <a:rPr lang="en-US" sz="2000" dirty="0" err="1">
                <a:latin typeface="Times New Roman" pitchFamily="18" charset="0"/>
              </a:rPr>
              <a:t>intVal</a:t>
            </a:r>
            <a:r>
              <a:rPr lang="en-US" sz="2000" dirty="0">
                <a:latin typeface="Times New Roman" pitchFamily="18" charset="0"/>
              </a:rPr>
              <a:t>);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		</a:t>
            </a:r>
            <a:r>
              <a:rPr lang="en-US" sz="2000" dirty="0" err="1">
                <a:latin typeface="Times New Roman" pitchFamily="18" charset="0"/>
              </a:rPr>
              <a:t>System.out.println</a:t>
            </a:r>
            <a:r>
              <a:rPr lang="en-US" sz="2000" dirty="0">
                <a:latin typeface="Times New Roman" pitchFamily="18" charset="0"/>
              </a:rPr>
              <a:t>("(char)   	</a:t>
            </a:r>
            <a:r>
              <a:rPr lang="en-US" sz="2000" dirty="0" err="1">
                <a:latin typeface="Times New Roman" pitchFamily="18" charset="0"/>
              </a:rPr>
              <a:t>intVal</a:t>
            </a:r>
            <a:r>
              <a:rPr lang="en-US" sz="2000" dirty="0">
                <a:latin typeface="Times New Roman" pitchFamily="18" charset="0"/>
              </a:rPr>
              <a:t> 65   	becomes " + (char) </a:t>
            </a:r>
            <a:r>
              <a:rPr lang="en-US" sz="2000" dirty="0" err="1">
                <a:latin typeface="Times New Roman" pitchFamily="18" charset="0"/>
              </a:rPr>
              <a:t>intVal</a:t>
            </a:r>
            <a:r>
              <a:rPr lang="en-US" sz="2000" dirty="0">
                <a:latin typeface="Times New Roman" pitchFamily="18" charset="0"/>
              </a:rPr>
              <a:t>);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		</a:t>
            </a:r>
            <a:r>
              <a:rPr lang="en-US" sz="2000" dirty="0" err="1">
                <a:latin typeface="Times New Roman" pitchFamily="18" charset="0"/>
              </a:rPr>
              <a:t>System.out.println</a:t>
            </a:r>
            <a:r>
              <a:rPr lang="en-US" sz="2000" dirty="0">
                <a:latin typeface="Times New Roman" pitchFamily="18" charset="0"/>
              </a:rPr>
              <a:t>("(</a:t>
            </a:r>
            <a:r>
              <a:rPr lang="en-US" sz="2000" dirty="0" err="1">
                <a:latin typeface="Times New Roman" pitchFamily="18" charset="0"/>
              </a:rPr>
              <a:t>int</a:t>
            </a:r>
            <a:r>
              <a:rPr lang="en-US" sz="2000" dirty="0">
                <a:latin typeface="Times New Roman" pitchFamily="18" charset="0"/>
              </a:rPr>
              <a:t>)    	</a:t>
            </a:r>
            <a:r>
              <a:rPr lang="en-US" sz="2000" dirty="0" err="1">
                <a:latin typeface="Times New Roman" pitchFamily="18" charset="0"/>
              </a:rPr>
              <a:t>dblVal</a:t>
            </a:r>
            <a:r>
              <a:rPr lang="en-US" sz="2000" dirty="0">
                <a:latin typeface="Times New Roman" pitchFamily="18" charset="0"/>
              </a:rPr>
              <a:t> 70.1 	becomes " + (</a:t>
            </a:r>
            <a:r>
              <a:rPr lang="en-US" sz="2000" dirty="0" err="1">
                <a:latin typeface="Times New Roman" pitchFamily="18" charset="0"/>
              </a:rPr>
              <a:t>int</a:t>
            </a:r>
            <a:r>
              <a:rPr lang="en-US" sz="2000" dirty="0">
                <a:latin typeface="Times New Roman" pitchFamily="18" charset="0"/>
              </a:rPr>
              <a:t>) </a:t>
            </a:r>
            <a:r>
              <a:rPr lang="en-US" sz="2000" dirty="0" err="1">
                <a:latin typeface="Times New Roman" pitchFamily="18" charset="0"/>
              </a:rPr>
              <a:t>dblVal</a:t>
            </a:r>
            <a:r>
              <a:rPr lang="en-US" sz="2000" dirty="0">
                <a:latin typeface="Times New Roman" pitchFamily="18" charset="0"/>
              </a:rPr>
              <a:t>);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		</a:t>
            </a:r>
            <a:r>
              <a:rPr lang="en-US" sz="2000" dirty="0" err="1">
                <a:latin typeface="Times New Roman" pitchFamily="18" charset="0"/>
              </a:rPr>
              <a:t>System.out.println</a:t>
            </a:r>
            <a:r>
              <a:rPr lang="en-US" sz="2000" dirty="0">
                <a:latin typeface="Times New Roman" pitchFamily="18" charset="0"/>
              </a:rPr>
              <a:t>("(char)   	</a:t>
            </a:r>
            <a:r>
              <a:rPr lang="en-US" sz="2000" dirty="0" err="1">
                <a:latin typeface="Times New Roman" pitchFamily="18" charset="0"/>
              </a:rPr>
              <a:t>dblVal</a:t>
            </a:r>
            <a:r>
              <a:rPr lang="en-US" sz="2000" dirty="0">
                <a:latin typeface="Times New Roman" pitchFamily="18" charset="0"/>
              </a:rPr>
              <a:t> 70.1 	becomes " + (char) </a:t>
            </a:r>
            <a:r>
              <a:rPr lang="en-US" sz="2000" dirty="0" err="1">
                <a:latin typeface="Times New Roman" pitchFamily="18" charset="0"/>
              </a:rPr>
              <a:t>dblVal</a:t>
            </a:r>
            <a:r>
              <a:rPr lang="en-US" sz="2000" dirty="0">
                <a:latin typeface="Times New Roman" pitchFamily="18" charset="0"/>
              </a:rPr>
              <a:t>);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		</a:t>
            </a:r>
            <a:r>
              <a:rPr lang="en-US" sz="2000" dirty="0" err="1">
                <a:latin typeface="Times New Roman" pitchFamily="18" charset="0"/>
              </a:rPr>
              <a:t>System.out.println</a:t>
            </a:r>
            <a:r>
              <a:rPr lang="en-US" sz="2000" dirty="0">
                <a:latin typeface="Times New Roman" pitchFamily="18" charset="0"/>
              </a:rPr>
              <a:t>("(</a:t>
            </a:r>
            <a:r>
              <a:rPr lang="en-US" sz="2000" dirty="0" err="1">
                <a:latin typeface="Times New Roman" pitchFamily="18" charset="0"/>
              </a:rPr>
              <a:t>int</a:t>
            </a:r>
            <a:r>
              <a:rPr lang="en-US" sz="2000" dirty="0">
                <a:latin typeface="Times New Roman" pitchFamily="18" charset="0"/>
              </a:rPr>
              <a:t>)    	</a:t>
            </a:r>
            <a:r>
              <a:rPr lang="en-US" sz="2000" dirty="0" err="1">
                <a:latin typeface="Times New Roman" pitchFamily="18" charset="0"/>
              </a:rPr>
              <a:t>chrVal</a:t>
            </a:r>
            <a:r>
              <a:rPr lang="en-US" sz="2000" dirty="0">
                <a:latin typeface="Times New Roman" pitchFamily="18" charset="0"/>
              </a:rPr>
              <a:t> B  	becomes " + (</a:t>
            </a:r>
            <a:r>
              <a:rPr lang="en-US" sz="2000" dirty="0" err="1">
                <a:latin typeface="Times New Roman" pitchFamily="18" charset="0"/>
              </a:rPr>
              <a:t>int</a:t>
            </a:r>
            <a:r>
              <a:rPr lang="en-US" sz="2000" dirty="0">
                <a:latin typeface="Times New Roman" pitchFamily="18" charset="0"/>
              </a:rPr>
              <a:t>) </a:t>
            </a:r>
            <a:r>
              <a:rPr lang="en-US" sz="2000" dirty="0" err="1">
                <a:latin typeface="Times New Roman" pitchFamily="18" charset="0"/>
              </a:rPr>
              <a:t>chrVal</a:t>
            </a:r>
            <a:r>
              <a:rPr lang="en-US" sz="2000" dirty="0">
                <a:latin typeface="Times New Roman" pitchFamily="18" charset="0"/>
              </a:rPr>
              <a:t>);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		</a:t>
            </a:r>
            <a:r>
              <a:rPr lang="en-US" sz="2000" dirty="0" err="1">
                <a:latin typeface="Times New Roman" pitchFamily="18" charset="0"/>
              </a:rPr>
              <a:t>System.out.println</a:t>
            </a:r>
            <a:r>
              <a:rPr lang="en-US" sz="2000" dirty="0">
                <a:latin typeface="Times New Roman" pitchFamily="18" charset="0"/>
              </a:rPr>
              <a:t>("(double) 	</a:t>
            </a:r>
            <a:r>
              <a:rPr lang="en-US" sz="2000" dirty="0" err="1">
                <a:latin typeface="Times New Roman" pitchFamily="18" charset="0"/>
              </a:rPr>
              <a:t>chrVal</a:t>
            </a:r>
            <a:r>
              <a:rPr lang="en-US" sz="2000" dirty="0">
                <a:latin typeface="Times New Roman" pitchFamily="18" charset="0"/>
              </a:rPr>
              <a:t> B 	becomes " + (double) </a:t>
            </a:r>
            <a:r>
              <a:rPr lang="en-US" sz="2000" dirty="0" err="1">
                <a:latin typeface="Times New Roman" pitchFamily="18" charset="0"/>
              </a:rPr>
              <a:t>chrVal</a:t>
            </a:r>
            <a:r>
              <a:rPr lang="en-US" sz="2000" dirty="0">
                <a:latin typeface="Times New Roman" pitchFamily="18" charset="0"/>
              </a:rPr>
              <a:t>);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		</a:t>
            </a:r>
            <a:r>
              <a:rPr lang="en-US" sz="2000" dirty="0" err="1">
                <a:latin typeface="Times New Roman" pitchFamily="18" charset="0"/>
              </a:rPr>
              <a:t>System.out.println</a:t>
            </a:r>
            <a:r>
              <a:rPr lang="en-US" sz="2000" dirty="0">
                <a:latin typeface="Times New Roman" pitchFamily="18" charset="0"/>
              </a:rPr>
              <a:t>();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	}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}</a:t>
            </a:r>
            <a:endParaRPr lang="en-US" sz="2000" dirty="0"/>
          </a:p>
        </p:txBody>
      </p:sp>
      <p:pic>
        <p:nvPicPr>
          <p:cNvPr id="5857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0"/>
            <a:ext cx="5638800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71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857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1735"/>
            <a:ext cx="9144000" cy="923330"/>
          </a:xfr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  <a:t>Information Hiding</a:t>
            </a: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228600" y="1066800"/>
            <a:ext cx="4572000" cy="56692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457200" algn="l"/>
                <a:tab pos="693738" algn="l"/>
                <a:tab pos="1371600" algn="l"/>
                <a:tab pos="206533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57200" algn="l"/>
                <a:tab pos="693738" algn="l"/>
                <a:tab pos="1371600" algn="l"/>
                <a:tab pos="206533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57200" algn="l"/>
                <a:tab pos="693738" algn="l"/>
                <a:tab pos="1371600" algn="l"/>
                <a:tab pos="206533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57200" algn="l"/>
                <a:tab pos="693738" algn="l"/>
                <a:tab pos="1371600" algn="l"/>
                <a:tab pos="206533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57200" algn="l"/>
                <a:tab pos="693738" algn="l"/>
                <a:tab pos="1371600" algn="l"/>
                <a:tab pos="206533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93738" algn="l"/>
                <a:tab pos="1371600" algn="l"/>
                <a:tab pos="206533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93738" algn="l"/>
                <a:tab pos="1371600" algn="l"/>
                <a:tab pos="206533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93738" algn="l"/>
                <a:tab pos="1371600" algn="l"/>
                <a:tab pos="206533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93738" algn="l"/>
                <a:tab pos="1371600" algn="l"/>
                <a:tab pos="206533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800" i="1" dirty="0"/>
              <a:t>Information </a:t>
            </a:r>
            <a:r>
              <a:rPr lang="en-US" sz="2800" i="1" dirty="0" smtClean="0"/>
              <a:t>Hiding </a:t>
            </a:r>
            <a:r>
              <a:rPr lang="en-US" sz="2800" dirty="0"/>
              <a:t>is a computer science tool that involves using program features without the knowledge of how the program features are implemented</a:t>
            </a:r>
            <a:r>
              <a:rPr lang="en-US" sz="2800" dirty="0" smtClean="0"/>
              <a:t>.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sz="2800" dirty="0" smtClean="0"/>
              <a:t>Example: 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You do not need to know how to build a car in order to drive one.</a:t>
            </a:r>
            <a:endParaRPr lang="en-US" sz="2800" dirty="0"/>
          </a:p>
        </p:txBody>
      </p:sp>
      <p:pic>
        <p:nvPicPr>
          <p:cNvPr id="80900" name="Picture 4" descr="j02321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762000"/>
            <a:ext cx="4114800" cy="365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Picture 5" descr="j021729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538" y="2514600"/>
            <a:ext cx="16176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C:\Users\JohnSchram\AppData\Local\Microsoft\Windows\Temporary Internet Files\Content.IE5\4IKOJ3QF\MC90019851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419600"/>
            <a:ext cx="2913062" cy="246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75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43713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6725" algn="l"/>
                <a:tab pos="914400" algn="l"/>
                <a:tab pos="1379538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66725" algn="l"/>
                <a:tab pos="914400" algn="l"/>
                <a:tab pos="1379538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66725" algn="l"/>
                <a:tab pos="914400" algn="l"/>
                <a:tab pos="1379538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66725" algn="l"/>
                <a:tab pos="914400" algn="l"/>
                <a:tab pos="1379538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66725" algn="l"/>
                <a:tab pos="914400" algn="l"/>
                <a:tab pos="1379538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>
                <a:latin typeface="Times New Roman" pitchFamily="18" charset="0"/>
              </a:rPr>
              <a:t>// Java0304.java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// This program combines output of literals and variables.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// "a: " is a string literal, which displays the characters a: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// a is an integer variable, which displays its integer value 10.</a:t>
            </a:r>
          </a:p>
          <a:p>
            <a:pPr eaLnBrk="1" hangingPunct="1"/>
            <a:endParaRPr lang="en-US" sz="2200">
              <a:latin typeface="Times New Roman" pitchFamily="18" charset="0"/>
            </a:endParaRPr>
          </a:p>
          <a:p>
            <a:pPr eaLnBrk="1" hangingPunct="1"/>
            <a:r>
              <a:rPr lang="en-US" sz="2200">
                <a:latin typeface="Times New Roman" pitchFamily="18" charset="0"/>
              </a:rPr>
              <a:t>public class Java0304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{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	public static void main (String args[])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	{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		int a = 10;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		int b = 25;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		System.out.println("a: " + a);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		System.out.println("b: " + b);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	}</a:t>
            </a:r>
          </a:p>
          <a:p>
            <a:pPr eaLnBrk="1" hangingPunct="1"/>
            <a:r>
              <a:rPr lang="en-US" sz="2200">
                <a:latin typeface="Times New Roman" pitchFamily="18" charset="0"/>
              </a:rPr>
              <a:t>}</a:t>
            </a:r>
          </a:p>
          <a:p>
            <a:pPr eaLnBrk="1" hangingPunct="1">
              <a:lnSpc>
                <a:spcPct val="140000"/>
              </a:lnSpc>
            </a:pPr>
            <a:endParaRPr lang="en-US" sz="2000">
              <a:latin typeface="Times New Roman" pitchFamily="18" charset="0"/>
            </a:endParaRPr>
          </a:p>
          <a:p>
            <a:pPr eaLnBrk="1" hangingPunct="1">
              <a:lnSpc>
                <a:spcPct val="70000"/>
              </a:lnSpc>
            </a:pPr>
            <a:endParaRPr lang="en-US" sz="2000">
              <a:latin typeface="Times New Roman" pitchFamily="18" charset="0"/>
            </a:endParaRPr>
          </a:p>
          <a:p>
            <a:pPr eaLnBrk="1" hangingPunct="1">
              <a:lnSpc>
                <a:spcPct val="70000"/>
              </a:lnSpc>
            </a:pPr>
            <a:endParaRPr lang="en-US" sz="2000">
              <a:latin typeface="Times New Roman" pitchFamily="18" charset="0"/>
            </a:endParaRPr>
          </a:p>
          <a:p>
            <a:pPr eaLnBrk="1" hangingPunct="1">
              <a:lnSpc>
                <a:spcPct val="70000"/>
              </a:lnSpc>
            </a:pPr>
            <a:endParaRPr lang="en-US" sz="200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/>
          </a:p>
          <a:p>
            <a:pPr eaLnBrk="1" hangingPunct="1">
              <a:lnSpc>
                <a:spcPct val="30000"/>
              </a:lnSpc>
            </a:pPr>
            <a:endParaRPr lang="en-US"/>
          </a:p>
        </p:txBody>
      </p:sp>
      <p:pic>
        <p:nvPicPr>
          <p:cNvPr id="4884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13313"/>
            <a:ext cx="876300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88464" name="Group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524221"/>
              </p:ext>
            </p:extLst>
          </p:nvPr>
        </p:nvGraphicFramePr>
        <p:xfrm>
          <a:off x="5867400" y="2971800"/>
          <a:ext cx="2133600" cy="1036638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140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884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884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457200" y="3962400"/>
            <a:ext cx="8382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pact"/>
              </a:rPr>
              <a:t>Data Types</a:t>
            </a:r>
          </a:p>
        </p:txBody>
      </p:sp>
      <p:sp>
        <p:nvSpPr>
          <p:cNvPr id="9219" name="WordArt 18"/>
          <p:cNvSpPr>
            <a:spLocks noChangeArrowheads="1" noChangeShapeType="1" noTextEdit="1"/>
          </p:cNvSpPr>
          <p:nvPr/>
        </p:nvSpPr>
        <p:spPr bwMode="auto">
          <a:xfrm>
            <a:off x="371475" y="457200"/>
            <a:ext cx="83915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Section 3.3</a:t>
            </a:r>
          </a:p>
        </p:txBody>
      </p:sp>
      <p:sp>
        <p:nvSpPr>
          <p:cNvPr id="9220" name="WordArt 2"/>
          <p:cNvSpPr>
            <a:spLocks noChangeArrowheads="1" noChangeShapeType="1" noTextEdit="1"/>
          </p:cNvSpPr>
          <p:nvPr/>
        </p:nvSpPr>
        <p:spPr bwMode="auto">
          <a:xfrm>
            <a:off x="457200" y="2918254"/>
            <a:ext cx="8382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pact"/>
              </a:rPr>
              <a:t>The Integer</a:t>
            </a:r>
          </a:p>
        </p:txBody>
      </p:sp>
    </p:spTree>
    <p:extLst>
      <p:ext uri="{BB962C8B-B14F-4D97-AF65-F5344CB8AC3E}">
        <p14:creationId xmlns:p14="http://schemas.microsoft.com/office/powerpoint/2010/main" val="102761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4135"/>
            <a:ext cx="9144000" cy="923330"/>
          </a:xfr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kern="1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  <a:t>Java Integer Data Types</a:t>
            </a:r>
          </a:p>
        </p:txBody>
      </p:sp>
      <p:graphicFrame>
        <p:nvGraphicFramePr>
          <p:cNvPr id="55193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854002"/>
              </p:ext>
            </p:extLst>
          </p:nvPr>
        </p:nvGraphicFramePr>
        <p:xfrm>
          <a:off x="381000" y="1401763"/>
          <a:ext cx="8458200" cy="5151435"/>
        </p:xfrm>
        <a:graphic>
          <a:graphicData uri="http://schemas.openxmlformats.org/drawingml/2006/table">
            <a:tbl>
              <a:tblPr/>
              <a:tblGrid>
                <a:gridCol w="1344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9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302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Data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Type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Bytes used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in memory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Minimum Value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Maximum Value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02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byte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-128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127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02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short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-32,768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32,767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02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-2,147,483,648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2,147,483,647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02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long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-9,223,372,036,854,775,808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9,223,372,036,854,775,807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379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2360</Words>
  <Application>Microsoft Office PowerPoint</Application>
  <PresentationFormat>On-screen Show (4:3)</PresentationFormat>
  <Paragraphs>1080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3" baseType="lpstr">
      <vt:lpstr>Arial</vt:lpstr>
      <vt:lpstr>Arial Black</vt:lpstr>
      <vt:lpstr>Arial Narrow</vt:lpstr>
      <vt:lpstr>Calibri</vt:lpstr>
      <vt:lpstr>Courier New</vt:lpstr>
      <vt:lpstr>Impact</vt:lpstr>
      <vt:lpstr>Symbol</vt:lpstr>
      <vt:lpstr>Times New Roman</vt:lpstr>
      <vt:lpstr>Office Theme</vt:lpstr>
      <vt:lpstr>PowerPoint Presentation</vt:lpstr>
      <vt:lpstr>PowerPoint Presentation</vt:lpstr>
      <vt:lpstr>Java Keywords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Java Integer Data Types</vt:lpstr>
      <vt:lpstr>PowerPoint Presentation</vt:lpstr>
      <vt:lpstr>Integer Quotient Division Examples</vt:lpstr>
      <vt:lpstr>Integer Remainder Division Examples</vt:lpstr>
      <vt:lpstr>What do the red numbers  have in common?</vt:lpstr>
      <vt:lpstr>Flashback To Elementary School Long Division</vt:lpstr>
      <vt:lpstr>PowerPoint Presentation</vt:lpstr>
      <vt:lpstr>PowerPoint Presentation</vt:lpstr>
      <vt:lpstr>Java Real Number Data Types/Operations</vt:lpstr>
      <vt:lpstr>What About Real # Remainder Division?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Memory Overflow Problems</vt:lpstr>
      <vt:lpstr>PowerPoint Presentation</vt:lpstr>
      <vt:lpstr>PowerPoint Presentation</vt:lpstr>
      <vt:lpstr>PowerPoint Presentation</vt:lpstr>
      <vt:lpstr>PowerPoint Presentation</vt:lpstr>
      <vt:lpstr>Java Unary Operators</vt:lpstr>
      <vt:lpstr>Proper Usage of Shortcuts</vt:lpstr>
      <vt:lpstr>PowerPoint Presentation</vt:lpstr>
      <vt:lpstr>Binary Operator Shortcuts</vt:lpstr>
      <vt:lpstr>PowerPoint Presentation</vt:lpstr>
      <vt:lpstr> Shortcut Warning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Don't Get Confused!</vt:lpstr>
      <vt:lpstr>String Concatenation</vt:lpstr>
      <vt:lpstr>PowerPoint Presentation</vt:lpstr>
      <vt:lpstr>PowerPoint Presentation</vt:lpstr>
      <vt:lpstr>AP Exam Alert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Hidden Math Operations</vt:lpstr>
      <vt:lpstr>Mathematical Precedence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Information Hiding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msoto32</dc:creator>
  <cp:lastModifiedBy>Soto, Michael S</cp:lastModifiedBy>
  <cp:revision>30</cp:revision>
  <dcterms:created xsi:type="dcterms:W3CDTF">2014-02-28T13:48:13Z</dcterms:created>
  <dcterms:modified xsi:type="dcterms:W3CDTF">2016-09-14T16:34:19Z</dcterms:modified>
</cp:coreProperties>
</file>