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2" r:id="rId45"/>
    <p:sldId id="300" r:id="rId46"/>
    <p:sldId id="301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1E6F-AA77-4E0E-A11B-C685B458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7D67-4453-4F14-916D-1C7E612FD55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18"/>
          <p:cNvSpPr>
            <a:spLocks noChangeArrowheads="1" noChangeShapeType="1" noTextEdit="1"/>
          </p:cNvSpPr>
          <p:nvPr/>
        </p:nvSpPr>
        <p:spPr bwMode="auto">
          <a:xfrm>
            <a:off x="371475" y="3514852"/>
            <a:ext cx="8401050" cy="647700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Using Methods and Parameters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762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fr-FR" sz="5400" b="1" kern="10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Exposure</a:t>
            </a:r>
            <a:r>
              <a:rPr lang="fr-FR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 Java </a:t>
            </a:r>
            <a:r>
              <a:rPr lang="fr-FR" sz="54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2013</a:t>
            </a:r>
            <a:endParaRPr lang="fr-FR" sz="5400" b="1" kern="1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  <a:p>
            <a:pPr algn="ctr"/>
            <a:r>
              <a:rPr lang="fr-FR" sz="54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APCS </a:t>
            </a:r>
            <a:r>
              <a:rPr lang="fr-FR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Edition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0063" y="2211024"/>
            <a:ext cx="6423874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54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Black"/>
              </a:rPr>
              <a:t>Chapter 4 Slides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001" y="4543051"/>
            <a:ext cx="3457998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PowerPoint Presentation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created by: 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Mr. John L. M. Schram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and Mr. Leon Schram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Authors of Exposure Java</a:t>
            </a:r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3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1" descr="pills"/>
          <p:cNvSpPr>
            <a:spLocks noChangeArrowheads="1"/>
          </p:cNvSpPr>
          <p:nvPr/>
        </p:nvSpPr>
        <p:spPr bwMode="auto">
          <a:xfrm>
            <a:off x="609600" y="1524000"/>
            <a:ext cx="8001000" cy="3200400"/>
          </a:xfrm>
          <a:prstGeom prst="ellipse">
            <a:avLst/>
          </a:pr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143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endParaRPr lang="en-US" sz="4800" dirty="0" smtClean="0">
              <a:latin typeface="Arial Black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85800" y="5070475"/>
            <a:ext cx="7924800" cy="1477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i="1" dirty="0">
                <a:latin typeface="Arial" charset="0"/>
                <a:cs typeface="Arial" charset="0"/>
                <a:sym typeface="Symbol" pitchFamily="18" charset="2"/>
              </a:rPr>
              <a:t>Encapsulation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 means packaging or </a:t>
            </a:r>
            <a:r>
              <a:rPr lang="en-US" sz="2800" i="1" dirty="0">
                <a:latin typeface="Arial" charset="0"/>
                <a:cs typeface="Arial" charset="0"/>
                <a:sym typeface="Symbol" pitchFamily="18" charset="2"/>
              </a:rPr>
              <a:t>encapsulating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 all of the </a:t>
            </a:r>
            <a:r>
              <a:rPr lang="en-US" sz="2800" i="1" dirty="0">
                <a:latin typeface="Arial" charset="0"/>
                <a:cs typeface="Arial" charset="0"/>
                <a:sym typeface="Symbol" pitchFamily="18" charset="2"/>
              </a:rPr>
              <a:t>attributes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 and </a:t>
            </a:r>
            <a:r>
              <a:rPr lang="en-US" sz="2800" i="1" dirty="0">
                <a:latin typeface="Arial" charset="0"/>
                <a:cs typeface="Arial" charset="0"/>
                <a:sym typeface="Symbol" pitchFamily="18" charset="2"/>
              </a:rPr>
              <a:t>methods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 of an object in the same container.</a:t>
            </a:r>
          </a:p>
        </p:txBody>
      </p:sp>
      <p:pic>
        <p:nvPicPr>
          <p:cNvPr id="7173" name="Picture 5" descr="j02810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j0281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0478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270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76926"/>
              </p:ext>
            </p:extLst>
          </p:nvPr>
        </p:nvGraphicFramePr>
        <p:xfrm>
          <a:off x="1828800" y="2133600"/>
          <a:ext cx="5486400" cy="1981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Car Attributes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Car 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 &amp;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Doors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Seats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89187" y="304800"/>
            <a:ext cx="5565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Encapsulation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20431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633413" algn="l"/>
              </a:tabLst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If we review our Algebra we should remember:</a:t>
            </a:r>
          </a:p>
          <a:p>
            <a:pPr algn="ctr">
              <a:tabLst>
                <a:tab pos="633413" algn="l"/>
              </a:tabLst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A </a:t>
            </a:r>
            <a:r>
              <a:rPr lang="en-US" sz="2800" i="1" dirty="0">
                <a:latin typeface="+mn-lt"/>
                <a:sym typeface="Symbol" pitchFamily="18" charset="2"/>
              </a:rPr>
              <a:t>monomial</a:t>
            </a:r>
            <a:r>
              <a:rPr lang="en-US" sz="2800" dirty="0">
                <a:latin typeface="+mn-lt"/>
                <a:sym typeface="Symbol" pitchFamily="18" charset="2"/>
              </a:rPr>
              <a:t> is a single term like: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3x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tabLst>
                <a:tab pos="633413" algn="l"/>
              </a:tabLst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A </a:t>
            </a:r>
            <a:r>
              <a:rPr lang="en-US" sz="2800" i="1" dirty="0">
                <a:latin typeface="+mn-lt"/>
                <a:sym typeface="Symbol" pitchFamily="18" charset="2"/>
              </a:rPr>
              <a:t>binomial</a:t>
            </a:r>
            <a:r>
              <a:rPr lang="en-US" sz="2800" dirty="0">
                <a:latin typeface="+mn-lt"/>
                <a:sym typeface="Symbol" pitchFamily="18" charset="2"/>
              </a:rPr>
              <a:t> is 2 terms like: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3x + 7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tabLst>
                <a:tab pos="633413" algn="l"/>
              </a:tabLst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A </a:t>
            </a:r>
            <a:r>
              <a:rPr lang="en-US" sz="2800" i="1" dirty="0">
                <a:latin typeface="+mn-lt"/>
                <a:sym typeface="Symbol" pitchFamily="18" charset="2"/>
              </a:rPr>
              <a:t>polynomial</a:t>
            </a:r>
            <a:r>
              <a:rPr lang="en-US" sz="2800" dirty="0">
                <a:latin typeface="+mn-lt"/>
                <a:sym typeface="Symbol" pitchFamily="18" charset="2"/>
              </a:rPr>
              <a:t> is many terms like: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+ 3x + 7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762000" y="3429000"/>
            <a:ext cx="7696200" cy="3182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633413" algn="l"/>
              </a:tabLst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The prefix</a:t>
            </a:r>
            <a:r>
              <a:rPr lang="en-US" sz="2800" i="1" dirty="0">
                <a:latin typeface="+mn-lt"/>
                <a:sym typeface="Symbol" pitchFamily="18" charset="2"/>
              </a:rPr>
              <a:t> Poly </a:t>
            </a:r>
            <a:r>
              <a:rPr lang="en-US" sz="2800" dirty="0">
                <a:latin typeface="+mn-lt"/>
                <a:sym typeface="Symbol" pitchFamily="18" charset="2"/>
              </a:rPr>
              <a:t>means</a:t>
            </a:r>
            <a:r>
              <a:rPr lang="en-US" sz="2800" i="1" dirty="0">
                <a:latin typeface="+mn-lt"/>
                <a:sym typeface="Symbol" pitchFamily="18" charset="2"/>
              </a:rPr>
              <a:t> many</a:t>
            </a:r>
            <a:r>
              <a:rPr lang="en-US" sz="2800" dirty="0">
                <a:latin typeface="+mn-lt"/>
                <a:sym typeface="Symbol" pitchFamily="18" charset="2"/>
              </a:rPr>
              <a:t>.</a:t>
            </a:r>
          </a:p>
          <a:p>
            <a:pPr>
              <a:lnSpc>
                <a:spcPct val="110000"/>
              </a:lnSpc>
              <a:tabLst>
                <a:tab pos="633413" algn="l"/>
              </a:tabLst>
              <a:defRPr/>
            </a:pPr>
            <a:r>
              <a:rPr lang="en-US" sz="2800" i="1" dirty="0">
                <a:latin typeface="+mn-lt"/>
                <a:sym typeface="Symbol" pitchFamily="18" charset="2"/>
              </a:rPr>
              <a:t>Polymorphism </a:t>
            </a:r>
            <a:r>
              <a:rPr lang="en-US" sz="2800" dirty="0">
                <a:latin typeface="+mn-lt"/>
                <a:sym typeface="Symbol" pitchFamily="18" charset="2"/>
              </a:rPr>
              <a:t>means</a:t>
            </a:r>
            <a:r>
              <a:rPr lang="en-US" sz="2800" i="1" dirty="0">
                <a:latin typeface="+mn-lt"/>
                <a:sym typeface="Symbol" pitchFamily="18" charset="2"/>
              </a:rPr>
              <a:t> many forms</a:t>
            </a:r>
            <a:r>
              <a:rPr lang="en-US" sz="2800" dirty="0">
                <a:latin typeface="+mn-lt"/>
                <a:sym typeface="Symbol" pitchFamily="18" charset="2"/>
              </a:rPr>
              <a:t>.</a:t>
            </a:r>
          </a:p>
          <a:p>
            <a:pPr>
              <a:lnSpc>
                <a:spcPct val="50000"/>
              </a:lnSpc>
              <a:tabLst>
                <a:tab pos="633413" algn="l"/>
              </a:tabLst>
              <a:defRPr/>
            </a:pPr>
            <a:endParaRPr lang="en-US" sz="2800" dirty="0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i="1" dirty="0">
                <a:latin typeface="+mn-lt"/>
                <a:sym typeface="Symbol" pitchFamily="18" charset="2"/>
              </a:rPr>
              <a:t>Polymorphism</a:t>
            </a:r>
            <a:r>
              <a:rPr lang="en-US" sz="2800" dirty="0">
                <a:latin typeface="+mn-lt"/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is an advanced concept in computer science which will be discussed in chapter 14.  To attempt to explain it now will only cause confusion.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4317" y="228600"/>
            <a:ext cx="5555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Polymorphism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7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686800" cy="432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There are different types of Class Interaction.  One type is 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400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nheritance.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Suppose 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you wish to create </a:t>
            </a:r>
            <a:r>
              <a:rPr lang="en-US" sz="2400" i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Truck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 objects, </a:t>
            </a:r>
            <a:r>
              <a:rPr lang="en-US" sz="2400" i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Limo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 objects</a:t>
            </a:r>
            <a:r>
              <a:rPr lang="en-US" sz="2400" i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 and Racecar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objects.  Instead 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of starting each from scratch we can use the existing </a:t>
            </a:r>
            <a:r>
              <a:rPr lang="en-US" sz="2400" i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Car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 in the following manner:</a:t>
            </a:r>
          </a:p>
          <a:p>
            <a:pPr eaLnBrk="1" hangingPunct="1">
              <a:lnSpc>
                <a:spcPct val="150000"/>
              </a:lnSpc>
            </a:pPr>
            <a:endParaRPr lang="en-US" sz="2800" dirty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endParaRPr lang="en-US" sz="2800" dirty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endParaRPr lang="en-US" sz="2800" dirty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endParaRPr lang="en-US" sz="3200" dirty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i="1" dirty="0">
                <a:latin typeface="Arial" charset="0"/>
                <a:cs typeface="Arial" charset="0"/>
                <a:sym typeface="Symbol" pitchFamily="18" charset="2"/>
              </a:rPr>
              <a:t>Inheritance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 will be discussed </a:t>
            </a:r>
            <a:r>
              <a:rPr lang="en-US" sz="2800" dirty="0" smtClean="0">
                <a:latin typeface="Arial" charset="0"/>
                <a:cs typeface="Arial" charset="0"/>
                <a:sym typeface="Symbol" pitchFamily="18" charset="2"/>
              </a:rPr>
              <a:t>in Chapter 9.</a:t>
            </a:r>
            <a:endParaRPr lang="en-US" sz="2800" dirty="0"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9220" name="Picture 5" descr="j0311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362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j03119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34432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j03118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3590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" y="3962400"/>
            <a:ext cx="8077200" cy="18954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600">
                <a:latin typeface="Arial" charset="0"/>
                <a:sym typeface="Symbol" pitchFamily="18" charset="2"/>
              </a:rPr>
              <a:t>A Truck is a Car with 4WD, big tires, and a bed.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>
                <a:latin typeface="Arial" charset="0"/>
                <a:sym typeface="Symbol" pitchFamily="18" charset="2"/>
              </a:rPr>
              <a:t>A Limo is a very long luxury Car with many seats.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>
                <a:latin typeface="Arial" charset="0"/>
                <a:sym typeface="Symbol" pitchFamily="18" charset="2"/>
              </a:rPr>
              <a:t>A Racecar is a Car with 1 seat, a very powerful engine, and a number painted on the side.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019" y="0"/>
            <a:ext cx="89899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Class Interaction - Inheritance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6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667" y="3810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4.4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541" y="2505670"/>
            <a:ext cx="586891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the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846" y="3866876"/>
            <a:ext cx="68243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Math Class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33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84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Java0401.java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shows how to use the &lt;sqrt&gt; method of the Math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class.  The Math class is part of the java.lang package, which is 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automatically loaded (imported) by the compiler.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Math.sqrt returns the square root of the argument.</a:t>
            </a:r>
          </a:p>
          <a:p>
            <a:pPr eaLnBrk="1" hangingPunct="1"/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Java0401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System.out.println("\nJAVA0401.JAVA\n");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int n1 = 625;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double n2 = 6.25;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System.out.println("Square root of " + n1 + ": " + Math.sqrt(n1));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System.out.println("Square root of " + n2 + ": " + Math.sqrt(n2));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   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200">
              <a:latin typeface="Times New Roman" pitchFamily="18" charset="0"/>
            </a:endParaRPr>
          </a:p>
          <a:p>
            <a:pPr eaLnBrk="1" hangingPunct="1"/>
            <a:endParaRPr lang="en-US" sz="2200"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30963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// Java0401.java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This program shows how to use the &lt;</a:t>
            </a:r>
            <a:r>
              <a:rPr lang="en-US" sz="2200" dirty="0" err="1">
                <a:latin typeface="Times New Roman" pitchFamily="18" charset="0"/>
              </a:rPr>
              <a:t>sqrt</a:t>
            </a:r>
            <a:r>
              <a:rPr lang="en-US" sz="2200" dirty="0">
                <a:latin typeface="Times New Roman" pitchFamily="18" charset="0"/>
              </a:rPr>
              <a:t>&gt; method of the Math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class.  The Math class is part of the </a:t>
            </a:r>
            <a:r>
              <a:rPr lang="en-US" sz="2200" dirty="0" err="1">
                <a:latin typeface="Times New Roman" pitchFamily="18" charset="0"/>
              </a:rPr>
              <a:t>java.lang</a:t>
            </a:r>
            <a:r>
              <a:rPr lang="en-US" sz="2200" dirty="0">
                <a:latin typeface="Times New Roman" pitchFamily="18" charset="0"/>
              </a:rPr>
              <a:t> package, which is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automatically loaded (imported) by the compiler.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</a:t>
            </a:r>
            <a:r>
              <a:rPr lang="en-US" sz="2200" dirty="0" err="1">
                <a:latin typeface="Times New Roman" pitchFamily="18" charset="0"/>
              </a:rPr>
              <a:t>Math.sqrt</a:t>
            </a:r>
            <a:r>
              <a:rPr lang="en-US" sz="2200" dirty="0">
                <a:latin typeface="Times New Roman" pitchFamily="18" charset="0"/>
              </a:rPr>
              <a:t> returns the square root of the argument.</a:t>
            </a:r>
          </a:p>
          <a:p>
            <a:pPr eaLnBrk="1" hangingPunct="1"/>
            <a:endParaRPr lang="en-US" sz="2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</a:rPr>
              <a:t>public class Java0401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("\nJAVA0401.JAVA\n");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800" b="0" dirty="0" err="1">
                <a:latin typeface="Arial Black" pitchFamily="34" charset="0"/>
              </a:rPr>
              <a:t>int</a:t>
            </a:r>
            <a:r>
              <a:rPr lang="en-US" sz="2800" b="0" dirty="0">
                <a:latin typeface="Arial Black" pitchFamily="34" charset="0"/>
              </a:rPr>
              <a:t> n1 = -625;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double n2 = 6.25;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("Square root of " + n1 + ": " + </a:t>
            </a:r>
            <a:r>
              <a:rPr lang="en-US" sz="2200" dirty="0" err="1">
                <a:latin typeface="Times New Roman" pitchFamily="18" charset="0"/>
              </a:rPr>
              <a:t>Math.sqrt</a:t>
            </a:r>
            <a:r>
              <a:rPr lang="en-US" sz="2200" dirty="0">
                <a:latin typeface="Times New Roman" pitchFamily="18" charset="0"/>
              </a:rPr>
              <a:t>(n1));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("Square root of " + n2 + ": " + </a:t>
            </a:r>
            <a:r>
              <a:rPr lang="en-US" sz="2200" dirty="0" err="1">
                <a:latin typeface="Times New Roman" pitchFamily="18" charset="0"/>
              </a:rPr>
              <a:t>Math.sqrt</a:t>
            </a:r>
            <a:r>
              <a:rPr lang="en-US" sz="2200" dirty="0">
                <a:latin typeface="Times New Roman" pitchFamily="18" charset="0"/>
              </a:rPr>
              <a:t>(n2));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   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}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5457825"/>
            <a:ext cx="8153400" cy="1385888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Try This!</a:t>
            </a:r>
          </a:p>
          <a:p>
            <a:pPr eaLnBrk="1" hangingPunct="1">
              <a:defRPr/>
            </a:pPr>
            <a:r>
              <a:rPr lang="en-US" sz="2800" dirty="0" smtClean="0">
                <a:latin typeface="+mn-lt"/>
                <a:sym typeface="Symbol" pitchFamily="18" charset="2"/>
              </a:rPr>
              <a:t>Change the value of 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n1</a:t>
            </a:r>
            <a:r>
              <a:rPr lang="en-US" sz="2800" dirty="0" smtClean="0">
                <a:latin typeface="+mn-lt"/>
                <a:sym typeface="Symbol" pitchFamily="18" charset="2"/>
              </a:rPr>
              <a:t> from 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625</a:t>
            </a:r>
            <a:r>
              <a:rPr lang="en-US" sz="2800" dirty="0" smtClean="0">
                <a:latin typeface="+mn-lt"/>
                <a:sym typeface="Symbol" pitchFamily="18" charset="2"/>
              </a:rPr>
              <a:t> to 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-625</a:t>
            </a:r>
            <a:r>
              <a:rPr lang="en-US" sz="28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latin typeface="+mn-lt"/>
                <a:sym typeface="Symbol" pitchFamily="18" charset="2"/>
              </a:rPr>
              <a:t>Recompile and execute and see what happens.</a:t>
            </a:r>
            <a:endParaRPr lang="en-US" sz="2400" dirty="0" smtClean="0"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40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Java0401.java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shows how to use the &lt;sqrt&gt; method of the Math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class.  The Math class is part of the java.lang package, which is 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automatically loaded (imported) by the compiler.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Math.sqrt returns the square root of the argument.</a:t>
            </a:r>
          </a:p>
          <a:p>
            <a:pPr eaLnBrk="1" hangingPunct="1"/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public class Java0401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System.out.println("\nJAVA0401.JAVA\n");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</a:t>
            </a:r>
            <a:r>
              <a:rPr lang="en-US" sz="2800" b="0">
                <a:latin typeface="Arial Black" pitchFamily="34" charset="0"/>
              </a:rPr>
              <a:t>int n1 = -625;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double n2 = 6.25;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System.out.println("Square root of " + n1 + ": " + Math.sqrt(n1));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System.out.println("Square root of " + n2 + ": " + Math.sqrt(n2));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   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  <a:p>
            <a:pPr eaLnBrk="1" hangingPunct="1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5457825"/>
            <a:ext cx="7086600" cy="1385888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NOTE:  </a:t>
            </a:r>
            <a:r>
              <a:rPr lang="en-US" sz="2800" b="0" dirty="0" err="1" smtClean="0">
                <a:latin typeface="Arial Black" pitchFamily="34" charset="0"/>
                <a:sym typeface="Symbol" pitchFamily="18" charset="2"/>
              </a:rPr>
              <a:t>NaN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+mn-lt"/>
                <a:sym typeface="Symbol" pitchFamily="18" charset="2"/>
              </a:rPr>
              <a:t>means “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N</a:t>
            </a:r>
            <a:r>
              <a:rPr lang="en-US" sz="2800" dirty="0" smtClean="0">
                <a:latin typeface="+mn-lt"/>
                <a:sym typeface="Symbol" pitchFamily="18" charset="2"/>
              </a:rPr>
              <a:t>o</a:t>
            </a:r>
            <a:r>
              <a:rPr lang="en-US" sz="2800" dirty="0" smtClean="0">
                <a:sym typeface="Symbol" pitchFamily="18" charset="2"/>
              </a:rPr>
              <a:t>t</a:t>
            </a:r>
            <a:r>
              <a:rPr lang="en-US" sz="2800" dirty="0" smtClean="0">
                <a:latin typeface="+mn-lt"/>
                <a:sym typeface="Symbol" pitchFamily="18" charset="2"/>
              </a:rPr>
              <a:t> 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b="0" dirty="0" smtClean="0">
                <a:latin typeface="Arial Black" pitchFamily="34" charset="0"/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umber”</a:t>
            </a:r>
            <a:r>
              <a:rPr lang="en-US" sz="28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latin typeface="+mn-lt"/>
                <a:sym typeface="Symbol" pitchFamily="18" charset="2"/>
              </a:rPr>
              <a:t>Remember the square root of a </a:t>
            </a:r>
          </a:p>
          <a:p>
            <a:pPr eaLnBrk="1" hangingPunct="1">
              <a:defRPr/>
            </a:pPr>
            <a:r>
              <a:rPr lang="en-US" sz="2800" dirty="0" smtClean="0">
                <a:latin typeface="+mn-lt"/>
                <a:sym typeface="Symbol" pitchFamily="18" charset="2"/>
              </a:rPr>
              <a:t>negative number is </a:t>
            </a:r>
            <a:r>
              <a:rPr lang="en-US" sz="2800" i="1" dirty="0" smtClean="0">
                <a:latin typeface="+mn-lt"/>
                <a:sym typeface="Symbol" pitchFamily="18" charset="2"/>
              </a:rPr>
              <a:t>not a real number</a:t>
            </a:r>
            <a:r>
              <a:rPr lang="en-US" sz="2800" dirty="0" smtClean="0">
                <a:latin typeface="+mn-lt"/>
                <a:sym typeface="Symbol" pitchFamily="18" charset="2"/>
              </a:rPr>
              <a:t>.</a:t>
            </a:r>
            <a:endParaRPr lang="en-US" sz="2400" dirty="0" smtClean="0">
              <a:latin typeface="+mn-lt"/>
              <a:sym typeface="Symbol" pitchFamily="18" charset="2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30963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33400" y="1503363"/>
            <a:ext cx="8153400" cy="4840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Courier New" pitchFamily="49" charset="0"/>
                <a:sym typeface="Symbol" pitchFamily="18" charset="2"/>
              </a:rPr>
              <a:t>Math.sqrt</a:t>
            </a:r>
            <a:r>
              <a:rPr lang="en-US" sz="3200" dirty="0">
                <a:latin typeface="Courier New" pitchFamily="49" charset="0"/>
                <a:sym typeface="Symbol" pitchFamily="18" charset="2"/>
              </a:rPr>
              <a:t>(n1)</a:t>
            </a:r>
          </a:p>
          <a:p>
            <a:pPr eaLnBrk="1" hangingPunct="1"/>
            <a:endParaRPr lang="en-US" sz="2000" dirty="0">
              <a:latin typeface="Courier New" pitchFamily="49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sym typeface="Symbol" pitchFamily="18" charset="2"/>
              </a:rPr>
              <a:t>1.		</a:t>
            </a:r>
            <a:r>
              <a:rPr lang="en-US" sz="2800" b="0" dirty="0">
                <a:latin typeface="Arial Black" pitchFamily="34" charset="0"/>
                <a:sym typeface="Symbol" pitchFamily="18" charset="2"/>
              </a:rPr>
              <a:t>Math</a:t>
            </a:r>
            <a:r>
              <a:rPr lang="en-US" sz="2400" dirty="0">
                <a:sym typeface="Symbol" pitchFamily="18" charset="2"/>
              </a:rPr>
              <a:t> 	is the class identifier, </a:t>
            </a:r>
          </a:p>
          <a:p>
            <a:pPr eaLnBrk="1" hangingPunct="1"/>
            <a:r>
              <a:rPr lang="en-US" sz="2400" dirty="0">
                <a:sym typeface="Symbol" pitchFamily="18" charset="2"/>
              </a:rPr>
              <a:t>				which contains the methods you call.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  <a:p>
            <a:pPr eaLnBrk="1" hangingPunct="1"/>
            <a:r>
              <a:rPr lang="en-US" sz="2400" dirty="0">
                <a:sym typeface="Symbol" pitchFamily="18" charset="2"/>
              </a:rPr>
              <a:t>2.		</a:t>
            </a:r>
            <a:r>
              <a:rPr lang="en-US" sz="2800" dirty="0">
                <a:sym typeface="Symbol" pitchFamily="18" charset="2"/>
              </a:rPr>
              <a:t></a:t>
            </a:r>
            <a:r>
              <a:rPr lang="en-US" sz="2400" dirty="0">
                <a:sym typeface="Symbol" pitchFamily="18" charset="2"/>
              </a:rPr>
              <a:t>		separates the class identifier from the </a:t>
            </a:r>
          </a:p>
          <a:p>
            <a:pPr eaLnBrk="1" hangingPunct="1"/>
            <a:r>
              <a:rPr lang="en-US" sz="2400" dirty="0">
                <a:sym typeface="Symbol" pitchFamily="18" charset="2"/>
              </a:rPr>
              <a:t>				method identifier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  <a:p>
            <a:pPr eaLnBrk="1" hangingPunct="1"/>
            <a:r>
              <a:rPr lang="en-US" sz="2400" dirty="0">
                <a:sym typeface="Symbol" pitchFamily="18" charset="2"/>
              </a:rPr>
              <a:t>3.		</a:t>
            </a:r>
            <a:r>
              <a:rPr lang="en-US" sz="2800" b="0" dirty="0" err="1">
                <a:latin typeface="Arial Black" pitchFamily="34" charset="0"/>
                <a:sym typeface="Symbol" pitchFamily="18" charset="2"/>
              </a:rPr>
              <a:t>sqrt</a:t>
            </a:r>
            <a:r>
              <a:rPr lang="en-US" sz="2400" dirty="0">
                <a:sym typeface="Symbol" pitchFamily="18" charset="2"/>
              </a:rPr>
              <a:t>	is the method identifier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  <a:p>
            <a:pPr eaLnBrk="1" hangingPunct="1"/>
            <a:r>
              <a:rPr lang="en-US" sz="2400" dirty="0">
                <a:sym typeface="Symbol" pitchFamily="18" charset="2"/>
              </a:rPr>
              <a:t>4.		</a:t>
            </a:r>
            <a:r>
              <a:rPr lang="en-US" sz="2800" b="0" dirty="0">
                <a:latin typeface="Arial Black" pitchFamily="34" charset="0"/>
                <a:sym typeface="Symbol" pitchFamily="18" charset="2"/>
              </a:rPr>
              <a:t>(n1)</a:t>
            </a:r>
            <a:r>
              <a:rPr lang="en-US" sz="2400" dirty="0">
                <a:sym typeface="Symbol" pitchFamily="18" charset="2"/>
              </a:rPr>
              <a:t>	n1 is the argument or parameter passed</a:t>
            </a:r>
          </a:p>
          <a:p>
            <a:pPr eaLnBrk="1" hangingPunct="1"/>
            <a:r>
              <a:rPr lang="en-US" sz="2400" dirty="0">
                <a:sym typeface="Symbol" pitchFamily="18" charset="2"/>
              </a:rPr>
              <a:t>				to the method</a:t>
            </a:r>
          </a:p>
        </p:txBody>
      </p:sp>
      <p:sp>
        <p:nvSpPr>
          <p:cNvPr id="2" name="Rectangle 1"/>
          <p:cNvSpPr/>
          <p:nvPr/>
        </p:nvSpPr>
        <p:spPr>
          <a:xfrm>
            <a:off x="497808" y="381000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 Method Syntax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4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Java0402.java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shows different arguments that can be used with the &lt;</a:t>
            </a:r>
            <a:r>
              <a:rPr lang="en-US" sz="2000" dirty="0" err="1">
                <a:latin typeface="Times New Roman" pitchFamily="18" charset="0"/>
              </a:rPr>
              <a:t>sqrt</a:t>
            </a:r>
            <a:r>
              <a:rPr lang="en-US" sz="2000" dirty="0">
                <a:latin typeface="Times New Roman" pitchFamily="18" charset="0"/>
              </a:rPr>
              <a:t>&gt;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method.  Note how a method call can be the argument of another method call.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Java0402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("\nJAVA0402.JAVA\n");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double n1, n2, n3, n4;</a:t>
            </a:r>
          </a:p>
          <a:p>
            <a:pPr eaLnBrk="1" hangingPunct="1"/>
            <a:r>
              <a:rPr lang="en-US" sz="2000" b="0" i="1" dirty="0">
                <a:latin typeface="Arial Black" pitchFamily="34" charset="0"/>
              </a:rPr>
              <a:t>		</a:t>
            </a:r>
            <a:r>
              <a:rPr lang="en-US" sz="2000" b="0" dirty="0">
                <a:latin typeface="Arial Black" pitchFamily="34" charset="0"/>
              </a:rPr>
              <a:t>n1 = </a:t>
            </a:r>
            <a:r>
              <a:rPr lang="en-US" sz="2000" b="0" dirty="0" err="1">
                <a:latin typeface="Arial Black" pitchFamily="34" charset="0"/>
              </a:rPr>
              <a:t>Math.sqrt</a:t>
            </a:r>
            <a:r>
              <a:rPr lang="en-US" sz="2000" b="0" dirty="0">
                <a:latin typeface="Arial Black" pitchFamily="34" charset="0"/>
              </a:rPr>
              <a:t>(1024);		// constant argument</a:t>
            </a:r>
          </a:p>
          <a:p>
            <a:pPr eaLnBrk="1" hangingPunct="1"/>
            <a:r>
              <a:rPr lang="en-US" sz="2000" b="0" dirty="0">
                <a:latin typeface="Arial Black" pitchFamily="34" charset="0"/>
              </a:rPr>
              <a:t>		n2 = </a:t>
            </a:r>
            <a:r>
              <a:rPr lang="en-US" sz="2000" b="0" dirty="0" err="1">
                <a:latin typeface="Arial Black" pitchFamily="34" charset="0"/>
              </a:rPr>
              <a:t>Math.sqrt</a:t>
            </a:r>
            <a:r>
              <a:rPr lang="en-US" sz="2000" b="0" dirty="0">
                <a:latin typeface="Arial Black" pitchFamily="34" charset="0"/>
              </a:rPr>
              <a:t>(n1);			// variable argument</a:t>
            </a:r>
          </a:p>
          <a:p>
            <a:pPr eaLnBrk="1" hangingPunct="1"/>
            <a:r>
              <a:rPr lang="en-US" sz="2000" b="0" dirty="0">
                <a:latin typeface="Arial Black" pitchFamily="34" charset="0"/>
              </a:rPr>
              <a:t>		n3 = </a:t>
            </a:r>
            <a:r>
              <a:rPr lang="en-US" sz="2000" b="0" dirty="0" err="1">
                <a:latin typeface="Arial Black" pitchFamily="34" charset="0"/>
              </a:rPr>
              <a:t>Math.sqrt</a:t>
            </a:r>
            <a:r>
              <a:rPr lang="en-US" sz="2000" b="0" dirty="0">
                <a:latin typeface="Arial Black" pitchFamily="34" charset="0"/>
              </a:rPr>
              <a:t>(n1 + n2);       	// expression argument</a:t>
            </a:r>
          </a:p>
          <a:p>
            <a:pPr eaLnBrk="1" hangingPunct="1"/>
            <a:r>
              <a:rPr lang="en-US" sz="2000" b="0" dirty="0">
                <a:latin typeface="Arial Black" pitchFamily="34" charset="0"/>
              </a:rPr>
              <a:t>		n4 = </a:t>
            </a:r>
            <a:r>
              <a:rPr lang="en-US" sz="2000" b="0" dirty="0" err="1">
                <a:latin typeface="Arial Black" pitchFamily="34" charset="0"/>
              </a:rPr>
              <a:t>Math.sqrt</a:t>
            </a:r>
            <a:r>
              <a:rPr lang="en-US" sz="2000" b="0" dirty="0">
                <a:latin typeface="Arial Black" pitchFamily="34" charset="0"/>
              </a:rPr>
              <a:t>(</a:t>
            </a:r>
            <a:r>
              <a:rPr lang="en-US" sz="2000" b="0" dirty="0" err="1">
                <a:latin typeface="Arial Black" pitchFamily="34" charset="0"/>
              </a:rPr>
              <a:t>Math.sqrt</a:t>
            </a:r>
            <a:r>
              <a:rPr lang="en-US" sz="2000" b="0" dirty="0">
                <a:latin typeface="Arial Black" pitchFamily="34" charset="0"/>
              </a:rPr>
              <a:t>(256));  	// method argument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("n1: " + n1);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("n2: " + n2);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("n3: " + n3);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("n4: " + n4);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595021"/>
            <a:ext cx="8686800" cy="5120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r>
              <a:rPr lang="en-US" sz="2400" dirty="0">
                <a:sym typeface="Symbol" pitchFamily="18" charset="2"/>
              </a:rPr>
              <a:t>The </a:t>
            </a:r>
            <a:r>
              <a:rPr lang="en-US" sz="2400" dirty="0">
                <a:latin typeface="+mn-lt"/>
                <a:sym typeface="Symbol" pitchFamily="18" charset="2"/>
              </a:rPr>
              <a:t>information, which is passed to a method is called an</a:t>
            </a: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r>
              <a:rPr lang="en-US" sz="2400" i="1" dirty="0">
                <a:latin typeface="+mn-lt"/>
                <a:sym typeface="Symbol" pitchFamily="18" charset="2"/>
              </a:rPr>
              <a:t>argument</a:t>
            </a:r>
            <a:r>
              <a:rPr lang="en-US" sz="2400" dirty="0">
                <a:latin typeface="+mn-lt"/>
                <a:sym typeface="Symbol" pitchFamily="18" charset="2"/>
              </a:rPr>
              <a:t> or a </a:t>
            </a:r>
            <a:r>
              <a:rPr lang="en-US" sz="2400" i="1" dirty="0">
                <a:latin typeface="+mn-lt"/>
                <a:sym typeface="Symbol" pitchFamily="18" charset="2"/>
              </a:rPr>
              <a:t>parameter</a:t>
            </a:r>
            <a:r>
              <a:rPr lang="en-US" sz="2400" dirty="0">
                <a:latin typeface="+mn-lt"/>
                <a:sym typeface="Symbol" pitchFamily="18" charset="2"/>
              </a:rPr>
              <a:t>.</a:t>
            </a: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endParaRPr lang="en-US" sz="2000" dirty="0">
              <a:latin typeface="+mn-lt"/>
              <a:sym typeface="Symbol" pitchFamily="18" charset="2"/>
            </a:endParaRP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Parameters are placed between parentheses immediately following the method identifier.</a:t>
            </a: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endParaRPr lang="en-US" sz="2000" dirty="0">
              <a:latin typeface="+mn-lt"/>
              <a:sym typeface="Symbol" pitchFamily="18" charset="2"/>
            </a:endParaRP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Parameters can be </a:t>
            </a:r>
            <a:r>
              <a:rPr lang="en-US" sz="2400" i="1" dirty="0">
                <a:latin typeface="+mn-lt"/>
                <a:sym typeface="Symbol" pitchFamily="18" charset="2"/>
              </a:rPr>
              <a:t>constants</a:t>
            </a:r>
            <a:r>
              <a:rPr lang="en-US" sz="2400" dirty="0">
                <a:latin typeface="+mn-lt"/>
                <a:sym typeface="Symbol" pitchFamily="18" charset="2"/>
              </a:rPr>
              <a:t>, </a:t>
            </a:r>
            <a:r>
              <a:rPr lang="en-US" sz="2400" i="1" dirty="0">
                <a:latin typeface="+mn-lt"/>
                <a:sym typeface="Symbol" pitchFamily="18" charset="2"/>
              </a:rPr>
              <a:t>variables</a:t>
            </a:r>
            <a:r>
              <a:rPr lang="en-US" sz="2400" dirty="0">
                <a:latin typeface="+mn-lt"/>
                <a:sym typeface="Symbol" pitchFamily="18" charset="2"/>
              </a:rPr>
              <a:t>, </a:t>
            </a:r>
            <a:r>
              <a:rPr lang="en-US" sz="2400" i="1" dirty="0">
                <a:latin typeface="+mn-lt"/>
                <a:sym typeface="Symbol" pitchFamily="18" charset="2"/>
              </a:rPr>
              <a:t>expressions</a:t>
            </a:r>
            <a:r>
              <a:rPr lang="en-US" sz="2400" dirty="0">
                <a:latin typeface="+mn-lt"/>
                <a:sym typeface="Symbol" pitchFamily="18" charset="2"/>
              </a:rPr>
              <a:t> or they can be </a:t>
            </a:r>
            <a:r>
              <a:rPr lang="en-US" sz="2400" i="1" dirty="0">
                <a:latin typeface="+mn-lt"/>
                <a:sym typeface="Symbol" pitchFamily="18" charset="2"/>
              </a:rPr>
              <a:t>methods</a:t>
            </a:r>
            <a:r>
              <a:rPr lang="en-US" sz="2400" dirty="0">
                <a:latin typeface="+mn-lt"/>
                <a:sym typeface="Symbol" pitchFamily="18" charset="2"/>
              </a:rPr>
              <a:t>.  </a:t>
            </a: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endParaRPr lang="en-US" sz="2000" dirty="0">
              <a:latin typeface="+mn-lt"/>
              <a:sym typeface="Symbol" pitchFamily="18" charset="2"/>
            </a:endParaRPr>
          </a:p>
          <a:p>
            <a:pPr>
              <a:tabLst>
                <a:tab pos="457200" algn="l"/>
                <a:tab pos="796925" algn="l"/>
                <a:tab pos="1371600" algn="l"/>
                <a:tab pos="2065338" algn="l"/>
              </a:tabLst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The only requirement is that the correct data type value is passed to the method.  In other words, </a:t>
            </a:r>
            <a:r>
              <a:rPr lang="en-US" sz="2400" b="0" dirty="0" err="1">
                <a:latin typeface="Arial Black" pitchFamily="34" charset="0"/>
                <a:sym typeface="Symbol" pitchFamily="18" charset="2"/>
              </a:rPr>
              <a:t>Math.sqrt</a:t>
            </a:r>
            <a:r>
              <a:rPr lang="en-US" sz="2400" b="0" dirty="0">
                <a:latin typeface="Arial Black" pitchFamily="34" charset="0"/>
                <a:sym typeface="Symbol" pitchFamily="18" charset="2"/>
              </a:rPr>
              <a:t>(x</a:t>
            </a:r>
            <a:r>
              <a:rPr lang="en-US" sz="2400" dirty="0">
                <a:latin typeface="+mn-lt"/>
                <a:sym typeface="Symbol" pitchFamily="18" charset="2"/>
              </a:rPr>
              <a:t>) can compute the square root of </a:t>
            </a:r>
            <a:r>
              <a:rPr lang="en-US" sz="2400" b="0" dirty="0">
                <a:latin typeface="Arial Black" pitchFamily="34" charset="0"/>
                <a:sym typeface="Symbol" pitchFamily="18" charset="2"/>
              </a:rPr>
              <a:t>x</a:t>
            </a:r>
            <a:r>
              <a:rPr lang="en-US" sz="2400" dirty="0">
                <a:latin typeface="+mn-lt"/>
                <a:sym typeface="Symbol" pitchFamily="18" charset="2"/>
              </a:rPr>
              <a:t>, if </a:t>
            </a:r>
            <a:r>
              <a:rPr lang="en-US" sz="2400" b="0" dirty="0">
                <a:latin typeface="Arial Black" pitchFamily="34" charset="0"/>
                <a:sym typeface="Symbol" pitchFamily="18" charset="2"/>
              </a:rPr>
              <a:t>x</a:t>
            </a:r>
            <a:r>
              <a:rPr lang="en-US" sz="2400" dirty="0"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stores any non-negative number (</a:t>
            </a:r>
            <a:r>
              <a:rPr lang="en-US" sz="2400" b="0" dirty="0" err="1" smtClean="0">
                <a:latin typeface="Arial Black" pitchFamily="34" charset="0"/>
                <a:sym typeface="Symbol" pitchFamily="18" charset="2"/>
              </a:rPr>
              <a:t>int</a:t>
            </a:r>
            <a:r>
              <a:rPr lang="en-US" sz="2400" dirty="0" smtClean="0">
                <a:sym typeface="Symbol" pitchFamily="18" charset="2"/>
              </a:rPr>
              <a:t> or </a:t>
            </a:r>
            <a:r>
              <a:rPr lang="en-US" sz="2400" b="0" dirty="0" smtClean="0">
                <a:latin typeface="Arial Black" pitchFamily="34" charset="0"/>
                <a:sym typeface="Symbol" pitchFamily="18" charset="2"/>
              </a:rPr>
              <a:t>double</a:t>
            </a:r>
            <a:r>
              <a:rPr lang="en-US" sz="2400" dirty="0" smtClean="0">
                <a:sym typeface="Symbol" pitchFamily="18" charset="2"/>
              </a:rPr>
              <a:t>), </a:t>
            </a:r>
            <a:r>
              <a:rPr lang="en-US" sz="2400" dirty="0">
                <a:sym typeface="Symbol" pitchFamily="18" charset="2"/>
              </a:rPr>
              <a:t>but not if </a:t>
            </a:r>
            <a:r>
              <a:rPr lang="en-US" sz="2400" b="0" dirty="0">
                <a:latin typeface="Arial Black" pitchFamily="34" charset="0"/>
                <a:sym typeface="Symbol" pitchFamily="18" charset="2"/>
              </a:rPr>
              <a:t>x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stores a </a:t>
            </a:r>
            <a:r>
              <a:rPr lang="en-US" sz="2400" b="0" dirty="0" smtClean="0">
                <a:latin typeface="Arial Black" pitchFamily="34" charset="0"/>
                <a:sym typeface="Symbol" pitchFamily="18" charset="2"/>
              </a:rPr>
              <a:t>String</a:t>
            </a:r>
            <a:r>
              <a:rPr lang="en-US" sz="2400" dirty="0" smtClean="0">
                <a:sym typeface="Symbol" pitchFamily="18" charset="2"/>
              </a:rPr>
              <a:t> value like </a:t>
            </a:r>
            <a:r>
              <a:rPr lang="en-US" sz="2400" b="0" dirty="0" smtClean="0">
                <a:latin typeface="Arial Black" pitchFamily="34" charset="0"/>
                <a:sym typeface="Symbol" pitchFamily="18" charset="2"/>
              </a:rPr>
              <a:t>"aardvark</a:t>
            </a:r>
            <a:r>
              <a:rPr lang="en-US" sz="2400" b="0" dirty="0">
                <a:latin typeface="Arial Black" pitchFamily="34" charset="0"/>
                <a:sym typeface="Symbol" pitchFamily="18" charset="2"/>
              </a:rPr>
              <a:t>"</a:t>
            </a:r>
            <a:r>
              <a:rPr lang="en-US" sz="2400" dirty="0">
                <a:sym typeface="Symbol" pitchFamily="18" charset="2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044" y="-76200"/>
            <a:ext cx="886191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Method 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Arguments or Parameters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6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695" y="2514600"/>
            <a:ext cx="829435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Introduction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1341" y="5334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</a:t>
            </a:r>
            <a:r>
              <a:rPr lang="en-US" sz="54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4.1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9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5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Java0403.java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This program demonstrates the &lt;floor&gt; &lt;ceil&gt; and &lt;round&gt; methods.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The &lt;floor&gt; method returns the truncation down to the next lower integer.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The &lt;ceil&gt; method returns the next higher integer.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The &lt;round&gt; method rounds the argument and returns the closest integer.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public class Java0403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System.out.println("\nJAVA0403.JAVA\n");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System.out.println("Math.floor(5.001): " + Math.floor(5.001));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System.out.println("Math.floor(5.999): " + Math.floor(5.999));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System.out.println("Math.floor(5.5)  :   " + Math.floor(5.5));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System.out.println("Math.floor(5.499): " + Math.floor(5.499));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System.out.println("Math.ceil(5.001) : " + Math.ceil(5.001));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System.out.println("Math.ceil(5.999) : " + Math.ceil(5.999));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System.out.println("Math.ceil(5.5)   :   " + Math.ceil(5.5));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System.out.println("Math.ceil(5.499) : " + Math.ceil(5.499));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System.out.println("Math.round(5.001): " + Math.round(5.001));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System.out.println("Math.round(5.999): " + Math.round(5.999));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System.out.println("Math.round(5.5)  :   " + Math.round(5.5));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System.out.println("Math.round(5.499): " + Math.round(5.499));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} </a:t>
            </a:r>
          </a:p>
        </p:txBody>
      </p:sp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0"/>
            <a:ext cx="4160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84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Java0404.java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demonstrates the &lt;max&gt; and &lt;min&gt; methods.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Math.max returns the largest value of the two arguments.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Math.min returns the smallest value of the two arguments.</a:t>
            </a:r>
          </a:p>
          <a:p>
            <a:pPr eaLnBrk="1" hangingPunct="1"/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Java0404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System.out.println("\nJAVA0404.JAVA\n");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System.out.println("Math.max(100,200): " + Math.max(100,200));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System.out.println("Math.max(-10,-20): " + Math.max(-10,-20));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System.out.println("Math.max(500,500): " + Math.max(500,500));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System.out.println("Math.min(100,200): " + Math.min(100,200));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System.out.println("Math.min(-10,-20): " + Math.min(-10,-20));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System.out.println("Math.min(500,500): " + Math.min(500,500));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84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Java0405.java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demonstrates the &lt;abs&gt; and &lt;pow&gt; methods.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Math.abs returns the absolute value of the argument.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Math.pow returns the first argument raised to the power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of the second argument.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Java0405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System.out.println("\nJAVA0405.JAVA\n");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System.out.println("Math.abs(-25): " + Math.abs(-25));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System.out.println("Math.abs(100): " + Math.abs(100));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System.out.println("Math.abs(0)  : " + Math.abs(0));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System.out.println("Math.pow(3,4) : " + Math.pow(3,4));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System.out.println("Math.pow(-2,2): " + Math.pow(-2,2));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System.out.println("Math.pow(2,-2): " + Math.pow(2,-2));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</p:txBody>
      </p:sp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10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// Java0406.java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// This program demonstrates the &lt;PI&gt; and &lt;E&gt; fields of the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// Math class.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// Both &lt;PI&gt; and &lt;E&gt; are "final" attributes of the &lt;Math&gt; class.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// &lt;PI&gt; and &lt;E&gt; are not methods.  Note there are no parentheses.</a:t>
            </a:r>
          </a:p>
          <a:p>
            <a:pPr eaLnBrk="1" hangingPunct="1">
              <a:lnSpc>
                <a:spcPct val="18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public class Java0406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public static void main (String args[])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	System.out.println("\nJAVA0406.JAVA\n");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	System.out.println("Math.PI: " + Math.PI);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	System.out.println("Math.E : " + Math.E);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	System.out.println();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>
                <a:latin typeface="Times New Roman" pitchFamily="18" charset="0"/>
              </a:rPr>
              <a:t>}</a:t>
            </a:r>
          </a:p>
        </p:txBody>
      </p:sp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6294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endParaRPr lang="en-US" sz="5400" dirty="0" smtClean="0">
              <a:latin typeface="Arial Black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9600" y="1747838"/>
            <a:ext cx="7765256" cy="4401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The </a:t>
            </a:r>
            <a:r>
              <a:rPr lang="en-US" sz="3200" b="0" dirty="0">
                <a:latin typeface="Arial Black" pitchFamily="34" charset="0"/>
              </a:rPr>
              <a:t>Math</a:t>
            </a:r>
            <a:r>
              <a:rPr lang="en-US" sz="3200" dirty="0"/>
              <a:t> class has many methods.</a:t>
            </a:r>
          </a:p>
          <a:p>
            <a:r>
              <a:rPr lang="en-US" sz="2800" dirty="0"/>
              <a:t> </a:t>
            </a:r>
          </a:p>
          <a:p>
            <a:r>
              <a:rPr lang="en-US" sz="3200" dirty="0"/>
              <a:t>Only the </a:t>
            </a:r>
            <a:r>
              <a:rPr lang="en-US" sz="3200" b="0" dirty="0">
                <a:latin typeface="Arial Black" pitchFamily="34" charset="0"/>
              </a:rPr>
              <a:t>abs</a:t>
            </a:r>
            <a:r>
              <a:rPr lang="en-US" sz="3200" dirty="0"/>
              <a:t>, </a:t>
            </a:r>
            <a:r>
              <a:rPr lang="en-US" sz="3200" b="0" dirty="0" err="1">
                <a:latin typeface="Arial Black" pitchFamily="34" charset="0"/>
              </a:rPr>
              <a:t>pow</a:t>
            </a:r>
            <a:r>
              <a:rPr lang="en-US" sz="3200" dirty="0"/>
              <a:t>, </a:t>
            </a:r>
            <a:r>
              <a:rPr lang="en-US" sz="3200" b="0" dirty="0" err="1">
                <a:latin typeface="Arial Black" pitchFamily="34" charset="0"/>
              </a:rPr>
              <a:t>sqrt</a:t>
            </a:r>
            <a:r>
              <a:rPr lang="en-US" sz="3200" dirty="0"/>
              <a:t> and </a:t>
            </a:r>
            <a:r>
              <a:rPr lang="en-US" sz="3200" b="0" dirty="0">
                <a:latin typeface="Arial Black" pitchFamily="34" charset="0"/>
              </a:rPr>
              <a:t>random</a:t>
            </a:r>
            <a:r>
              <a:rPr lang="en-US" sz="3200" dirty="0"/>
              <a:t> methods will be tested on the </a:t>
            </a:r>
            <a:endParaRPr lang="en-US" sz="3200" dirty="0" smtClean="0"/>
          </a:p>
          <a:p>
            <a:r>
              <a:rPr lang="en-US" sz="3200" dirty="0" smtClean="0"/>
              <a:t>AP </a:t>
            </a:r>
            <a:r>
              <a:rPr lang="en-US" sz="3200" dirty="0"/>
              <a:t>Computer Science Examination.</a:t>
            </a:r>
          </a:p>
          <a:p>
            <a:r>
              <a:rPr lang="en-US" sz="2800" dirty="0"/>
              <a:t> </a:t>
            </a:r>
          </a:p>
          <a:p>
            <a:r>
              <a:rPr lang="en-US" sz="3200" dirty="0"/>
              <a:t>You will learn about </a:t>
            </a:r>
            <a:endParaRPr lang="en-US" sz="3200" dirty="0" smtClean="0"/>
          </a:p>
          <a:p>
            <a:r>
              <a:rPr lang="en-US" sz="3200" b="0" dirty="0" err="1" smtClean="0">
                <a:latin typeface="Arial Black" pitchFamily="34" charset="0"/>
              </a:rPr>
              <a:t>Math.random</a:t>
            </a:r>
            <a:r>
              <a:rPr lang="en-US" sz="3200" b="0" dirty="0">
                <a:latin typeface="Arial Black" pitchFamily="34" charset="0"/>
              </a:rPr>
              <a:t>() </a:t>
            </a:r>
            <a:endParaRPr lang="en-US" sz="3200" b="0" dirty="0" smtClean="0">
              <a:latin typeface="Arial Black" pitchFamily="34" charset="0"/>
            </a:endParaRPr>
          </a:p>
          <a:p>
            <a:r>
              <a:rPr lang="en-US" sz="3200" dirty="0" smtClean="0"/>
              <a:t>in chapter </a:t>
            </a:r>
            <a:r>
              <a:rPr lang="en-US" sz="3200" dirty="0"/>
              <a:t>6</a:t>
            </a:r>
            <a:r>
              <a:rPr lang="en-US" sz="3200" dirty="0" smtClean="0"/>
              <a:t>.</a:t>
            </a:r>
            <a:r>
              <a:rPr lang="en-US" sz="3200" dirty="0"/>
              <a:t>	</a:t>
            </a:r>
          </a:p>
        </p:txBody>
      </p:sp>
      <p:pic>
        <p:nvPicPr>
          <p:cNvPr id="58372" name="Picture 4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MAG00293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191000"/>
            <a:ext cx="2290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1129" y="314522"/>
            <a:ext cx="568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AP Exam Alert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0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3048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4.5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240" y="1905000"/>
            <a:ext cx="362952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158" y="3352800"/>
            <a:ext cx="56396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Graphics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3948" y="4953000"/>
            <a:ext cx="54361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Methods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33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689100"/>
            <a:ext cx="8153400" cy="5016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ym typeface="Symbol" pitchFamily="18" charset="2"/>
              </a:rPr>
              <a:t>Learning graphics programming is not simply a fun issue.  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sym typeface="Symbol" pitchFamily="18" charset="2"/>
            </a:endParaRPr>
          </a:p>
          <a:p>
            <a:pPr eaLnBrk="1" hangingPunct="1"/>
            <a:r>
              <a:rPr lang="en-US" sz="2800" dirty="0">
                <a:sym typeface="Symbol" pitchFamily="18" charset="2"/>
              </a:rPr>
              <a:t>You will learn many sophisticated computer science concepts by studying graphics programs.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sym typeface="Symbol" pitchFamily="18" charset="2"/>
            </a:endParaRPr>
          </a:p>
          <a:p>
            <a:pPr eaLnBrk="1" hangingPunct="1"/>
            <a:r>
              <a:rPr lang="en-US" sz="2800" dirty="0">
                <a:sym typeface="Symbol" pitchFamily="18" charset="2"/>
              </a:rPr>
              <a:t>Some of the most sophisticated programs are video games.  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sym typeface="Symbol" pitchFamily="18" charset="2"/>
            </a:endParaRPr>
          </a:p>
          <a:p>
            <a:pPr eaLnBrk="1" hangingPunct="1"/>
            <a:r>
              <a:rPr lang="en-US" sz="2800" dirty="0">
                <a:sym typeface="Symbol" pitchFamily="18" charset="2"/>
              </a:rPr>
              <a:t>Only very dedicated and knowledgeable programmers can write effective video games.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500" y="0"/>
            <a:ext cx="8894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Learning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Graphics Programming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5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382000" cy="527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ym typeface="Symbol" pitchFamily="18" charset="2"/>
              </a:rPr>
              <a:t>A graphics window uses a system of (X,Y) coordinates in a manner similar to the use of coordinates that you first learned in your math classes.  </a:t>
            </a:r>
          </a:p>
          <a:p>
            <a:pPr eaLnBrk="1" hangingPunct="1"/>
            <a:endParaRPr lang="en-US" sz="2800" dirty="0">
              <a:sym typeface="Symbol" pitchFamily="18" charset="2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The next slide shows an example of the </a:t>
            </a:r>
            <a:r>
              <a:rPr lang="en-US" sz="2800" i="1" dirty="0">
                <a:latin typeface="Arial Rounded MT Bold" pitchFamily="34" charset="0"/>
                <a:cs typeface="Arial" pitchFamily="34" charset="0"/>
                <a:sym typeface="Symbol" pitchFamily="18" charset="2"/>
              </a:rPr>
              <a:t>Cartesian Coordinate System</a:t>
            </a:r>
            <a:r>
              <a:rPr lang="en-US" sz="2800" b="0" dirty="0">
                <a:latin typeface="Arial Rounded MT Bold" pitchFamily="34" charset="0"/>
                <a:cs typeface="Arial" pitchFamily="34" charset="0"/>
                <a:sym typeface="Symbol" pitchFamily="18" charset="2"/>
              </a:rPr>
              <a:t>.  </a:t>
            </a:r>
          </a:p>
          <a:p>
            <a:pPr eaLnBrk="1" hangingPunct="1"/>
            <a:endParaRPr lang="en-US" sz="2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In particular, note that the Cartesian system has four quadrants with the </a:t>
            </a:r>
            <a:r>
              <a:rPr lang="en-US" sz="2800" i="1" dirty="0">
                <a:latin typeface="Arial" pitchFamily="34" charset="0"/>
                <a:cs typeface="Arial" pitchFamily="34" charset="0"/>
                <a:sym typeface="Symbol" pitchFamily="18" charset="2"/>
              </a:rPr>
              <a:t>(0,0)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 coordinate located in the center of the grid where the 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X-Axis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and the </a:t>
            </a:r>
            <a:r>
              <a:rPr lang="en-US" sz="2800" i="1" dirty="0">
                <a:latin typeface="Arial" pitchFamily="34" charset="0"/>
                <a:cs typeface="Arial" pitchFamily="34" charset="0"/>
                <a:sym typeface="Symbol" pitchFamily="18" charset="2"/>
              </a:rPr>
              <a:t>Y-Axis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 intersect.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400" y="381000"/>
            <a:ext cx="86432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Graphics &amp; Coordinate Geometry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6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5887" r="21294" b="16437"/>
          <a:stretch>
            <a:fillRect/>
          </a:stretch>
        </p:blipFill>
        <p:spPr bwMode="auto">
          <a:xfrm>
            <a:off x="609600" y="990600"/>
            <a:ext cx="7696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29506" y="152400"/>
            <a:ext cx="96030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Cartesian Coordinate Graph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6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534400" cy="4628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Arial" charset="0"/>
                <a:sym typeface="Symbol" pitchFamily="18" charset="2"/>
              </a:rPr>
              <a:t>Object Oriented Programming one of the main reasons we now teach 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Java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instead of 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C++</a:t>
            </a:r>
            <a:r>
              <a:rPr lang="en-US" sz="28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C++ 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was designed to be backwardly compatible with the original (non-OOP) 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C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 programming language.  Therefore in 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C++</a:t>
            </a:r>
            <a:r>
              <a:rPr lang="en-US" sz="2800" dirty="0" smtClean="0">
                <a:latin typeface="+mj-lt"/>
                <a:sym typeface="Symbol" pitchFamily="18" charset="2"/>
              </a:rPr>
              <a:t>,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OOP is </a:t>
            </a:r>
            <a:r>
              <a:rPr lang="en-US" sz="2800" u="sng" dirty="0" smtClean="0">
                <a:latin typeface="Arial" charset="0"/>
                <a:sym typeface="Symbol" pitchFamily="18" charset="2"/>
              </a:rPr>
              <a:t>optional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Arial" charset="0"/>
                <a:sym typeface="Symbol" pitchFamily="18" charset="2"/>
              </a:rPr>
              <a:t>In 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Java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OOP is </a:t>
            </a:r>
            <a:r>
              <a:rPr lang="en-US" sz="2800" u="sng" dirty="0" smtClean="0">
                <a:latin typeface="Arial" charset="0"/>
                <a:sym typeface="Symbol" pitchFamily="18" charset="2"/>
              </a:rPr>
              <a:t>required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.  The College Board wants students to learn OOP so </a:t>
            </a:r>
            <a:r>
              <a:rPr lang="en-US" sz="3200" dirty="0" smtClean="0">
                <a:latin typeface="Arial Rounded MT Bold" pitchFamily="34" charset="0"/>
                <a:sym typeface="Symbol" pitchFamily="18" charset="2"/>
              </a:rPr>
              <a:t>Java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800" dirty="0" smtClean="0">
                <a:latin typeface="Arial" charset="0"/>
                <a:sym typeface="Symbol" pitchFamily="18" charset="2"/>
              </a:rPr>
              <a:t>it is.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2248" y="228598"/>
            <a:ext cx="7659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Java vs. C++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6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1744682"/>
            <a:ext cx="838200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All the graphics programs examples that follow in this section are created as </a:t>
            </a:r>
            <a:r>
              <a:rPr lang="en-US" sz="2800" i="1" dirty="0">
                <a:latin typeface="Arial Rounded MT Bold" pitchFamily="34" charset="0"/>
              </a:rPr>
              <a:t>Java applets</a:t>
            </a:r>
            <a:r>
              <a:rPr lang="en-US" sz="2800" dirty="0"/>
              <a:t>.   </a:t>
            </a:r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Make </a:t>
            </a:r>
            <a:r>
              <a:rPr lang="en-US" sz="2800" dirty="0"/>
              <a:t>sure that you remember to compile the Java source code file, </a:t>
            </a:r>
            <a:r>
              <a:rPr lang="en-US" sz="2800" i="1" u="sng" dirty="0">
                <a:latin typeface="Arial Rounded MT Bold" pitchFamily="34" charset="0"/>
              </a:rPr>
              <a:t>and then switch to some small web page file for execution</a:t>
            </a:r>
            <a:r>
              <a:rPr lang="en-US" sz="2800" i="1" u="sng" dirty="0"/>
              <a:t>.</a:t>
            </a:r>
            <a:r>
              <a:rPr lang="en-US" sz="2800" i="1" dirty="0"/>
              <a:t>  </a:t>
            </a:r>
            <a:endParaRPr lang="en-US" sz="2800" i="1" dirty="0" smtClean="0"/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dirty="0" smtClean="0"/>
              <a:t>It </a:t>
            </a:r>
            <a:r>
              <a:rPr lang="en-US" sz="2800" dirty="0"/>
              <a:t>is possible to create the same exact displays with Java applications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3617" y="0"/>
            <a:ext cx="8556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Executing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Java Applet Programs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7772400" cy="2098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ym typeface="Symbol" pitchFamily="18" charset="2"/>
              </a:rPr>
              <a:t>drawLine(int x1, int y1, int x2, int y2)</a:t>
            </a:r>
          </a:p>
          <a:p>
            <a:pPr eaLnBrk="1" hangingPunct="1"/>
            <a:endParaRPr lang="en-US" sz="3200">
              <a:sym typeface="Symbol" pitchFamily="18" charset="2"/>
            </a:endParaRPr>
          </a:p>
          <a:p>
            <a:pPr eaLnBrk="1" hangingPunct="1"/>
            <a:r>
              <a:rPr lang="en-US" sz="3200">
                <a:sym typeface="Symbol" pitchFamily="18" charset="2"/>
              </a:rPr>
              <a:t>Draws a line from coordinate (x1,y1) to coordinate (x2,y2)</a:t>
            </a: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1066800" y="3581400"/>
            <a:ext cx="7239000" cy="2789238"/>
            <a:chOff x="672" y="2256"/>
            <a:chExt cx="4560" cy="175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8677" name="Line 4"/>
            <p:cNvSpPr>
              <a:spLocks noChangeShapeType="1"/>
            </p:cNvSpPr>
            <p:nvPr/>
          </p:nvSpPr>
          <p:spPr bwMode="auto">
            <a:xfrm>
              <a:off x="1152" y="2688"/>
              <a:ext cx="3552" cy="960"/>
            </a:xfrm>
            <a:prstGeom prst="line">
              <a:avLst/>
            </a:prstGeom>
            <a:grpFill/>
            <a:ln w="76200">
              <a:solidFill>
                <a:schemeClr val="bg1">
                  <a:lumMod val="75000"/>
                </a:schemeClr>
              </a:solidFill>
              <a:round/>
              <a:headEnd type="oval" w="med" len="med"/>
              <a:tailEnd type="oval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Text Box 5"/>
            <p:cNvSpPr txBox="1">
              <a:spLocks noChangeArrowheads="1"/>
            </p:cNvSpPr>
            <p:nvPr/>
          </p:nvSpPr>
          <p:spPr bwMode="auto">
            <a:xfrm>
              <a:off x="672" y="2256"/>
              <a:ext cx="1056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>
                  <a:latin typeface="Arial Black" pitchFamily="34" charset="0"/>
                </a:rPr>
                <a:t>x1, y1 </a:t>
              </a:r>
            </a:p>
          </p:txBody>
        </p:sp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4176" y="3648"/>
              <a:ext cx="1056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>
                  <a:latin typeface="Arial Black" pitchFamily="34" charset="0"/>
                </a:rPr>
                <a:t>x2, y2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67163" y="228600"/>
            <a:ext cx="840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drawLine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Method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7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451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Java0407.java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demonstrates how to draw lines.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Lines are drawn from (X1,Y1) to (X2,Y2) with drawLine(X1,Y1,X2,Y2).</a:t>
            </a:r>
          </a:p>
          <a:p>
            <a:pPr eaLnBrk="1" hangingPunct="1">
              <a:lnSpc>
                <a:spcPct val="6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import java.awt.*;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import java.applet.*;</a:t>
            </a:r>
          </a:p>
          <a:p>
            <a:pPr eaLnBrk="1" hangingPunct="1">
              <a:lnSpc>
                <a:spcPct val="6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Java0407 extends Applet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public void paint(Graphics g)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g.drawLine(0,0,800,600);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g.drawLine(0,600,800,0);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g.drawLine(100,300,700,300);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g.drawLine(400,100,400,500);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50000"/>
              </a:lnSpc>
            </a:pPr>
            <a:endParaRPr lang="en-US" sz="2200" b="0">
              <a:latin typeface="Times New Roman" pitchFamily="18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5703888"/>
            <a:ext cx="9144000" cy="115411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&lt;!-- Java0407.html --&gt;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&lt;APPLET CODE = "Java0407.class" WIDTH=800 HEIGHT=600&gt;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&lt;/APPLET&gt;</a:t>
            </a:r>
          </a:p>
        </p:txBody>
      </p:sp>
      <p:pic>
        <p:nvPicPr>
          <p:cNvPr id="430092" name="Picture 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4040188"/>
          </a:xfrm>
          <a:noFill/>
        </p:spPr>
      </p:pic>
    </p:spTree>
    <p:extLst>
      <p:ext uri="{BB962C8B-B14F-4D97-AF65-F5344CB8AC3E}">
        <p14:creationId xmlns:p14="http://schemas.microsoft.com/office/powerpoint/2010/main" val="15190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WordArt 10"/>
          <p:cNvSpPr>
            <a:spLocks noChangeArrowheads="1" noChangeShapeType="1" noTextEdit="1"/>
          </p:cNvSpPr>
          <p:nvPr/>
        </p:nvSpPr>
        <p:spPr bwMode="auto">
          <a:xfrm>
            <a:off x="6496050" y="1752600"/>
            <a:ext cx="2190750" cy="3562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32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Java0407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in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Internet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Explorer</a:t>
            </a:r>
          </a:p>
        </p:txBody>
      </p:sp>
    </p:spTree>
    <p:extLst>
      <p:ext uri="{BB962C8B-B14F-4D97-AF65-F5344CB8AC3E}">
        <p14:creationId xmlns:p14="http://schemas.microsoft.com/office/powerpoint/2010/main" val="22354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1003300"/>
            <a:ext cx="8839200" cy="2120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ym typeface="Symbol" pitchFamily="18" charset="2"/>
              </a:rPr>
              <a:t>drawRect(int x, int y, int width, int height)</a:t>
            </a:r>
          </a:p>
          <a:p>
            <a:pPr eaLnBrk="1" hangingPunct="1">
              <a:lnSpc>
                <a:spcPct val="70000"/>
              </a:lnSpc>
            </a:pPr>
            <a:endParaRPr lang="en-US" sz="2400">
              <a:sym typeface="Symbol" pitchFamily="18" charset="2"/>
            </a:endParaRPr>
          </a:p>
          <a:p>
            <a:pPr eaLnBrk="1" hangingPunct="1"/>
            <a:r>
              <a:rPr lang="en-US" sz="2400">
                <a:sym typeface="Symbol" pitchFamily="18" charset="2"/>
              </a:rPr>
              <a:t>Draws a rectangle with top-left corner at coordinate (x,y) using width and height dimensions.</a:t>
            </a:r>
          </a:p>
          <a:p>
            <a:pPr eaLnBrk="1" hangingPunct="1">
              <a:lnSpc>
                <a:spcPct val="70000"/>
              </a:lnSpc>
            </a:pPr>
            <a:r>
              <a:rPr lang="en-US" sz="240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itchFamily="18" charset="2"/>
              </a:rPr>
              <a:t>fillRect uses identical parameters, but fills in the rectangle.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429000" y="6126163"/>
            <a:ext cx="1676400" cy="579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i="1" dirty="0">
                <a:latin typeface="Arial Black" pitchFamily="34" charset="0"/>
              </a:rPr>
              <a:t>width</a:t>
            </a:r>
          </a:p>
        </p:txBody>
      </p: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457200" y="3200400"/>
            <a:ext cx="8610600" cy="3230563"/>
            <a:chOff x="288" y="2016"/>
            <a:chExt cx="5424" cy="203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288" y="2016"/>
              <a:ext cx="7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>
                  <a:latin typeface="Arial Black" pitchFamily="34" charset="0"/>
                </a:rPr>
                <a:t>x, y 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624" y="2477"/>
              <a:ext cx="3984" cy="1344"/>
            </a:xfrm>
            <a:prstGeom prst="rect">
              <a:avLst/>
            </a:prstGeom>
            <a:grpFill/>
            <a:ln w="762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528" y="2381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4656" y="2947"/>
              <a:ext cx="1056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>
                  <a:latin typeface="Arial Black" pitchFamily="34" charset="0"/>
                </a:rPr>
                <a:t>height</a:t>
              </a:r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>
              <a:off x="3072" y="4032"/>
              <a:ext cx="1536" cy="0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 flipH="1" flipV="1">
              <a:off x="624" y="4032"/>
              <a:ext cx="1536" cy="19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3"/>
            <p:cNvSpPr>
              <a:spLocks noChangeShapeType="1"/>
            </p:cNvSpPr>
            <p:nvPr/>
          </p:nvSpPr>
          <p:spPr bwMode="auto">
            <a:xfrm flipV="1">
              <a:off x="5136" y="2448"/>
              <a:ext cx="0" cy="480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4"/>
            <p:cNvSpPr>
              <a:spLocks noChangeShapeType="1"/>
            </p:cNvSpPr>
            <p:nvPr/>
          </p:nvSpPr>
          <p:spPr bwMode="auto">
            <a:xfrm>
              <a:off x="5136" y="3312"/>
              <a:ext cx="0" cy="52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8842" y="102374"/>
            <a:ext cx="8546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drawRect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Method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562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// Java0408.java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This program introduces the rectangle command.  A rectangle is drawn from 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the top-left (X,Y) coordinate of a rectangle followed by Width and Height using  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&lt;drawRect(X,Y,Width,Height)&gt;. 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The &lt;fillRect&gt; command draws a rectangle filled with solid pixels.</a:t>
            </a:r>
          </a:p>
          <a:p>
            <a:pPr eaLnBrk="1" hangingPunct="1">
              <a:lnSpc>
                <a:spcPct val="7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</a:rPr>
              <a:t>import java.awt.*;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import java.applet.*;</a:t>
            </a:r>
          </a:p>
          <a:p>
            <a:pPr eaLnBrk="1" hangingPunct="1">
              <a:lnSpc>
                <a:spcPct val="7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</a:rPr>
              <a:t>public class Java0408 extends Applet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public void paint(Graphics g)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g.drawRect(50,50,100,100);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g.drawRect(300,50,300,150);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g.fillRect(50,400,100,100);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g.fillRect(300,400,300,150);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}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5703888"/>
            <a:ext cx="9144000" cy="115411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&lt;!-- Java0408.html --&gt;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&lt;APPLET CODE = "Java0408.class" WIDTH=800 HEIGHT=600&gt;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&lt;/APPLET&gt;</a:t>
            </a:r>
          </a:p>
        </p:txBody>
      </p:sp>
      <p:pic>
        <p:nvPicPr>
          <p:cNvPr id="431110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0"/>
            <a:ext cx="5029200" cy="4165600"/>
          </a:xfrm>
          <a:noFill/>
        </p:spPr>
      </p:pic>
    </p:spTree>
    <p:extLst>
      <p:ext uri="{BB962C8B-B14F-4D97-AF65-F5344CB8AC3E}">
        <p14:creationId xmlns:p14="http://schemas.microsoft.com/office/powerpoint/2010/main" val="30815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003300"/>
            <a:ext cx="8839200" cy="2136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dirty="0" err="1">
                <a:sym typeface="Symbol" pitchFamily="18" charset="2"/>
              </a:rPr>
              <a:t>drawOval</a:t>
            </a:r>
            <a:r>
              <a:rPr lang="en-US" sz="2100" dirty="0">
                <a:sym typeface="Symbol" pitchFamily="18" charset="2"/>
              </a:rPr>
              <a:t>(</a:t>
            </a:r>
            <a:r>
              <a:rPr lang="en-US" sz="2100" dirty="0" err="1">
                <a:sym typeface="Symbol" pitchFamily="18" charset="2"/>
              </a:rPr>
              <a:t>int</a:t>
            </a:r>
            <a:r>
              <a:rPr lang="en-US" sz="2100" dirty="0">
                <a:sym typeface="Symbol" pitchFamily="18" charset="2"/>
              </a:rPr>
              <a:t> x, </a:t>
            </a:r>
            <a:r>
              <a:rPr lang="en-US" sz="2100" dirty="0" err="1">
                <a:sym typeface="Symbol" pitchFamily="18" charset="2"/>
              </a:rPr>
              <a:t>int</a:t>
            </a:r>
            <a:r>
              <a:rPr lang="en-US" sz="2100" dirty="0">
                <a:sym typeface="Symbol" pitchFamily="18" charset="2"/>
              </a:rPr>
              <a:t> y, </a:t>
            </a:r>
            <a:r>
              <a:rPr lang="en-US" sz="2100" dirty="0" err="1">
                <a:sym typeface="Symbol" pitchFamily="18" charset="2"/>
              </a:rPr>
              <a:t>int</a:t>
            </a:r>
            <a:r>
              <a:rPr lang="en-US" sz="2100" dirty="0">
                <a:sym typeface="Symbol" pitchFamily="18" charset="2"/>
              </a:rPr>
              <a:t> width, </a:t>
            </a:r>
            <a:r>
              <a:rPr lang="en-US" sz="2100" dirty="0" err="1">
                <a:sym typeface="Symbol" pitchFamily="18" charset="2"/>
              </a:rPr>
              <a:t>int</a:t>
            </a:r>
            <a:r>
              <a:rPr lang="en-US" sz="2100" dirty="0">
                <a:sym typeface="Symbol" pitchFamily="18" charset="2"/>
              </a:rPr>
              <a:t> height)</a:t>
            </a:r>
          </a:p>
          <a:p>
            <a:pPr eaLnBrk="1" hangingPunct="1">
              <a:lnSpc>
                <a:spcPct val="110000"/>
              </a:lnSpc>
            </a:pPr>
            <a:endParaRPr lang="en-US" sz="2100" dirty="0">
              <a:sym typeface="Symbol" pitchFamily="18" charset="2"/>
            </a:endParaRPr>
          </a:p>
          <a:p>
            <a:pPr eaLnBrk="1" hangingPunct="1"/>
            <a:r>
              <a:rPr lang="en-US" sz="2100" dirty="0">
                <a:sym typeface="Symbol" pitchFamily="18" charset="2"/>
              </a:rPr>
              <a:t>Draws an oval that is </a:t>
            </a:r>
            <a:r>
              <a:rPr lang="en-US" sz="2100" b="0" i="1" dirty="0">
                <a:latin typeface="Arial Black" pitchFamily="34" charset="0"/>
                <a:sym typeface="Symbol" pitchFamily="18" charset="2"/>
              </a:rPr>
              <a:t>circumscribed</a:t>
            </a:r>
            <a:r>
              <a:rPr lang="en-US" sz="2100" dirty="0">
                <a:sym typeface="Symbol" pitchFamily="18" charset="2"/>
              </a:rPr>
              <a:t> by the rectangle with top-left corner at coordinate (</a:t>
            </a:r>
            <a:r>
              <a:rPr lang="en-US" sz="2100" dirty="0" err="1">
                <a:sym typeface="Symbol" pitchFamily="18" charset="2"/>
              </a:rPr>
              <a:t>x,y</a:t>
            </a:r>
            <a:r>
              <a:rPr lang="en-US" sz="2100" dirty="0">
                <a:sym typeface="Symbol" pitchFamily="18" charset="2"/>
              </a:rPr>
              <a:t>) using width and height dimensions.</a:t>
            </a:r>
          </a:p>
          <a:p>
            <a:pPr eaLnBrk="1" hangingPunct="1">
              <a:lnSpc>
                <a:spcPct val="110000"/>
              </a:lnSpc>
            </a:pPr>
            <a:r>
              <a:rPr lang="en-US" sz="2100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sz="2100" dirty="0" err="1">
                <a:sym typeface="Symbol" pitchFamily="18" charset="2"/>
              </a:rPr>
              <a:t>fillOval</a:t>
            </a:r>
            <a:r>
              <a:rPr lang="en-US" sz="2100" dirty="0">
                <a:sym typeface="Symbol" pitchFamily="18" charset="2"/>
              </a:rPr>
              <a:t> uses identical parameters, but fills in the oval.</a:t>
            </a:r>
          </a:p>
        </p:txBody>
      </p:sp>
      <p:grpSp>
        <p:nvGrpSpPr>
          <p:cNvPr id="32772" name="Group 14"/>
          <p:cNvGrpSpPr>
            <a:grpSpLocks/>
          </p:cNvGrpSpPr>
          <p:nvPr/>
        </p:nvGrpSpPr>
        <p:grpSpPr bwMode="auto">
          <a:xfrm>
            <a:off x="563563" y="3200400"/>
            <a:ext cx="8504238" cy="3505200"/>
            <a:chOff x="355" y="2016"/>
            <a:chExt cx="5357" cy="220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2773" name="Text Box 4"/>
            <p:cNvSpPr txBox="1">
              <a:spLocks noChangeArrowheads="1"/>
            </p:cNvSpPr>
            <p:nvPr/>
          </p:nvSpPr>
          <p:spPr bwMode="auto">
            <a:xfrm>
              <a:off x="355" y="2016"/>
              <a:ext cx="635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 dirty="0">
                  <a:latin typeface="Arial Black" pitchFamily="34" charset="0"/>
                </a:rPr>
                <a:t>x, y </a:t>
              </a:r>
            </a:p>
          </p:txBody>
        </p:sp>
        <p:sp>
          <p:nvSpPr>
            <p:cNvPr id="32777" name="Text Box 8"/>
            <p:cNvSpPr txBox="1">
              <a:spLocks noChangeArrowheads="1"/>
            </p:cNvSpPr>
            <p:nvPr/>
          </p:nvSpPr>
          <p:spPr bwMode="auto">
            <a:xfrm>
              <a:off x="4656" y="2947"/>
              <a:ext cx="1056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 dirty="0">
                  <a:latin typeface="Arial Black" pitchFamily="34" charset="0"/>
                </a:rPr>
                <a:t>height</a:t>
              </a:r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>
              <a:off x="3072" y="4032"/>
              <a:ext cx="1536" cy="0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 flipH="1" flipV="1">
              <a:off x="624" y="4032"/>
              <a:ext cx="1536" cy="19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1"/>
            <p:cNvSpPr>
              <a:spLocks noChangeShapeType="1"/>
            </p:cNvSpPr>
            <p:nvPr/>
          </p:nvSpPr>
          <p:spPr bwMode="auto">
            <a:xfrm flipV="1">
              <a:off x="5136" y="2448"/>
              <a:ext cx="0" cy="480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5136" y="3312"/>
              <a:ext cx="0" cy="52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633" y="2496"/>
              <a:ext cx="3962" cy="13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2160" y="3859"/>
              <a:ext cx="1056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>
                  <a:latin typeface="Arial Black" pitchFamily="34" charset="0"/>
                </a:rPr>
                <a:t>width</a:t>
              </a:r>
            </a:p>
          </p:txBody>
        </p:sp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594" y="2477"/>
              <a:ext cx="4032" cy="1344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Oval 7"/>
            <p:cNvSpPr>
              <a:spLocks noChangeArrowheads="1"/>
            </p:cNvSpPr>
            <p:nvPr/>
          </p:nvSpPr>
          <p:spPr bwMode="auto">
            <a:xfrm>
              <a:off x="528" y="2381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8690" y="107022"/>
            <a:ext cx="848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drawOval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Method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880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// Java0409.java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This program uses the &lt;drawOval&gt; method to draw ovals and circles.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The four parameters of the &lt;drawOval&gt; method are identical to the parameters 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of the &lt;drawRect&gt; method.  With &lt;drawOval(X,Y,Width,Height)&gt; (X,Y) is the 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coordinate of the top-left corner of the rectangle that circumscribes the oval.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It also shows that the Graphics variable does not have to be "g".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>
                <a:latin typeface="Times New Roman" pitchFamily="18" charset="0"/>
              </a:rPr>
              <a:t>import java.awt.*;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import java.applet.*;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>
                <a:latin typeface="Times New Roman" pitchFamily="18" charset="0"/>
              </a:rPr>
              <a:t>public class Java0409 extends Applet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public void paint(Graphics screen)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screen.drawOval(50,50,100,100);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screen.drawOval(300,50,300,50);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screen.fillOval(50,400,100,100);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screen.fillOval(300,400,300,150);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}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794375"/>
            <a:ext cx="9144000" cy="10636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&lt;!-- Java0409.html --&gt;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&lt;APPLET CODE = "Java0409.class" WIDTH=800 HEIGHT=600&gt;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&lt;/APPLET&gt;</a:t>
            </a:r>
          </a:p>
        </p:txBody>
      </p:sp>
      <p:pic>
        <p:nvPicPr>
          <p:cNvPr id="432134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913188"/>
          </a:xfrm>
          <a:noFill/>
        </p:spPr>
      </p:pic>
    </p:spTree>
    <p:extLst>
      <p:ext uri="{BB962C8B-B14F-4D97-AF65-F5344CB8AC3E}">
        <p14:creationId xmlns:p14="http://schemas.microsoft.com/office/powerpoint/2010/main" val="12830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1003300"/>
            <a:ext cx="8839200" cy="21812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drawArc(int x, int y, int width, int height, int start, int degrees)</a:t>
            </a:r>
          </a:p>
          <a:p>
            <a:pPr eaLnBrk="1" hangingPunct="1">
              <a:lnSpc>
                <a:spcPct val="70000"/>
              </a:lnSpc>
            </a:pPr>
            <a:endParaRPr lang="en-US">
              <a:sym typeface="Symbol" pitchFamily="18" charset="2"/>
            </a:endParaRPr>
          </a:p>
          <a:p>
            <a:pPr eaLnBrk="1" hangingPunct="1"/>
            <a:r>
              <a:rPr lang="en-US">
                <a:sym typeface="Symbol" pitchFamily="18" charset="2"/>
              </a:rPr>
              <a:t>Draws part of an oval.  The 1</a:t>
            </a:r>
            <a:r>
              <a:rPr lang="en-US" baseline="30000">
                <a:sym typeface="Symbol" pitchFamily="18" charset="2"/>
              </a:rPr>
              <a:t>st</a:t>
            </a:r>
            <a:r>
              <a:rPr lang="en-US">
                <a:sym typeface="Symbol" pitchFamily="18" charset="2"/>
              </a:rPr>
              <a:t> 4 parameters are the same as drawOval.</a:t>
            </a:r>
          </a:p>
          <a:p>
            <a:pPr eaLnBrk="1" hangingPunct="1"/>
            <a:r>
              <a:rPr lang="en-US" b="0" i="1">
                <a:latin typeface="Arial Black" pitchFamily="34" charset="0"/>
                <a:sym typeface="Symbol" pitchFamily="18" charset="2"/>
              </a:rPr>
              <a:t>Start</a:t>
            </a:r>
            <a:r>
              <a:rPr lang="en-US">
                <a:sym typeface="Symbol" pitchFamily="18" charset="2"/>
              </a:rPr>
              <a:t> indicates the degree location of the beginning of the arc.</a:t>
            </a:r>
          </a:p>
          <a:p>
            <a:pPr eaLnBrk="1" hangingPunct="1"/>
            <a:r>
              <a:rPr lang="en-US" b="0" i="1">
                <a:latin typeface="Arial Black" pitchFamily="34" charset="0"/>
                <a:sym typeface="Symbol" pitchFamily="18" charset="2"/>
              </a:rPr>
              <a:t>Degrees</a:t>
            </a:r>
            <a:r>
              <a:rPr lang="en-US">
                <a:sym typeface="Symbol" pitchFamily="18" charset="2"/>
              </a:rPr>
              <a:t> indicates the number of degrees traveled by the arc.  0 degrees is at the 3:00 o’clock position and increases </a:t>
            </a:r>
            <a:r>
              <a:rPr lang="en-US" b="0" i="1">
                <a:latin typeface="Arial Black" pitchFamily="34" charset="0"/>
                <a:sym typeface="Symbol" pitchFamily="18" charset="2"/>
              </a:rPr>
              <a:t>counter clockwise</a:t>
            </a:r>
            <a:r>
              <a:rPr lang="en-US">
                <a:sym typeface="Symbol" pitchFamily="18" charset="2"/>
              </a:rPr>
              <a:t> to 360 degrees.</a:t>
            </a:r>
          </a:p>
          <a:p>
            <a:pPr eaLnBrk="1" hangingPunct="1">
              <a:lnSpc>
                <a:spcPct val="70000"/>
              </a:lnSpc>
            </a:pPr>
            <a:endParaRPr lang="en-US">
              <a:sym typeface="Symbol" pitchFamily="18" charset="2"/>
            </a:endParaRPr>
          </a:p>
          <a:p>
            <a:pPr eaLnBrk="1" hangingPunct="1"/>
            <a:r>
              <a:rPr lang="en-US">
                <a:sym typeface="Symbol" pitchFamily="18" charset="2"/>
              </a:rPr>
              <a:t>fillArc uses identical parameters, but “fills” in the arc.</a:t>
            </a:r>
          </a:p>
        </p:txBody>
      </p:sp>
      <p:grpSp>
        <p:nvGrpSpPr>
          <p:cNvPr id="34821" name="Group 22"/>
          <p:cNvGrpSpPr>
            <a:grpSpLocks/>
          </p:cNvGrpSpPr>
          <p:nvPr/>
        </p:nvGrpSpPr>
        <p:grpSpPr bwMode="auto">
          <a:xfrm>
            <a:off x="457200" y="3200400"/>
            <a:ext cx="7696200" cy="3505200"/>
            <a:chOff x="288" y="2016"/>
            <a:chExt cx="4848" cy="220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822" name="Oval 16"/>
            <p:cNvSpPr>
              <a:spLocks noChangeArrowheads="1"/>
            </p:cNvSpPr>
            <p:nvPr/>
          </p:nvSpPr>
          <p:spPr bwMode="auto">
            <a:xfrm>
              <a:off x="1161" y="2669"/>
              <a:ext cx="2967" cy="97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Text Box 4"/>
            <p:cNvSpPr txBox="1">
              <a:spLocks noChangeArrowheads="1"/>
            </p:cNvSpPr>
            <p:nvPr/>
          </p:nvSpPr>
          <p:spPr bwMode="auto">
            <a:xfrm>
              <a:off x="288" y="2016"/>
              <a:ext cx="7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>
                  <a:latin typeface="Arial Black" pitchFamily="34" charset="0"/>
                </a:rPr>
                <a:t>x, y </a:t>
              </a:r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>
              <a:off x="3072" y="4032"/>
              <a:ext cx="1536" cy="0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0"/>
            <p:cNvSpPr>
              <a:spLocks noChangeShapeType="1"/>
            </p:cNvSpPr>
            <p:nvPr/>
          </p:nvSpPr>
          <p:spPr bwMode="auto">
            <a:xfrm flipH="1" flipV="1">
              <a:off x="624" y="4032"/>
              <a:ext cx="1536" cy="19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 flipV="1">
              <a:off x="5136" y="2448"/>
              <a:ext cx="0" cy="480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Rectangle 6"/>
            <p:cNvSpPr>
              <a:spLocks noChangeArrowheads="1"/>
            </p:cNvSpPr>
            <p:nvPr/>
          </p:nvSpPr>
          <p:spPr bwMode="auto">
            <a:xfrm>
              <a:off x="624" y="2477"/>
              <a:ext cx="3984" cy="1344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12"/>
            <p:cNvSpPr>
              <a:spLocks noChangeShapeType="1"/>
            </p:cNvSpPr>
            <p:nvPr/>
          </p:nvSpPr>
          <p:spPr bwMode="auto">
            <a:xfrm>
              <a:off x="5136" y="3312"/>
              <a:ext cx="0" cy="52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Oval 13"/>
            <p:cNvSpPr>
              <a:spLocks noChangeArrowheads="1"/>
            </p:cNvSpPr>
            <p:nvPr/>
          </p:nvSpPr>
          <p:spPr bwMode="auto">
            <a:xfrm>
              <a:off x="633" y="2496"/>
              <a:ext cx="3962" cy="1307"/>
            </a:xfrm>
            <a:prstGeom prst="ellipse">
              <a:avLst/>
            </a:prstGeom>
            <a:grpFill/>
            <a:ln w="762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Rectangle 14"/>
            <p:cNvSpPr>
              <a:spLocks noChangeArrowheads="1"/>
            </p:cNvSpPr>
            <p:nvPr/>
          </p:nvSpPr>
          <p:spPr bwMode="auto">
            <a:xfrm>
              <a:off x="2544" y="3096"/>
              <a:ext cx="2064" cy="7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2544" y="3648"/>
              <a:ext cx="4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4032" y="3072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dirty="0">
                  <a:latin typeface="Arial Black" pitchFamily="34" charset="0"/>
                </a:rPr>
                <a:t>0, 360</a:t>
              </a: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2448" y="2496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dirty="0">
                  <a:latin typeface="Arial Black" pitchFamily="34" charset="0"/>
                </a:rPr>
                <a:t>90</a:t>
              </a: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576" y="3033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dirty="0">
                  <a:latin typeface="Arial Black" pitchFamily="34" charset="0"/>
                </a:rPr>
                <a:t>180</a:t>
              </a: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448" y="363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dirty="0">
                  <a:latin typeface="Arial Black" pitchFamily="34" charset="0"/>
                </a:rPr>
                <a:t>270</a:t>
              </a:r>
            </a:p>
          </p:txBody>
        </p:sp>
        <p:sp>
          <p:nvSpPr>
            <p:cNvPr id="34824" name="Text Box 5"/>
            <p:cNvSpPr txBox="1">
              <a:spLocks noChangeArrowheads="1"/>
            </p:cNvSpPr>
            <p:nvPr/>
          </p:nvSpPr>
          <p:spPr bwMode="auto">
            <a:xfrm>
              <a:off x="2160" y="3859"/>
              <a:ext cx="1056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0" i="1" dirty="0">
                  <a:latin typeface="Arial Black" pitchFamily="34" charset="0"/>
                </a:rPr>
                <a:t>width</a:t>
              </a:r>
            </a:p>
          </p:txBody>
        </p:sp>
        <p:sp>
          <p:nvSpPr>
            <p:cNvPr id="34825" name="Oval 7"/>
            <p:cNvSpPr>
              <a:spLocks noChangeArrowheads="1"/>
            </p:cNvSpPr>
            <p:nvPr/>
          </p:nvSpPr>
          <p:spPr bwMode="auto">
            <a:xfrm>
              <a:off x="528" y="2381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5120" y="107022"/>
            <a:ext cx="811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drawArc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Method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7391400" y="4678363"/>
            <a:ext cx="1676400" cy="579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i="1" dirty="0">
                <a:latin typeface="Arial Black" pitchFamily="34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20102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08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Java0410.java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This program uses the &lt;drawArc&gt; and &lt;fillArcs&gt; methods.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Method &lt;drawArc(X,Y,Width,Height,Start,Degrees)&gt; uses the first four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parameters in the same manner as the &lt;drawOval&gt; method.  Start is the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degree value of the arc-start and Degrees is the number of degrees the arc travels.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// Start (0 degrees) is at 3:00 o'clock and positive degrees travel counter-clockwise.</a:t>
            </a:r>
          </a:p>
          <a:p>
            <a:pPr eaLnBrk="1" hangingPunct="1">
              <a:lnSpc>
                <a:spcPct val="20000"/>
              </a:lnSpc>
            </a:pPr>
            <a:endParaRPr lang="en-US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import java.awt.*;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import java.applet.*;</a:t>
            </a:r>
          </a:p>
          <a:p>
            <a:pPr eaLnBrk="1" hangingPunct="1">
              <a:lnSpc>
                <a:spcPct val="20000"/>
              </a:lnSpc>
            </a:pPr>
            <a:endParaRPr lang="en-US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public class Java0410 extends Applet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public void paint(Graphics g)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{		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g.drawArc(50,50,100,100,0,180);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g.fillArc(200,50,100,100,0,270);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g.drawArc(350,50,100,100,0,360);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g.fillArc(500,50,100,100,0,-180);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g.drawArc(50,250,100,200,0,180);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g.fillArc(200,250,100,200,0,270);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g.drawArc(350,250,200,100,0,360);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	g.fillArc(350,400,200,100,0,-180);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}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5703888"/>
            <a:ext cx="9144000" cy="115411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&lt;!-- Java0410.html --&gt;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&lt;APPLET CODE = "Java0410.class" WIDTH=800 HEIGHT=600&gt;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&lt;/APPLET&gt;</a:t>
            </a:r>
          </a:p>
        </p:txBody>
      </p:sp>
      <p:pic>
        <p:nvPicPr>
          <p:cNvPr id="433158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0"/>
            <a:ext cx="4800600" cy="3976688"/>
          </a:xfrm>
          <a:noFill/>
        </p:spPr>
      </p:pic>
    </p:spTree>
    <p:extLst>
      <p:ext uri="{BB962C8B-B14F-4D97-AF65-F5344CB8AC3E}">
        <p14:creationId xmlns:p14="http://schemas.microsoft.com/office/powerpoint/2010/main" val="15750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3810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4.2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905" y="2501205"/>
            <a:ext cx="74801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A Brief History of</a:t>
            </a:r>
            <a:endParaRPr lang="en-US" sz="8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451" y="3890665"/>
            <a:ext cx="724909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Program Design</a:t>
            </a:r>
            <a:endParaRPr lang="en-US" sz="8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1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11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Java0411.java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demonstrates the significance of using parameters in the 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correct sequence Java0411.java is very similar to Java0409.java with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rearranged parameters.</a:t>
            </a:r>
          </a:p>
          <a:p>
            <a:pPr eaLnBrk="1" hangingPunct="1">
              <a:lnSpc>
                <a:spcPct val="6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import java.awt.*;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import java.applet.*;</a:t>
            </a:r>
          </a:p>
          <a:p>
            <a:pPr eaLnBrk="1" hangingPunct="1">
              <a:lnSpc>
                <a:spcPct val="6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Java0411 extends Applet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70000"/>
              </a:lnSpc>
            </a:pPr>
            <a:r>
              <a:rPr lang="en-US" sz="2200">
                <a:latin typeface="Times New Roman" pitchFamily="18" charset="0"/>
              </a:rPr>
              <a:t>	public void paint(Graphics screen)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70000"/>
              </a:lnSpc>
            </a:pPr>
            <a:r>
              <a:rPr lang="en-US" sz="2200">
                <a:latin typeface="Times New Roman" pitchFamily="18" charset="0"/>
              </a:rPr>
              <a:t>		screen.drawOval(100,100,50,50);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screen.drawOval(50,300,50,300);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screen.fillOval(400,50,100,100);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screen.fillOval(150,300,400,300);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5703888"/>
            <a:ext cx="9144000" cy="115411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&lt;!-- Java0411.html --&gt;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&lt;APPLET CODE = "Java0411.class" WIDTH=800 HEIGHT=600&gt;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&lt;/APPLET&gt;</a:t>
            </a:r>
          </a:p>
        </p:txBody>
      </p:sp>
      <p:pic>
        <p:nvPicPr>
          <p:cNvPr id="435206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3662363"/>
          </a:xfrm>
          <a:noFill/>
        </p:spPr>
      </p:pic>
    </p:spTree>
    <p:extLst>
      <p:ext uri="{BB962C8B-B14F-4D97-AF65-F5344CB8AC3E}">
        <p14:creationId xmlns:p14="http://schemas.microsoft.com/office/powerpoint/2010/main" val="38164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0" y="1362075"/>
            <a:ext cx="4572000" cy="16097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</a:rPr>
              <a:t>screen.drawOval</a:t>
            </a:r>
            <a:r>
              <a:rPr lang="en-US" sz="2400" dirty="0">
                <a:latin typeface="Times New Roman" pitchFamily="18" charset="0"/>
              </a:rPr>
              <a:t>(100,100,50,50);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</a:rPr>
              <a:t>screen.drawOval</a:t>
            </a:r>
            <a:r>
              <a:rPr lang="en-US" sz="2400" dirty="0">
                <a:latin typeface="Times New Roman" pitchFamily="18" charset="0"/>
              </a:rPr>
              <a:t>(50,300,50,300);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</a:rPr>
              <a:t>screen.fillOval</a:t>
            </a:r>
            <a:r>
              <a:rPr lang="en-US" sz="2400" dirty="0">
                <a:latin typeface="Times New Roman" pitchFamily="18" charset="0"/>
              </a:rPr>
              <a:t>(400,50,100,100);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</a:rPr>
              <a:t>screen.fillOval</a:t>
            </a:r>
            <a:r>
              <a:rPr lang="en-US" sz="2400" dirty="0">
                <a:latin typeface="Times New Roman" pitchFamily="18" charset="0"/>
              </a:rPr>
              <a:t>(150,300,400,300);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68638"/>
            <a:ext cx="4572000" cy="3789362"/>
          </a:xfrm>
          <a:noFill/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1362075"/>
            <a:ext cx="4572000" cy="16097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screen.drawOval(50,50,100,100);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screen.drawOval(300,50,300,50);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screen.fillOval(50,400,100,100);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screen.fillOval(300,400,300,150);</a:t>
            </a:r>
          </a:p>
        </p:txBody>
      </p:sp>
      <p:pic>
        <p:nvPicPr>
          <p:cNvPr id="3686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225"/>
            <a:ext cx="4572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1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/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Java0409.java</a:t>
            </a:r>
            <a:r>
              <a:rPr lang="en-US" sz="3600" dirty="0">
                <a:solidFill>
                  <a:schemeClr val="tx2"/>
                </a:solidFill>
              </a:rPr>
              <a:t>  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vs.</a:t>
            </a:r>
            <a:r>
              <a:rPr lang="en-US" sz="3600" dirty="0">
                <a:solidFill>
                  <a:schemeClr val="tx2"/>
                </a:solidFill>
              </a:rPr>
              <a:t>   </a:t>
            </a: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Java0411.java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676" y="-76200"/>
            <a:ext cx="8544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Parameter Sequence Matters</a:t>
            </a:r>
          </a:p>
        </p:txBody>
      </p:sp>
    </p:spTree>
    <p:extLst>
      <p:ext uri="{BB962C8B-B14F-4D97-AF65-F5344CB8AC3E}">
        <p14:creationId xmlns:p14="http://schemas.microsoft.com/office/powerpoint/2010/main" val="34894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229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// Java0412.java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// This program demonstrates how to control the output display color with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// the &lt;Color&gt; class and the &lt;setColor&gt; method.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import java.awt.*;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import java.applet.*;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public class Java0412 extends Applet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imes New Roman" pitchFamily="18" charset="0"/>
              </a:rPr>
              <a:t>	public void paint(Graphics g)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g.setColor(Color.red);	g.fillOval(50,50,100,100);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g.setColor(Color.green);	g.fillOval(200,50,100,100);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g.setColor(Color.blue);	g.fillOval(350,50,100,100);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g.setColor(Color.orange);	g.fillOval(500,50,100,100);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g.setColor(Color.cyan);	g.fillOval(50,200,100,100);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g.setColor(Color.magenta);	g.fillOval(200,200,100,100);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g.setColor(Color.yellow);	g.fillOval(350,200,100,100);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g.setColor(Color.gray);	g.fillOval(500,200,100,100);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g.setColor(Color.lightGray);	g.fillOval(50,350,100,100);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g.setColor(Color.darkGray);	g.fillOval(200,350,100,100);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g.setColor(Color.pink);	g.fillOval(350,350,100,100);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	g.setColor(Color.black);	g.fillOval(500,350,100,100);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}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5703888"/>
            <a:ext cx="9144000" cy="115411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&lt;!-- Java0412.html --&gt;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&lt;APPLET CODE = "Java0412.class" WIDTH=800 HEIGHT=600&gt;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&lt;/APPLET&gt;</a:t>
            </a:r>
          </a:p>
        </p:txBody>
      </p:sp>
      <p:pic>
        <p:nvPicPr>
          <p:cNvPr id="436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setColor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Method</a:t>
            </a:r>
          </a:p>
        </p:txBody>
      </p:sp>
      <p:graphicFrame>
        <p:nvGraphicFramePr>
          <p:cNvPr id="450644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72319"/>
              </p:ext>
            </p:extLst>
          </p:nvPr>
        </p:nvGraphicFramePr>
        <p:xfrm>
          <a:off x="533400" y="1066800"/>
          <a:ext cx="8153400" cy="5612068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Arial" charset="0"/>
                        </a:rPr>
                        <a:t>setColor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Arial" charset="0"/>
                        </a:rPr>
                        <a:t>Color.constant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Sets the graphics display color of the following graphics output to the specified constant of the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Color class.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There are 13 color constants listed below.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429000" algn="l"/>
                          <a:tab pos="3657600" algn="l"/>
                          <a:tab pos="4114800" algn="l"/>
                          <a:tab pos="4572000" algn="l"/>
                          <a:tab pos="4922838" algn="l"/>
                          <a:tab pos="5029200" algn="l"/>
                          <a:tab pos="5943600" algn="l"/>
                          <a:tab pos="6340475" algn="l"/>
                          <a:tab pos="6858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          		green       	blue       		orange      	cyan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429000" algn="l"/>
                          <a:tab pos="3657600" algn="l"/>
                          <a:tab pos="4114800" algn="l"/>
                          <a:tab pos="4572000" algn="l"/>
                          <a:tab pos="4922838" algn="l"/>
                          <a:tab pos="5029200" algn="l"/>
                          <a:tab pos="5943600" algn="l"/>
                          <a:tab pos="6340475" algn="l"/>
                          <a:tab pos="6858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magenta    	yellow     	gray       		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lightGray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429000" algn="l"/>
                          <a:tab pos="3657600" algn="l"/>
                          <a:tab pos="4114800" algn="l"/>
                          <a:tab pos="4572000" algn="l"/>
                          <a:tab pos="4922838" algn="l"/>
                          <a:tab pos="5029200" algn="l"/>
                          <a:tab pos="5943600" algn="l"/>
                          <a:tab pos="6340475" algn="l"/>
                          <a:tab pos="68580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drakGray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pink        	black     		white</a:t>
                      </a: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NOTE:  You are not limited to only these 13 colors.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By combining different amounts of red, green, and blue values you can create any of over 16 million different colors.  You will be shown how to do this in a later chapter.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3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drawString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Method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62000" y="1574800"/>
            <a:ext cx="7620000" cy="124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ym typeface="Symbol" pitchFamily="18" charset="2"/>
              </a:rPr>
              <a:t>drawString(String s, int x, int y)</a:t>
            </a:r>
          </a:p>
          <a:p>
            <a:pPr eaLnBrk="1" hangingPunct="1"/>
            <a:endParaRPr lang="en-US" sz="2400">
              <a:sym typeface="Symbol" pitchFamily="18" charset="2"/>
            </a:endParaRPr>
          </a:p>
          <a:p>
            <a:pPr eaLnBrk="1" hangingPunct="1"/>
            <a:r>
              <a:rPr lang="en-US" sz="2400">
                <a:sym typeface="Symbol" pitchFamily="18" charset="2"/>
              </a:rPr>
              <a:t>Draws a String s starting at the at coordinate (x,y).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429000"/>
            <a:ext cx="7162800" cy="1981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Text Box 79"/>
          <p:cNvSpPr txBox="1">
            <a:spLocks noChangeArrowheads="1"/>
          </p:cNvSpPr>
          <p:nvPr/>
        </p:nvSpPr>
        <p:spPr bwMode="auto">
          <a:xfrm>
            <a:off x="1447800" y="3429000"/>
            <a:ext cx="6705600" cy="155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0" dirty="0"/>
              <a:t>Hello there!</a:t>
            </a:r>
          </a:p>
        </p:txBody>
      </p:sp>
      <p:sp>
        <p:nvSpPr>
          <p:cNvPr id="41989" name="Text Box 80"/>
          <p:cNvSpPr txBox="1">
            <a:spLocks noChangeArrowheads="1"/>
          </p:cNvSpPr>
          <p:nvPr/>
        </p:nvSpPr>
        <p:spPr bwMode="auto">
          <a:xfrm>
            <a:off x="1143000" y="4754563"/>
            <a:ext cx="1219200" cy="579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i="1" dirty="0">
                <a:latin typeface="Arial Black" pitchFamily="34" charset="0"/>
              </a:rPr>
              <a:t>x, y </a:t>
            </a:r>
          </a:p>
        </p:txBody>
      </p:sp>
      <p:sp>
        <p:nvSpPr>
          <p:cNvPr id="41990" name="Oval 81"/>
          <p:cNvSpPr>
            <a:spLocks noChangeArrowheads="1"/>
          </p:cNvSpPr>
          <p:nvPr/>
        </p:nvSpPr>
        <p:spPr bwMode="auto">
          <a:xfrm>
            <a:off x="1544638" y="4495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5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689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// Java0413.java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// This program demonstrates the &lt;drawString&gt; method.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// With &lt;drawString("Hello World",x,y)&gt;, the string Hello World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// will be displayed starting at the [x,y] pixel coordinate.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Times New Roman" pitchFamily="18" charset="0"/>
            </a:endParaRPr>
          </a:p>
          <a:p>
            <a:pPr eaLnBrk="1" hangingPunct="1"/>
            <a:r>
              <a:rPr lang="en-US">
                <a:latin typeface="Times New Roman" pitchFamily="18" charset="0"/>
              </a:rPr>
              <a:t>import java.awt.*;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import java.applet.*;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Times New Roman" pitchFamily="18" charset="0"/>
            </a:endParaRPr>
          </a:p>
          <a:p>
            <a:pPr eaLnBrk="1" hangingPunct="1"/>
            <a:r>
              <a:rPr lang="en-US">
                <a:latin typeface="Times New Roman" pitchFamily="18" charset="0"/>
              </a:rPr>
              <a:t>public class Java0413 extends Applet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public void paint(Graphics g)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	g.drawString("This string will display in default black at coordinate [200,250]", 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		200,250);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	g.setColor(Color.red);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	g.drawString("This string will display in red at coordinate [5,50]",5,50);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	g.setColor(Color.blue);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	g.drawString("This string will display in blue at coordinate [400,500]",400,500);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50000"/>
              </a:lnSpc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5703888"/>
            <a:ext cx="9144000" cy="115411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&lt;!-- Java0413.html --&gt;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&lt;APPLET CODE = "Java0413.class" WIDTH=800 HEIGHT=600&gt;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&lt;/APPLET&gt;</a:t>
            </a:r>
          </a:p>
        </p:txBody>
      </p:sp>
    </p:spTree>
    <p:extLst>
      <p:ext uri="{BB962C8B-B14F-4D97-AF65-F5344CB8AC3E}">
        <p14:creationId xmlns:p14="http://schemas.microsoft.com/office/powerpoint/2010/main" val="7134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04800" y="1636216"/>
            <a:ext cx="8534400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If you used the </a:t>
            </a:r>
            <a:r>
              <a:rPr lang="en-US" sz="2400" b="0" dirty="0">
                <a:latin typeface="Arial Black" pitchFamily="34" charset="0"/>
              </a:rPr>
              <a:t>Expo</a:t>
            </a:r>
            <a:r>
              <a:rPr lang="en-US" sz="2400" dirty="0"/>
              <a:t> class in a </a:t>
            </a:r>
            <a:r>
              <a:rPr lang="en-US" sz="2400" dirty="0" err="1"/>
              <a:t>PreAP</a:t>
            </a:r>
            <a:r>
              <a:rPr lang="en-US" sz="2400" dirty="0"/>
              <a:t> Computer Science course, be aware that you will strictly use Java commands that are part of Java standard libraries.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Using the </a:t>
            </a:r>
            <a:r>
              <a:rPr lang="en-US" sz="2400" b="0" dirty="0">
                <a:latin typeface="Arial Black" pitchFamily="34" charset="0"/>
              </a:rPr>
              <a:t>Expo</a:t>
            </a:r>
            <a:r>
              <a:rPr lang="en-US" sz="2400" dirty="0"/>
              <a:t> class </a:t>
            </a:r>
            <a:endParaRPr lang="en-US" sz="2400" dirty="0" smtClean="0"/>
          </a:p>
          <a:p>
            <a:r>
              <a:rPr lang="en-US" sz="2400" dirty="0" smtClean="0"/>
              <a:t>was </a:t>
            </a:r>
            <a:r>
              <a:rPr lang="en-US" sz="2400" dirty="0"/>
              <a:t>like riding a bike </a:t>
            </a:r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training wheels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Now that you are in </a:t>
            </a:r>
            <a:endParaRPr lang="en-US" sz="2400" dirty="0" smtClean="0"/>
          </a:p>
          <a:p>
            <a:r>
              <a:rPr lang="en-US" sz="2400" b="0" u="sng" dirty="0" smtClean="0">
                <a:latin typeface="Arial Black" pitchFamily="34" charset="0"/>
              </a:rPr>
              <a:t>AP</a:t>
            </a:r>
            <a:r>
              <a:rPr lang="en-US" sz="2400" u="sng" dirty="0" smtClean="0"/>
              <a:t> </a:t>
            </a:r>
            <a:r>
              <a:rPr lang="en-US" sz="2400" u="sng" dirty="0"/>
              <a:t>Computer Science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time has come to remove those training wheels.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PreAP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and AP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Graphics Alert</a:t>
            </a:r>
          </a:p>
        </p:txBody>
      </p:sp>
      <p:pic>
        <p:nvPicPr>
          <p:cNvPr id="27652" name="Picture 13" descr="C:\Documents and Settings\JohnSchram\Local Settings\Temporary Internet Files\Content.IE5\2WY1E5QY\MCj023104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66177"/>
            <a:ext cx="26797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C:\Documents and Settings\JohnSchram\Local Settings\Temporary Internet Files\Content.IE5\EQTC3FUS\MPj044115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4445"/>
          <a:stretch>
            <a:fillRect/>
          </a:stretch>
        </p:blipFill>
        <p:spPr bwMode="auto">
          <a:xfrm>
            <a:off x="6099175" y="3086814"/>
            <a:ext cx="25876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Mj033686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Mj033686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MMj033686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Mj033686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Mj033686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Mj033686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127250"/>
            <a:ext cx="8534400" cy="4511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>
                <a:sym typeface="Symbol" pitchFamily="18" charset="2"/>
              </a:rPr>
              <a:t>	Cryptic Programming Stage</a:t>
            </a:r>
          </a:p>
          <a:p>
            <a:pPr eaLnBrk="1" hangingPunct="1">
              <a:lnSpc>
                <a:spcPct val="110000"/>
              </a:lnSpc>
            </a:pPr>
            <a:endParaRPr lang="en-US" sz="2800"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>
                <a:sym typeface="Symbol" pitchFamily="18" charset="2"/>
              </a:rPr>
              <a:t>	Unstructured,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>
                <a:sym typeface="Symbol" pitchFamily="18" charset="2"/>
              </a:rPr>
              <a:t>	Spaghetti-Programming Stage</a:t>
            </a:r>
          </a:p>
          <a:p>
            <a:pPr eaLnBrk="1" hangingPunct="1">
              <a:lnSpc>
                <a:spcPct val="110000"/>
              </a:lnSpc>
            </a:pPr>
            <a:endParaRPr lang="en-US" sz="2800"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>
                <a:sym typeface="Symbol" pitchFamily="18" charset="2"/>
              </a:rPr>
              <a:t>	Structured Programming Stage</a:t>
            </a:r>
          </a:p>
          <a:p>
            <a:pPr eaLnBrk="1" hangingPunct="1">
              <a:lnSpc>
                <a:spcPct val="110000"/>
              </a:lnSpc>
            </a:pPr>
            <a:endParaRPr lang="en-US" sz="2800"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>
                <a:sym typeface="Symbol" pitchFamily="18" charset="2"/>
              </a:rPr>
              <a:t>	Object Oriented Programming Stage</a:t>
            </a:r>
          </a:p>
          <a:p>
            <a:pPr eaLnBrk="1" hangingPunct="1">
              <a:lnSpc>
                <a:spcPct val="110000"/>
              </a:lnSpc>
            </a:pPr>
            <a:endParaRPr lang="en-US">
              <a:sym typeface="Symbol" pitchFamily="18" charset="2"/>
            </a:endParaRPr>
          </a:p>
        </p:txBody>
      </p:sp>
      <p:pic>
        <p:nvPicPr>
          <p:cNvPr id="4100" name="Picture 4" descr="j025444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209800"/>
            <a:ext cx="1133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CBL00098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4795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j03237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920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j02336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667000"/>
            <a:ext cx="11699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6892" y="372924"/>
            <a:ext cx="6410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4 Stages of 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Program Design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7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28799" y="34290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Program Statement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33599" y="44196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Program Statement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3199" y="54102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Program Statement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209799" y="1981200"/>
            <a:ext cx="0" cy="144780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476999" y="2971800"/>
            <a:ext cx="457200" cy="30480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828799" y="16764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Program Statement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362199" y="4953000"/>
            <a:ext cx="0" cy="144780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124199" y="29718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257799" y="4953000"/>
            <a:ext cx="0" cy="45720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 rot="-5400000">
            <a:off x="5333999" y="48768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Program Statement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1447799" y="4191000"/>
            <a:ext cx="548640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2727" y="-76200"/>
            <a:ext cx="63985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Avoid Spaghetti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Programming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447800" y="5638800"/>
            <a:ext cx="129540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8" name="Picture 18" descr="MCFD0096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15988"/>
            <a:ext cx="2514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19400" y="25146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Program Statement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 rot="-5400000">
            <a:off x="-685801" y="48768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Program Statement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638799" y="6653801"/>
            <a:ext cx="129540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33599" y="6400800"/>
            <a:ext cx="3733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914400" indent="-9144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Program Statement</a:t>
            </a:r>
          </a:p>
        </p:txBody>
      </p:sp>
    </p:spTree>
    <p:extLst>
      <p:ext uri="{BB962C8B-B14F-4D97-AF65-F5344CB8AC3E}">
        <p14:creationId xmlns:p14="http://schemas.microsoft.com/office/powerpoint/2010/main" val="31406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667" y="3810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4.3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350" y="2034415"/>
            <a:ext cx="782329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OOP, A Gentle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150" y="3900744"/>
            <a:ext cx="86356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First Exposure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8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04800" y="2070243"/>
            <a:ext cx="8534400" cy="471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Arial" charset="0"/>
                <a:sym typeface="Symbol" pitchFamily="18" charset="2"/>
              </a:rPr>
              <a:t>Object Oriented Programming (OOP) is a style of programming that incorporates these 3 features:</a:t>
            </a:r>
            <a:endParaRPr lang="en-US" sz="160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endParaRPr lang="en-US" sz="1400" dirty="0">
              <a:latin typeface="Arial" charset="0"/>
              <a:sym typeface="Symbol" pitchFamily="18" charset="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3600" i="1" dirty="0">
                <a:latin typeface="Arial" charset="0"/>
                <a:cs typeface="Arial" charset="0"/>
                <a:sym typeface="Symbol" pitchFamily="18" charset="2"/>
              </a:rPr>
              <a:t>Encapsulation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600" i="1" dirty="0">
                <a:latin typeface="Arial" charset="0"/>
                <a:cs typeface="Arial" charset="0"/>
                <a:sym typeface="Symbol" pitchFamily="18" charset="2"/>
              </a:rPr>
              <a:t>Polymorphism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600" i="1" dirty="0" smtClean="0">
                <a:latin typeface="Arial" charset="0"/>
                <a:cs typeface="Arial" charset="0"/>
                <a:sym typeface="Symbol" pitchFamily="18" charset="2"/>
              </a:rPr>
              <a:t>Class Interaction</a:t>
            </a:r>
            <a:endParaRPr lang="en-US" sz="3600" i="1" dirty="0">
              <a:latin typeface="Arial" charset="0"/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50000"/>
              </a:lnSpc>
            </a:pPr>
            <a:endParaRPr lang="en-US" sz="2400" b="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Arial" charset="0"/>
                <a:sym typeface="Symbol" pitchFamily="18" charset="2"/>
              </a:rPr>
              <a:t>Object Oriented Programming simulates real life by using a program style that treats a program as a group of objects.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0532" y="457200"/>
            <a:ext cx="18229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OOP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2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28700" y="1229914"/>
            <a:ext cx="7086600" cy="1039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633413" algn="l"/>
              </a:tabLst>
              <a:defRPr/>
            </a:pPr>
            <a:r>
              <a:rPr lang="en-US" sz="2800" dirty="0">
                <a:latin typeface="Arial" charset="0"/>
                <a:sym typeface="Symbol" pitchFamily="18" charset="2"/>
              </a:rPr>
              <a:t>A car could be an </a:t>
            </a:r>
            <a:r>
              <a:rPr lang="en-US" sz="2800" i="1" dirty="0">
                <a:latin typeface="+mn-lt"/>
                <a:sym typeface="Symbol" pitchFamily="18" charset="2"/>
              </a:rPr>
              <a:t>object</a:t>
            </a:r>
            <a:r>
              <a:rPr lang="en-US" sz="2800" dirty="0">
                <a:latin typeface="Arial" charset="0"/>
                <a:sym typeface="Symbol" pitchFamily="18" charset="2"/>
              </a:rPr>
              <a:t> in Java.</a:t>
            </a:r>
          </a:p>
          <a:p>
            <a:pPr>
              <a:lnSpc>
                <a:spcPct val="110000"/>
              </a:lnSpc>
              <a:tabLst>
                <a:tab pos="633413" algn="l"/>
              </a:tabLst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Objects have </a:t>
            </a:r>
            <a:r>
              <a:rPr lang="en-US" sz="2800" i="1" dirty="0">
                <a:latin typeface="+mn-lt"/>
                <a:sym typeface="Symbol" pitchFamily="18" charset="2"/>
              </a:rPr>
              <a:t>attributes</a:t>
            </a:r>
            <a:r>
              <a:rPr lang="en-US" sz="2800" dirty="0">
                <a:latin typeface="+mn-lt"/>
                <a:sym typeface="Symbol" pitchFamily="18" charset="2"/>
              </a:rPr>
              <a:t> and </a:t>
            </a:r>
            <a:r>
              <a:rPr lang="en-US" sz="2800" i="1" dirty="0">
                <a:latin typeface="+mn-lt"/>
                <a:sym typeface="Symbol" pitchFamily="18" charset="2"/>
              </a:rPr>
              <a:t>methods.</a:t>
            </a:r>
            <a:endParaRPr lang="en-US" sz="2800" dirty="0">
              <a:latin typeface="+mn-lt"/>
              <a:sym typeface="Symbol" pitchFamily="18" charset="2"/>
            </a:endParaRPr>
          </a:p>
        </p:txBody>
      </p:sp>
      <p:pic>
        <p:nvPicPr>
          <p:cNvPr id="6148" name="Picture 9" descr="j03118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75" y="2502685"/>
            <a:ext cx="3098051" cy="14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0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91309"/>
              </p:ext>
            </p:extLst>
          </p:nvPr>
        </p:nvGraphicFramePr>
        <p:xfrm>
          <a:off x="457200" y="3886200"/>
          <a:ext cx="8229600" cy="27432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Car Attributes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Car 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 &amp;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Doors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Seats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02039" y="30480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OOP Example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8110308" y="4935285"/>
            <a:ext cx="15616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Verbs</a:t>
            </a:r>
            <a:endParaRPr lang="en-U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505060" y="4907622"/>
            <a:ext cx="1515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Nouns</a:t>
            </a:r>
            <a:endParaRPr lang="en-U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3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2142</Words>
  <Application>Microsoft Office PowerPoint</Application>
  <PresentationFormat>On-screen Show (4:3)</PresentationFormat>
  <Paragraphs>567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Arial Narrow</vt:lpstr>
      <vt:lpstr>Arial Rounded MT Bold</vt:lpstr>
      <vt:lpstr>Calibri</vt:lpstr>
      <vt:lpstr>Courier New</vt:lpstr>
      <vt:lpstr>Impact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setColor Method</vt:lpstr>
      <vt:lpstr>The drawString Method</vt:lpstr>
      <vt:lpstr>PowerPoint Presentation</vt:lpstr>
      <vt:lpstr>PowerPoint Presentation</vt:lpstr>
      <vt:lpstr>PreAP and AP Graphics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msoto32</dc:creator>
  <cp:lastModifiedBy>Soto, Michael S</cp:lastModifiedBy>
  <cp:revision>20</cp:revision>
  <dcterms:created xsi:type="dcterms:W3CDTF">2014-02-28T13:48:13Z</dcterms:created>
  <dcterms:modified xsi:type="dcterms:W3CDTF">2016-09-28T16:31:12Z</dcterms:modified>
</cp:coreProperties>
</file>