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93" r:id="rId64"/>
    <p:sldId id="394" r:id="rId65"/>
    <p:sldId id="395" r:id="rId66"/>
    <p:sldId id="396" r:id="rId67"/>
    <p:sldId id="397" r:id="rId68"/>
    <p:sldId id="398" r:id="rId69"/>
    <p:sldId id="39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37D67-4453-4F14-916D-1C7E612FD5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83843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37D67-4453-4F14-916D-1C7E612FD5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115540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37D67-4453-4F14-916D-1C7E612FD5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365623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37D67-4453-4F14-916D-1C7E612FD5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372164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37D67-4453-4F14-916D-1C7E612FD55F}"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205865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37D67-4453-4F14-916D-1C7E612FD55F}"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115890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37D67-4453-4F14-916D-1C7E612FD55F}"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180828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37D67-4453-4F14-916D-1C7E612FD55F}"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221895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37D67-4453-4F14-916D-1C7E612FD55F}"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336173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37D67-4453-4F14-916D-1C7E612FD55F}"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224170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37D67-4453-4F14-916D-1C7E612FD55F}"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1666181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37D67-4453-4F14-916D-1C7E612FD55F}" type="datetimeFigureOut">
              <a:rPr lang="en-US" smtClean="0"/>
              <a:t>9/15/2016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907DF-DF69-4D09-9A69-900022A32953}" type="slidenum">
              <a:rPr lang="en-US" smtClean="0"/>
              <a:t>‹#›</a:t>
            </a:fld>
            <a:endParaRPr lang="en-US"/>
          </a:p>
        </p:txBody>
      </p:sp>
    </p:spTree>
    <p:extLst>
      <p:ext uri="{BB962C8B-B14F-4D97-AF65-F5344CB8AC3E}">
        <p14:creationId xmlns:p14="http://schemas.microsoft.com/office/powerpoint/2010/main" val="172359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image" Target="../media/image4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18"/>
          <p:cNvSpPr>
            <a:spLocks noChangeArrowheads="1" noChangeShapeType="1" noTextEdit="1"/>
          </p:cNvSpPr>
          <p:nvPr/>
        </p:nvSpPr>
        <p:spPr bwMode="auto">
          <a:xfrm>
            <a:off x="685799" y="3819180"/>
            <a:ext cx="7924801" cy="610982"/>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Control Structures</a:t>
            </a:r>
          </a:p>
        </p:txBody>
      </p:sp>
      <p:sp>
        <p:nvSpPr>
          <p:cNvPr id="2" name="Rectangle 1"/>
          <p:cNvSpPr/>
          <p:nvPr/>
        </p:nvSpPr>
        <p:spPr>
          <a:xfrm>
            <a:off x="2919200" y="4963687"/>
            <a:ext cx="3457998" cy="1938992"/>
          </a:xfrm>
          <a:prstGeom prst="rect">
            <a:avLst/>
          </a:prstGeom>
          <a:noFill/>
        </p:spPr>
        <p:txBody>
          <a:bodyPr wrap="none" lIns="91440" tIns="45720" rIns="91440" bIns="45720">
            <a:spAutoFit/>
          </a:bodyPr>
          <a:lstStyle/>
          <a:p>
            <a:pPr algn="ctr"/>
            <a:r>
              <a:rPr lang="en-US" sz="2400" b="1" kern="1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PowerPoint Presentation</a:t>
            </a:r>
          </a:p>
          <a:p>
            <a:pPr algn="ctr"/>
            <a:r>
              <a:rPr lang="en-US" sz="2400" b="1" kern="1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created by: </a:t>
            </a:r>
          </a:p>
          <a:p>
            <a:pPr algn="ctr"/>
            <a:r>
              <a:rPr lang="en-US" sz="2400" b="1" kern="1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Mr. John L. M. </a:t>
            </a:r>
            <a:r>
              <a:rPr lang="en-US" sz="2400" b="1" kern="10"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Schram</a:t>
            </a:r>
            <a:endParaRPr lang="en-US" sz="2400" b="1" kern="1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endParaRPr>
          </a:p>
          <a:p>
            <a:pPr algn="ctr"/>
            <a:r>
              <a:rPr lang="en-US" sz="2400" b="1" kern="1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and Mr. Leon </a:t>
            </a:r>
            <a:r>
              <a:rPr lang="en-US" sz="2400" b="1" kern="10"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Schram</a:t>
            </a:r>
            <a:endParaRPr lang="en-US" sz="2400" b="1" kern="1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endParaRPr>
          </a:p>
          <a:p>
            <a:pPr algn="ctr"/>
            <a:r>
              <a:rPr lang="en-US" sz="2400" b="1" kern="1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Authors of Exposure Java</a:t>
            </a:r>
            <a:endParaRPr lang="en-US" sz="2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p:nvPr/>
        </p:nvSpPr>
        <p:spPr>
          <a:xfrm>
            <a:off x="1845188" y="74474"/>
            <a:ext cx="5606023" cy="1754326"/>
          </a:xfrm>
          <a:prstGeom prst="rect">
            <a:avLst/>
          </a:prstGeom>
          <a:noFill/>
        </p:spPr>
        <p:txBody>
          <a:bodyPr wrap="none" lIns="91440" tIns="45720" rIns="91440" bIns="45720">
            <a:spAutoFit/>
          </a:bodyPr>
          <a:lstStyle/>
          <a:p>
            <a:pPr algn="ctr"/>
            <a:r>
              <a:rPr lang="fr-FR" sz="5400" b="1" kern="10"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Exposure</a:t>
            </a:r>
            <a:r>
              <a:rPr lang="fr-FR"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Java </a:t>
            </a:r>
            <a:r>
              <a:rPr lang="fr-FR" sz="5400" b="1" kern="1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2013</a:t>
            </a:r>
            <a:endParaRPr lang="fr-FR"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ndParaRPr>
          </a:p>
          <a:p>
            <a:pPr algn="ctr"/>
            <a:r>
              <a:rPr lang="fr-FR" sz="5400" b="1" kern="10"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APCS</a:t>
            </a:r>
            <a:r>
              <a:rPr lang="fr-FR"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Edition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1436262" y="2362325"/>
            <a:ext cx="6423874" cy="923330"/>
          </a:xfrm>
          <a:prstGeom prst="rect">
            <a:avLst/>
          </a:prstGeom>
          <a:noFill/>
        </p:spPr>
        <p:txBody>
          <a:bodyPr wrap="none" lIns="91440" tIns="45720" rIns="91440" bIns="45720">
            <a:spAutoFit/>
          </a:bodyPr>
          <a:lstStyle/>
          <a:p>
            <a:pPr algn="ctr"/>
            <a:r>
              <a:rPr lang="en-US" sz="54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Black"/>
              </a:rPr>
              <a:t>Chapter 5 Slides</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3532773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6"/>
          <p:cNvGrpSpPr>
            <a:grpSpLocks/>
          </p:cNvGrpSpPr>
          <p:nvPr/>
        </p:nvGrpSpPr>
        <p:grpSpPr bwMode="auto">
          <a:xfrm>
            <a:off x="5486400" y="1371600"/>
            <a:ext cx="2590800" cy="3886200"/>
            <a:chOff x="0" y="720"/>
            <a:chExt cx="1632" cy="2448"/>
          </a:xfrm>
        </p:grpSpPr>
        <p:sp>
          <p:nvSpPr>
            <p:cNvPr id="11283" name="Oval 24"/>
            <p:cNvSpPr>
              <a:spLocks noChangeArrowheads="1"/>
            </p:cNvSpPr>
            <p:nvPr/>
          </p:nvSpPr>
          <p:spPr bwMode="auto">
            <a:xfrm>
              <a:off x="96" y="864"/>
              <a:ext cx="1536" cy="2160"/>
            </a:xfrm>
            <a:prstGeom prst="ellipse">
              <a:avLst/>
            </a:prstGeom>
            <a:noFill/>
            <a:ln w="76200">
              <a:solidFill>
                <a:schemeClr val="bg1">
                  <a:lumMod val="8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4" name="Rectangle 25"/>
            <p:cNvSpPr>
              <a:spLocks noChangeArrowheads="1"/>
            </p:cNvSpPr>
            <p:nvPr/>
          </p:nvSpPr>
          <p:spPr bwMode="auto">
            <a:xfrm>
              <a:off x="0" y="720"/>
              <a:ext cx="864" cy="2448"/>
            </a:xfrm>
            <a:prstGeom prst="rect">
              <a:avLst/>
            </a:prstGeom>
            <a:solidFill>
              <a:schemeClr val="bg1">
                <a:lumMod val="50000"/>
              </a:schemeClr>
            </a:solidFill>
            <a:ln w="9525">
              <a:solidFill>
                <a:schemeClr val="bg1"/>
              </a:solidFill>
              <a:miter lim="800000"/>
              <a:headEnd/>
              <a:tailEnd/>
            </a:ln>
          </p:spPr>
          <p:txBody>
            <a:bodyPr wrap="none" anchor="ctr"/>
            <a:lstStyle/>
            <a:p>
              <a:endParaRPr lang="en-US"/>
            </a:p>
          </p:txBody>
        </p:sp>
      </p:grpSp>
      <p:sp>
        <p:nvSpPr>
          <p:cNvPr id="11267" name="Rectangle 2"/>
          <p:cNvSpPr>
            <a:spLocks noGrp="1" noChangeArrowheads="1"/>
          </p:cNvSpPr>
          <p:nvPr>
            <p:ph type="title"/>
          </p:nvPr>
        </p:nvSpPr>
        <p:spPr>
          <a:xfrm>
            <a:off x="0" y="0"/>
            <a:ext cx="9144000" cy="1219200"/>
          </a:xfrm>
        </p:spPr>
        <p:txBody>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Repetition</a:t>
            </a:r>
          </a:p>
        </p:txBody>
      </p:sp>
      <p:sp>
        <p:nvSpPr>
          <p:cNvPr id="11268" name="Text Box 3"/>
          <p:cNvSpPr txBox="1">
            <a:spLocks noChangeArrowheads="1"/>
          </p:cNvSpPr>
          <p:nvPr/>
        </p:nvSpPr>
        <p:spPr bwMode="auto">
          <a:xfrm>
            <a:off x="2514600" y="36576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a:latin typeface="Arial" charset="0"/>
                <a:sym typeface="Symbol" pitchFamily="18" charset="2"/>
              </a:rPr>
              <a:t>Program Statement</a:t>
            </a:r>
          </a:p>
        </p:txBody>
      </p:sp>
      <p:sp>
        <p:nvSpPr>
          <p:cNvPr id="11269" name="Text Box 5"/>
          <p:cNvSpPr txBox="1">
            <a:spLocks noChangeArrowheads="1"/>
          </p:cNvSpPr>
          <p:nvPr/>
        </p:nvSpPr>
        <p:spPr bwMode="auto">
          <a:xfrm>
            <a:off x="2514600" y="59436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a:latin typeface="Arial" charset="0"/>
                <a:sym typeface="Symbol" pitchFamily="18" charset="2"/>
              </a:rPr>
              <a:t>Program Statement</a:t>
            </a:r>
          </a:p>
        </p:txBody>
      </p:sp>
      <p:sp>
        <p:nvSpPr>
          <p:cNvPr id="11270" name="Text Box 9"/>
          <p:cNvSpPr txBox="1">
            <a:spLocks noChangeArrowheads="1"/>
          </p:cNvSpPr>
          <p:nvPr/>
        </p:nvSpPr>
        <p:spPr bwMode="auto">
          <a:xfrm>
            <a:off x="2895600" y="4800600"/>
            <a:ext cx="2971800" cy="533400"/>
          </a:xfrm>
          <a:prstGeom prst="rect">
            <a:avLst/>
          </a:prstGeom>
          <a:solidFill>
            <a:schemeClr val="bg1">
              <a:lumMod val="85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Condition</a:t>
            </a:r>
          </a:p>
        </p:txBody>
      </p:sp>
      <p:sp>
        <p:nvSpPr>
          <p:cNvPr id="11271" name="Line 11"/>
          <p:cNvSpPr>
            <a:spLocks noChangeShapeType="1"/>
          </p:cNvSpPr>
          <p:nvPr/>
        </p:nvSpPr>
        <p:spPr bwMode="auto">
          <a:xfrm>
            <a:off x="4343400" y="5334000"/>
            <a:ext cx="0" cy="6096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2" name="Text Box 12"/>
          <p:cNvSpPr txBox="1">
            <a:spLocks noChangeArrowheads="1"/>
          </p:cNvSpPr>
          <p:nvPr/>
        </p:nvSpPr>
        <p:spPr bwMode="auto">
          <a:xfrm>
            <a:off x="5837238" y="4495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a:latin typeface="Arial" charset="0"/>
              </a:rPr>
              <a:t>True</a:t>
            </a:r>
          </a:p>
        </p:txBody>
      </p:sp>
      <p:sp>
        <p:nvSpPr>
          <p:cNvPr id="11273" name="Text Box 13"/>
          <p:cNvSpPr txBox="1">
            <a:spLocks noChangeArrowheads="1"/>
          </p:cNvSpPr>
          <p:nvPr/>
        </p:nvSpPr>
        <p:spPr bwMode="auto">
          <a:xfrm>
            <a:off x="3352800" y="5410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dirty="0">
                <a:solidFill>
                  <a:schemeClr val="bg1">
                    <a:lumMod val="65000"/>
                  </a:schemeClr>
                </a:solidFill>
                <a:latin typeface="Arial" charset="0"/>
              </a:rPr>
              <a:t>False</a:t>
            </a:r>
          </a:p>
        </p:txBody>
      </p:sp>
      <p:sp>
        <p:nvSpPr>
          <p:cNvPr id="11274" name="Line 19"/>
          <p:cNvSpPr>
            <a:spLocks noChangeShapeType="1"/>
          </p:cNvSpPr>
          <p:nvPr/>
        </p:nvSpPr>
        <p:spPr bwMode="auto">
          <a:xfrm>
            <a:off x="4343400" y="4191000"/>
            <a:ext cx="0" cy="6096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5" name="Text Box 20"/>
          <p:cNvSpPr txBox="1">
            <a:spLocks noChangeArrowheads="1"/>
          </p:cNvSpPr>
          <p:nvPr/>
        </p:nvSpPr>
        <p:spPr bwMode="auto">
          <a:xfrm>
            <a:off x="2514600" y="25146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a:latin typeface="Arial" charset="0"/>
                <a:sym typeface="Symbol" pitchFamily="18" charset="2"/>
              </a:rPr>
              <a:t>Program Statement</a:t>
            </a:r>
          </a:p>
        </p:txBody>
      </p:sp>
      <p:sp>
        <p:nvSpPr>
          <p:cNvPr id="11276" name="Line 21"/>
          <p:cNvSpPr>
            <a:spLocks noChangeShapeType="1"/>
          </p:cNvSpPr>
          <p:nvPr/>
        </p:nvSpPr>
        <p:spPr bwMode="auto">
          <a:xfrm>
            <a:off x="4343400" y="3048000"/>
            <a:ext cx="0" cy="6096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7" name="Text Box 22"/>
          <p:cNvSpPr txBox="1">
            <a:spLocks noChangeArrowheads="1"/>
          </p:cNvSpPr>
          <p:nvPr/>
        </p:nvSpPr>
        <p:spPr bwMode="auto">
          <a:xfrm>
            <a:off x="2514600" y="13716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Program Statement</a:t>
            </a:r>
          </a:p>
        </p:txBody>
      </p:sp>
      <p:sp>
        <p:nvSpPr>
          <p:cNvPr id="11278" name="Line 23"/>
          <p:cNvSpPr>
            <a:spLocks noChangeShapeType="1"/>
          </p:cNvSpPr>
          <p:nvPr/>
        </p:nvSpPr>
        <p:spPr bwMode="auto">
          <a:xfrm>
            <a:off x="4343400" y="1905000"/>
            <a:ext cx="0" cy="6096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9" name="Line 27"/>
          <p:cNvSpPr>
            <a:spLocks noChangeShapeType="1"/>
          </p:cNvSpPr>
          <p:nvPr/>
        </p:nvSpPr>
        <p:spPr bwMode="auto">
          <a:xfrm flipH="1">
            <a:off x="5867400" y="5029200"/>
            <a:ext cx="1004888" cy="0"/>
          </a:xfrm>
          <a:prstGeom prst="line">
            <a:avLst/>
          </a:prstGeom>
          <a:noFill/>
          <a:ln w="76200">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28"/>
          <p:cNvSpPr>
            <a:spLocks noChangeShapeType="1"/>
          </p:cNvSpPr>
          <p:nvPr/>
        </p:nvSpPr>
        <p:spPr bwMode="auto">
          <a:xfrm flipH="1">
            <a:off x="6248400" y="1600200"/>
            <a:ext cx="685800" cy="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81" name="Picture 36" descr="j035437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3225" y="472237"/>
            <a:ext cx="390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2" descr="C:\Users\JohnSchram\AppData\Local\Microsoft\Windows\Temporary Internet Files\Content.IE5\1NSA1V5K\MM900354565[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05025"/>
            <a:ext cx="144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858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676400"/>
          </a:xfrm>
        </p:spPr>
        <p:txBody>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Conditional Statement Definition</a:t>
            </a:r>
          </a:p>
        </p:txBody>
      </p:sp>
      <p:sp>
        <p:nvSpPr>
          <p:cNvPr id="12291" name="Text Box 3"/>
          <p:cNvSpPr txBox="1">
            <a:spLocks noChangeArrowheads="1"/>
          </p:cNvSpPr>
          <p:nvPr/>
        </p:nvSpPr>
        <p:spPr bwMode="auto">
          <a:xfrm>
            <a:off x="1447800" y="1822450"/>
            <a:ext cx="6248400" cy="4535488"/>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eaLnBrk="1" hangingPunct="1"/>
            <a:r>
              <a:rPr lang="en-US" sz="3200">
                <a:latin typeface="Arial" charset="0"/>
                <a:cs typeface="Arial" charset="0"/>
                <a:sym typeface="Symbol" pitchFamily="18" charset="2"/>
              </a:rPr>
              <a:t>A conditional statement is a program expression that evaluates to </a:t>
            </a:r>
            <a:r>
              <a:rPr lang="en-US" sz="3200" b="0">
                <a:cs typeface="Arial" charset="0"/>
                <a:sym typeface="Symbol" pitchFamily="18" charset="2"/>
              </a:rPr>
              <a:t>true</a:t>
            </a:r>
            <a:r>
              <a:rPr lang="en-US" sz="3200">
                <a:latin typeface="Arial" charset="0"/>
                <a:cs typeface="Arial" charset="0"/>
                <a:sym typeface="Symbol" pitchFamily="18" charset="2"/>
              </a:rPr>
              <a:t> or </a:t>
            </a:r>
            <a:r>
              <a:rPr lang="en-US" sz="3200" b="0">
                <a:cs typeface="Arial" charset="0"/>
                <a:sym typeface="Symbol" pitchFamily="18" charset="2"/>
              </a:rPr>
              <a:t>false</a:t>
            </a:r>
            <a:r>
              <a:rPr lang="en-US" sz="3200">
                <a:latin typeface="Arial" charset="0"/>
                <a:cs typeface="Arial" charset="0"/>
                <a:sym typeface="Symbol" pitchFamily="18" charset="2"/>
              </a:rPr>
              <a:t>.</a:t>
            </a:r>
          </a:p>
          <a:p>
            <a:pPr eaLnBrk="1" hangingPunct="1"/>
            <a:endParaRPr lang="en-US" sz="3200">
              <a:latin typeface="Arial" charset="0"/>
              <a:cs typeface="Arial" charset="0"/>
              <a:sym typeface="Symbol" pitchFamily="18" charset="2"/>
            </a:endParaRPr>
          </a:p>
          <a:p>
            <a:pPr eaLnBrk="1" hangingPunct="1"/>
            <a:r>
              <a:rPr lang="en-US" sz="3200">
                <a:latin typeface="Arial" charset="0"/>
                <a:cs typeface="Arial" charset="0"/>
                <a:sym typeface="Symbol" pitchFamily="18" charset="2"/>
              </a:rPr>
              <a:t>Most conditional statements require a </a:t>
            </a:r>
            <a:r>
              <a:rPr lang="en-US" sz="3200" i="1">
                <a:latin typeface="Arial" charset="0"/>
                <a:cs typeface="Arial" charset="0"/>
                <a:sym typeface="Symbol" pitchFamily="18" charset="2"/>
              </a:rPr>
              <a:t>relational operator</a:t>
            </a:r>
            <a:r>
              <a:rPr lang="en-US" sz="3200">
                <a:latin typeface="Arial" charset="0"/>
                <a:cs typeface="Arial" charset="0"/>
                <a:sym typeface="Symbol" pitchFamily="18" charset="2"/>
              </a:rPr>
              <a:t>.</a:t>
            </a:r>
          </a:p>
          <a:p>
            <a:pPr eaLnBrk="1" hangingPunct="1"/>
            <a:endParaRPr lang="en-US" sz="3200">
              <a:latin typeface="Arial" charset="0"/>
              <a:cs typeface="Arial" charset="0"/>
              <a:sym typeface="Symbol" pitchFamily="18" charset="2"/>
            </a:endParaRPr>
          </a:p>
          <a:p>
            <a:pPr eaLnBrk="1" hangingPunct="1"/>
            <a:r>
              <a:rPr lang="en-US" sz="3200">
                <a:latin typeface="Arial" charset="0"/>
                <a:cs typeface="Arial" charset="0"/>
                <a:sym typeface="Symbol" pitchFamily="18" charset="2"/>
              </a:rPr>
              <a:t>All conditions must be placed inside </a:t>
            </a:r>
            <a:r>
              <a:rPr lang="en-US" sz="3200" i="1">
                <a:latin typeface="Arial" charset="0"/>
                <a:cs typeface="Arial" charset="0"/>
                <a:sym typeface="Symbol" pitchFamily="18" charset="2"/>
              </a:rPr>
              <a:t>(parentheses)</a:t>
            </a:r>
            <a:r>
              <a:rPr lang="en-US" sz="3200">
                <a:latin typeface="Arial" charset="0"/>
                <a:cs typeface="Arial" charset="0"/>
                <a:sym typeface="Symbol" pitchFamily="18" charset="2"/>
              </a:rPr>
              <a:t>.</a:t>
            </a:r>
          </a:p>
        </p:txBody>
      </p:sp>
    </p:spTree>
    <p:extLst>
      <p:ext uri="{BB962C8B-B14F-4D97-AF65-F5344CB8AC3E}">
        <p14:creationId xmlns:p14="http://schemas.microsoft.com/office/powerpoint/2010/main" val="1047004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467" y="228600"/>
            <a:ext cx="4455066" cy="923330"/>
          </a:xfrm>
          <a:prstGeom prst="rect">
            <a:avLst/>
          </a:prstGeom>
          <a:noFill/>
        </p:spPr>
        <p:txBody>
          <a:bodyPr wrap="none" lIns="91440" tIns="45720" rIns="91440" bIns="45720">
            <a:spAutoFit/>
          </a:bodyPr>
          <a:lstStyle/>
          <a:p>
            <a:pPr algn="ctr"/>
            <a:r>
              <a:rPr lang="en-US"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Section 5.3</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042301" y="2209800"/>
            <a:ext cx="5059398"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Relational</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4" name="Rectangle 3"/>
          <p:cNvSpPr/>
          <p:nvPr/>
        </p:nvSpPr>
        <p:spPr>
          <a:xfrm>
            <a:off x="2121649" y="3581400"/>
            <a:ext cx="4900702"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Operators</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2202659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normAutofit fontScale="90000"/>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Relational Operators</a:t>
            </a:r>
          </a:p>
        </p:txBody>
      </p:sp>
      <p:graphicFrame>
        <p:nvGraphicFramePr>
          <p:cNvPr id="460891" name="Group 91"/>
          <p:cNvGraphicFramePr>
            <a:graphicFrameLocks noGrp="1"/>
          </p:cNvGraphicFramePr>
          <p:nvPr>
            <p:extLst>
              <p:ext uri="{D42A27DB-BD31-4B8C-83A1-F6EECF244321}">
                <p14:modId xmlns:p14="http://schemas.microsoft.com/office/powerpoint/2010/main" val="2881419040"/>
              </p:ext>
            </p:extLst>
          </p:nvPr>
        </p:nvGraphicFramePr>
        <p:xfrm>
          <a:off x="381000" y="715963"/>
          <a:ext cx="8382000" cy="6065837"/>
        </p:xfrm>
        <a:graphic>
          <a:graphicData uri="http://schemas.openxmlformats.org/drawingml/2006/table">
            <a:tbl>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476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5791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Name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Operator</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Expression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Evaluates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82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Equals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Courier New" pitchFamily="49" charset="0"/>
                          <a:cs typeface="Courier New" pitchFamily="49"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algn="ctr">
                        <a:spcBef>
                          <a:spcPts val="0"/>
                        </a:spcBef>
                        <a:spcAft>
                          <a:spcPts val="0"/>
                        </a:spcAft>
                      </a:pPr>
                      <a:r>
                        <a:rPr lang="en-US" sz="2400" dirty="0">
                          <a:effectLst/>
                          <a:latin typeface="Arial"/>
                          <a:ea typeface="Times New Roman"/>
                          <a:cs typeface="Times New Roman"/>
                        </a:rPr>
                        <a:t>5 == 5</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5 == 10</a:t>
                      </a:r>
                      <a:endParaRPr lang="en-US" sz="2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2400">
                          <a:effectLst/>
                          <a:latin typeface="Arial"/>
                          <a:ea typeface="Times New Roman"/>
                          <a:cs typeface="Times New Roman"/>
                        </a:rPr>
                        <a:t>true</a:t>
                      </a:r>
                      <a:endParaRPr lang="en-US" sz="2400">
                        <a:effectLst/>
                        <a:latin typeface="Times New Roman"/>
                        <a:ea typeface="Times New Roman"/>
                      </a:endParaRPr>
                    </a:p>
                    <a:p>
                      <a:pPr marL="0" marR="0" algn="ctr">
                        <a:spcBef>
                          <a:spcPts val="0"/>
                        </a:spcBef>
                        <a:spcAft>
                          <a:spcPts val="0"/>
                        </a:spcAft>
                      </a:pPr>
                      <a:r>
                        <a:rPr lang="en-US" sz="2400">
                          <a:effectLst/>
                          <a:latin typeface="Arial"/>
                          <a:ea typeface="Times New Roman"/>
                          <a:cs typeface="Times New Roman"/>
                        </a:rPr>
                        <a:t>false</a:t>
                      </a:r>
                      <a:endParaRPr lang="en-US" sz="24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1"/>
                  </a:ext>
                </a:extLst>
              </a:tr>
              <a:tr h="82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Not Equals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Courier New" pitchFamily="49" charset="0"/>
                          <a:cs typeface="Courier New" pitchFamily="49" charset="0"/>
                        </a:rPr>
                        <a: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algn="ctr">
                        <a:spcBef>
                          <a:spcPts val="0"/>
                        </a:spcBef>
                        <a:spcAft>
                          <a:spcPts val="0"/>
                        </a:spcAft>
                      </a:pPr>
                      <a:r>
                        <a:rPr lang="en-US" sz="2400" dirty="0">
                          <a:effectLst/>
                          <a:latin typeface="Arial"/>
                          <a:ea typeface="Times New Roman"/>
                          <a:cs typeface="Times New Roman"/>
                        </a:rPr>
                        <a:t>50 != 25</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100 != 100</a:t>
                      </a:r>
                      <a:endParaRPr lang="en-US" sz="2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2400" dirty="0">
                          <a:effectLst/>
                          <a:latin typeface="Arial"/>
                          <a:ea typeface="Times New Roman"/>
                          <a:cs typeface="Times New Roman"/>
                        </a:rPr>
                        <a:t>true</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false</a:t>
                      </a:r>
                      <a:endParaRPr lang="en-US" sz="2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2"/>
                  </a:ext>
                </a:extLst>
              </a:tr>
              <a:tr h="82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Less than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Courier New" pitchFamily="49" charset="0"/>
                          <a:cs typeface="Courier New" pitchFamily="49" charset="0"/>
                        </a:rPr>
                        <a:t>&lt;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algn="ctr">
                        <a:spcBef>
                          <a:spcPts val="0"/>
                        </a:spcBef>
                        <a:spcAft>
                          <a:spcPts val="0"/>
                        </a:spcAft>
                      </a:pPr>
                      <a:r>
                        <a:rPr lang="en-US" sz="2400" dirty="0">
                          <a:effectLst/>
                          <a:latin typeface="Arial"/>
                          <a:ea typeface="Times New Roman"/>
                          <a:cs typeface="Times New Roman"/>
                        </a:rPr>
                        <a:t>100 &lt; 200</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200 &lt; 100</a:t>
                      </a:r>
                      <a:endParaRPr lang="en-US" sz="2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2400" dirty="0">
                          <a:effectLst/>
                          <a:latin typeface="Arial"/>
                          <a:ea typeface="Times New Roman"/>
                          <a:cs typeface="Times New Roman"/>
                        </a:rPr>
                        <a:t>true</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false</a:t>
                      </a:r>
                      <a:endParaRPr lang="en-US" sz="2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3"/>
                  </a:ext>
                </a:extLst>
              </a:tr>
              <a:tr h="82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Greater than</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Courier New" pitchFamily="49" charset="0"/>
                          <a:cs typeface="Courier New" pitchFamily="49" charset="0"/>
                        </a:rPr>
                        <a:t>&gt;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algn="ctr">
                        <a:spcBef>
                          <a:spcPts val="0"/>
                        </a:spcBef>
                        <a:spcAft>
                          <a:spcPts val="0"/>
                        </a:spcAft>
                      </a:pPr>
                      <a:r>
                        <a:rPr lang="en-US" sz="2400" dirty="0">
                          <a:effectLst/>
                          <a:latin typeface="Arial"/>
                          <a:ea typeface="Times New Roman"/>
                          <a:cs typeface="Times New Roman"/>
                        </a:rPr>
                        <a:t>200 &gt; 100</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200 &gt; 200</a:t>
                      </a:r>
                      <a:endParaRPr lang="en-US" sz="2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2400" dirty="0">
                          <a:effectLst/>
                          <a:latin typeface="Arial"/>
                          <a:ea typeface="Times New Roman"/>
                          <a:cs typeface="Times New Roman"/>
                        </a:rPr>
                        <a:t>true</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false</a:t>
                      </a:r>
                      <a:endParaRPr lang="en-US" sz="2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4"/>
                  </a:ext>
                </a:extLst>
              </a:tr>
              <a:tr h="1097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Less than or equals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Courier New" pitchFamily="49" charset="0"/>
                          <a:cs typeface="Courier New" pitchFamily="49" charset="0"/>
                        </a:rPr>
                        <a:t>&lt;=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algn="ctr">
                        <a:spcBef>
                          <a:spcPts val="0"/>
                        </a:spcBef>
                        <a:spcAft>
                          <a:spcPts val="0"/>
                        </a:spcAft>
                      </a:pPr>
                      <a:r>
                        <a:rPr lang="en-US" sz="2400" dirty="0">
                          <a:effectLst/>
                          <a:latin typeface="Arial"/>
                          <a:ea typeface="Times New Roman"/>
                          <a:cs typeface="Times New Roman"/>
                        </a:rPr>
                        <a:t>100 &lt;= 200</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200 &lt;= 200</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200 &lt;= 100</a:t>
                      </a:r>
                      <a:endParaRPr lang="en-US" sz="2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2400" dirty="0">
                          <a:effectLst/>
                          <a:latin typeface="Arial"/>
                          <a:ea typeface="Times New Roman"/>
                          <a:cs typeface="Times New Roman"/>
                        </a:rPr>
                        <a:t>true</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true</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false</a:t>
                      </a:r>
                      <a:endParaRPr lang="en-US" sz="2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5"/>
                  </a:ext>
                </a:extLst>
              </a:tr>
              <a:tr h="1097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Greater than or equals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1" i="0" u="none" strike="noStrike" cap="none" normalizeH="0" baseline="0" dirty="0" smtClean="0">
                          <a:ln>
                            <a:noFill/>
                          </a:ln>
                          <a:solidFill>
                            <a:schemeClr val="tx1"/>
                          </a:solidFill>
                          <a:effectLst/>
                          <a:latin typeface="Courier New" pitchFamily="49" charset="0"/>
                          <a:cs typeface="Courier New" pitchFamily="49" charset="0"/>
                        </a:rPr>
                        <a:t>&gt;=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algn="ctr">
                        <a:spcBef>
                          <a:spcPts val="0"/>
                        </a:spcBef>
                        <a:spcAft>
                          <a:spcPts val="0"/>
                        </a:spcAft>
                      </a:pPr>
                      <a:r>
                        <a:rPr lang="en-US" sz="2400" dirty="0">
                          <a:effectLst/>
                          <a:latin typeface="Arial"/>
                          <a:ea typeface="Times New Roman"/>
                          <a:cs typeface="Times New Roman"/>
                        </a:rPr>
                        <a:t>100 &gt;= 200</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200 &gt;= 200</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200 &gt;= 100</a:t>
                      </a:r>
                      <a:endParaRPr lang="en-US" sz="2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2400" dirty="0">
                          <a:effectLst/>
                          <a:latin typeface="Arial"/>
                          <a:ea typeface="Times New Roman"/>
                          <a:cs typeface="Times New Roman"/>
                        </a:rPr>
                        <a:t>false</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true</a:t>
                      </a:r>
                      <a:endParaRPr lang="en-US" sz="2400" dirty="0">
                        <a:effectLst/>
                        <a:latin typeface="Times New Roman"/>
                        <a:ea typeface="Times New Roman"/>
                      </a:endParaRPr>
                    </a:p>
                    <a:p>
                      <a:pPr marL="0" marR="0" algn="ctr">
                        <a:spcBef>
                          <a:spcPts val="0"/>
                        </a:spcBef>
                        <a:spcAft>
                          <a:spcPts val="0"/>
                        </a:spcAft>
                      </a:pPr>
                      <a:r>
                        <a:rPr lang="en-US" sz="2400" dirty="0">
                          <a:effectLst/>
                          <a:latin typeface="Arial"/>
                          <a:ea typeface="Times New Roman"/>
                          <a:cs typeface="Times New Roman"/>
                        </a:rPr>
                        <a:t>true</a:t>
                      </a:r>
                      <a:endParaRPr lang="en-US" sz="24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0242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219200"/>
          </a:xfrm>
        </p:spPr>
        <p:txBody>
          <a:bodyPr/>
          <a:lstStyle/>
          <a:p>
            <a:pPr eaLnBrk="1" hangingPunct="1"/>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Important Note:</a:t>
            </a:r>
          </a:p>
        </p:txBody>
      </p:sp>
      <p:sp>
        <p:nvSpPr>
          <p:cNvPr id="15363" name="Text Box 3"/>
          <p:cNvSpPr txBox="1">
            <a:spLocks noChangeArrowheads="1"/>
          </p:cNvSpPr>
          <p:nvPr/>
        </p:nvSpPr>
        <p:spPr bwMode="auto">
          <a:xfrm>
            <a:off x="228600" y="1401763"/>
            <a:ext cx="8686800" cy="4846637"/>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eaLnBrk="1" hangingPunct="1"/>
            <a:r>
              <a:rPr lang="en-US" sz="2800" dirty="0">
                <a:latin typeface="Arial" charset="0"/>
                <a:sym typeface="Symbol" pitchFamily="18" charset="2"/>
              </a:rPr>
              <a:t>The relational operators shown on the previous slide will be used in the Java example programs that demonstrate the different control structures.  </a:t>
            </a:r>
          </a:p>
          <a:p>
            <a:pPr eaLnBrk="1" hangingPunct="1"/>
            <a:endParaRPr lang="en-US" sz="2800" dirty="0">
              <a:latin typeface="Arial" charset="0"/>
              <a:sym typeface="Symbol" pitchFamily="18" charset="2"/>
            </a:endParaRPr>
          </a:p>
          <a:p>
            <a:pPr eaLnBrk="1" hangingPunct="1"/>
            <a:r>
              <a:rPr lang="en-US" sz="2800" dirty="0">
                <a:latin typeface="Arial" charset="0"/>
                <a:sym typeface="Symbol" pitchFamily="18" charset="2"/>
              </a:rPr>
              <a:t>Be careful not to confuse the </a:t>
            </a:r>
            <a:r>
              <a:rPr lang="en-US" sz="2800" i="1" dirty="0">
                <a:latin typeface="Arial Rounded MT Bold" pitchFamily="34" charset="0"/>
                <a:sym typeface="Symbol" pitchFamily="18" charset="2"/>
              </a:rPr>
              <a:t>equality operator</a:t>
            </a:r>
            <a:r>
              <a:rPr lang="en-US" sz="2800" dirty="0">
                <a:latin typeface="Arial Rounded MT Bold" pitchFamily="34" charset="0"/>
                <a:sym typeface="Symbol" pitchFamily="18" charset="2"/>
              </a:rPr>
              <a:t> </a:t>
            </a:r>
            <a:r>
              <a:rPr lang="en-US" sz="2800" dirty="0" smtClean="0">
                <a:latin typeface="Arial Rounded MT Bold" pitchFamily="34" charset="0"/>
                <a:sym typeface="Symbol" pitchFamily="18" charset="2"/>
              </a:rPr>
              <a:t>    </a:t>
            </a:r>
            <a:r>
              <a:rPr lang="en-US" sz="2800" dirty="0" smtClean="0">
                <a:latin typeface="Arial" charset="0"/>
                <a:sym typeface="Symbol" pitchFamily="18" charset="2"/>
              </a:rPr>
              <a:t>( </a:t>
            </a:r>
            <a:r>
              <a:rPr lang="en-US" sz="2800" dirty="0">
                <a:latin typeface="Arial" charset="0"/>
                <a:sym typeface="Symbol" pitchFamily="18" charset="2"/>
              </a:rPr>
              <a:t>= = ) with the </a:t>
            </a:r>
            <a:r>
              <a:rPr lang="en-US" sz="2800" i="1" dirty="0">
                <a:latin typeface="Arial Rounded MT Bold" pitchFamily="34" charset="0"/>
                <a:sym typeface="Symbol" pitchFamily="18" charset="2"/>
              </a:rPr>
              <a:t>assignment operator</a:t>
            </a:r>
            <a:r>
              <a:rPr lang="en-US" sz="2800" dirty="0">
                <a:latin typeface="Arial Rounded MT Bold" pitchFamily="34" charset="0"/>
                <a:sym typeface="Symbol" pitchFamily="18" charset="2"/>
              </a:rPr>
              <a:t> </a:t>
            </a:r>
            <a:r>
              <a:rPr lang="en-US" sz="2800" dirty="0" smtClean="0">
                <a:latin typeface="Arial Rounded MT Bold" pitchFamily="34" charset="0"/>
                <a:sym typeface="Symbol" pitchFamily="18" charset="2"/>
              </a:rPr>
              <a:t> </a:t>
            </a:r>
            <a:r>
              <a:rPr lang="en-US" sz="2800" dirty="0" smtClean="0">
                <a:latin typeface="Arial" charset="0"/>
                <a:sym typeface="Symbol" pitchFamily="18" charset="2"/>
              </a:rPr>
              <a:t>( </a:t>
            </a:r>
            <a:r>
              <a:rPr lang="en-US" sz="2800" dirty="0">
                <a:latin typeface="Arial" charset="0"/>
                <a:sym typeface="Symbol" pitchFamily="18" charset="2"/>
              </a:rPr>
              <a:t>= ).</a:t>
            </a:r>
          </a:p>
          <a:p>
            <a:pPr eaLnBrk="1" hangingPunct="1"/>
            <a:endParaRPr lang="en-US" sz="2800" dirty="0">
              <a:latin typeface="Arial" charset="0"/>
              <a:sym typeface="Symbol" pitchFamily="18" charset="2"/>
            </a:endParaRPr>
          </a:p>
          <a:p>
            <a:pPr eaLnBrk="1" hangingPunct="1"/>
            <a:r>
              <a:rPr lang="en-US" sz="2800" dirty="0">
                <a:latin typeface="Arial" charset="0"/>
                <a:sym typeface="Symbol" pitchFamily="18" charset="2"/>
              </a:rPr>
              <a:t>Before we demonstrate </a:t>
            </a:r>
            <a:r>
              <a:rPr lang="en-US" sz="2800" i="1" dirty="0">
                <a:latin typeface="Arial Rounded MT Bold" pitchFamily="34" charset="0"/>
                <a:sym typeface="Symbol" pitchFamily="18" charset="2"/>
              </a:rPr>
              <a:t>Control Structures</a:t>
            </a:r>
            <a:r>
              <a:rPr lang="en-US" sz="2800" dirty="0">
                <a:latin typeface="Arial" charset="0"/>
                <a:sym typeface="Symbol" pitchFamily="18" charset="2"/>
              </a:rPr>
              <a:t>, we will look at a few examples of </a:t>
            </a:r>
            <a:r>
              <a:rPr lang="en-US" sz="2800" i="1" dirty="0">
                <a:latin typeface="Arial Rounded MT Bold" pitchFamily="34" charset="0"/>
                <a:sym typeface="Symbol" pitchFamily="18" charset="2"/>
              </a:rPr>
              <a:t>Program Input</a:t>
            </a:r>
            <a:r>
              <a:rPr lang="en-US" sz="2800" dirty="0">
                <a:latin typeface="Arial Rounded MT Bold" pitchFamily="34" charset="0"/>
                <a:sym typeface="Symbol" pitchFamily="18" charset="2"/>
              </a:rPr>
              <a:t> </a:t>
            </a:r>
            <a:r>
              <a:rPr lang="en-US" sz="2800" dirty="0" smtClean="0">
                <a:latin typeface="Arial Rounded MT Bold" pitchFamily="34" charset="0"/>
                <a:sym typeface="Symbol" pitchFamily="18" charset="2"/>
              </a:rPr>
              <a:t> </a:t>
            </a:r>
            <a:r>
              <a:rPr lang="en-US" sz="2800" dirty="0" smtClean="0">
                <a:latin typeface="Arial" charset="0"/>
                <a:sym typeface="Symbol" pitchFamily="18" charset="2"/>
              </a:rPr>
              <a:t>to </a:t>
            </a:r>
            <a:r>
              <a:rPr lang="en-US" sz="2800" dirty="0">
                <a:latin typeface="Arial" charset="0"/>
                <a:sym typeface="Symbol" pitchFamily="18" charset="2"/>
              </a:rPr>
              <a:t>make the Control Structures examples more meaningful.</a:t>
            </a:r>
            <a:endParaRPr lang="en-US" sz="1800" dirty="0">
              <a:latin typeface="Arial" charset="0"/>
              <a:sym typeface="Symbol" pitchFamily="18" charset="2"/>
            </a:endParaRPr>
          </a:p>
        </p:txBody>
      </p:sp>
    </p:spTree>
    <p:extLst>
      <p:ext uri="{BB962C8B-B14F-4D97-AF65-F5344CB8AC3E}">
        <p14:creationId xmlns:p14="http://schemas.microsoft.com/office/powerpoint/2010/main" val="3160315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7" descr="j02332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0168" y="5181600"/>
            <a:ext cx="400650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44467" y="228600"/>
            <a:ext cx="4455066" cy="923330"/>
          </a:xfrm>
          <a:prstGeom prst="rect">
            <a:avLst/>
          </a:prstGeom>
          <a:noFill/>
        </p:spPr>
        <p:txBody>
          <a:bodyPr wrap="none" lIns="91440" tIns="45720" rIns="91440" bIns="45720">
            <a:spAutoFit/>
          </a:bodyPr>
          <a:lstStyle/>
          <a:p>
            <a:pPr algn="ctr"/>
            <a:r>
              <a:rPr lang="en-US"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Section 5.4</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223440" y="1828800"/>
            <a:ext cx="4697120"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Keyboard</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4" name="Rectangle 3"/>
          <p:cNvSpPr/>
          <p:nvPr/>
        </p:nvSpPr>
        <p:spPr>
          <a:xfrm>
            <a:off x="3232531" y="3124200"/>
            <a:ext cx="2678938"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Input</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1126868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0" y="0"/>
            <a:ext cx="9144000" cy="6846888"/>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400800" algn="l"/>
                <a:tab pos="6858000" algn="l"/>
                <a:tab pos="7315200" algn="l"/>
                <a:tab pos="755015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400800" algn="l"/>
                <a:tab pos="6858000" algn="l"/>
                <a:tab pos="7315200" algn="l"/>
                <a:tab pos="755015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400800" algn="l"/>
                <a:tab pos="6858000" algn="l"/>
                <a:tab pos="7315200" algn="l"/>
                <a:tab pos="755015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400800" algn="l"/>
                <a:tab pos="6858000" algn="l"/>
                <a:tab pos="7315200" algn="l"/>
                <a:tab pos="755015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400800" algn="l"/>
                <a:tab pos="6858000" algn="l"/>
                <a:tab pos="7315200" algn="l"/>
                <a:tab pos="755015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400800" algn="l"/>
                <a:tab pos="6858000" algn="l"/>
                <a:tab pos="7315200" algn="l"/>
                <a:tab pos="755015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400800" algn="l"/>
                <a:tab pos="6858000" algn="l"/>
                <a:tab pos="7315200" algn="l"/>
                <a:tab pos="755015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400800" algn="l"/>
                <a:tab pos="6858000" algn="l"/>
                <a:tab pos="7315200" algn="l"/>
                <a:tab pos="755015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400800" algn="l"/>
                <a:tab pos="6858000" algn="l"/>
                <a:tab pos="7315200" algn="l"/>
                <a:tab pos="7550150" algn="l"/>
              </a:tabLst>
              <a:defRPr sz="1900" b="1">
                <a:solidFill>
                  <a:schemeClr val="tx1"/>
                </a:solidFill>
                <a:latin typeface="Arial Black" pitchFamily="34" charset="0"/>
              </a:defRPr>
            </a:lvl9pPr>
          </a:lstStyle>
          <a:p>
            <a:pPr eaLnBrk="1" hangingPunct="1"/>
            <a:r>
              <a:rPr lang="en-US" sz="2200" dirty="0">
                <a:latin typeface="Times New Roman" pitchFamily="18" charset="0"/>
                <a:sym typeface="Symbol" pitchFamily="18" charset="2"/>
              </a:rPr>
              <a:t>// Java0501.java</a:t>
            </a:r>
          </a:p>
          <a:p>
            <a:pPr eaLnBrk="1" hangingPunct="1"/>
            <a:r>
              <a:rPr lang="en-US" sz="2200" dirty="0">
                <a:latin typeface="Times New Roman" pitchFamily="18" charset="0"/>
                <a:sym typeface="Symbol" pitchFamily="18" charset="2"/>
              </a:rPr>
              <a:t>// This program demonstrates user keyboard input during program </a:t>
            </a:r>
          </a:p>
          <a:p>
            <a:pPr eaLnBrk="1" hangingPunct="1"/>
            <a:r>
              <a:rPr lang="en-US" sz="2200" dirty="0">
                <a:latin typeface="Times New Roman" pitchFamily="18" charset="0"/>
                <a:sym typeface="Symbol" pitchFamily="18" charset="2"/>
              </a:rPr>
              <a:t>// execution.</a:t>
            </a:r>
          </a:p>
          <a:p>
            <a:pPr eaLnBrk="1" hangingPunct="1"/>
            <a:r>
              <a:rPr lang="en-US" sz="2200" dirty="0">
                <a:latin typeface="Times New Roman" pitchFamily="18" charset="0"/>
                <a:sym typeface="Symbol" pitchFamily="18" charset="2"/>
              </a:rPr>
              <a:t>// Many program features will be used that will be explained later.</a:t>
            </a:r>
          </a:p>
          <a:p>
            <a:pPr eaLnBrk="1" hangingPunct="1">
              <a:lnSpc>
                <a:spcPct val="120000"/>
              </a:lnSpc>
            </a:pPr>
            <a:endParaRPr lang="en-US" sz="2200" dirty="0">
              <a:latin typeface="Times New Roman" pitchFamily="18" charset="0"/>
              <a:sym typeface="Symbol" pitchFamily="18" charset="2"/>
            </a:endParaRPr>
          </a:p>
          <a:p>
            <a:pPr eaLnBrk="1" hangingPunct="1"/>
            <a:r>
              <a:rPr lang="en-US" sz="2200" b="0" dirty="0">
                <a:sym typeface="Symbol" pitchFamily="18" charset="2"/>
              </a:rPr>
              <a:t>import </a:t>
            </a:r>
            <a:r>
              <a:rPr lang="en-US" sz="2200" b="0" dirty="0" err="1">
                <a:sym typeface="Symbol" pitchFamily="18" charset="2"/>
              </a:rPr>
              <a:t>java.util.Scanner</a:t>
            </a:r>
            <a:r>
              <a:rPr lang="en-US" sz="2200" b="0" dirty="0">
                <a:sym typeface="Symbol" pitchFamily="18" charset="2"/>
              </a:rPr>
              <a:t>;</a:t>
            </a:r>
            <a:r>
              <a:rPr lang="en-US" sz="2200" dirty="0">
                <a:latin typeface="Times New Roman" pitchFamily="18" charset="0"/>
                <a:sym typeface="Symbol" pitchFamily="18" charset="2"/>
              </a:rPr>
              <a:t>									// Line 1</a:t>
            </a:r>
          </a:p>
          <a:p>
            <a:pPr eaLnBrk="1" hangingPunct="1">
              <a:lnSpc>
                <a:spcPct val="120000"/>
              </a:lnSpc>
            </a:pPr>
            <a:endParaRPr lang="en-US" sz="2200" dirty="0">
              <a:latin typeface="Times New Roman" pitchFamily="18" charset="0"/>
              <a:sym typeface="Symbol" pitchFamily="18" charset="2"/>
            </a:endParaRPr>
          </a:p>
          <a:p>
            <a:pPr eaLnBrk="1" hangingPunct="1"/>
            <a:r>
              <a:rPr lang="en-US" sz="2200" dirty="0">
                <a:latin typeface="Times New Roman" pitchFamily="18" charset="0"/>
                <a:sym typeface="Symbol" pitchFamily="18" charset="2"/>
              </a:rPr>
              <a:t>public class Java0501</a:t>
            </a:r>
          </a:p>
          <a:p>
            <a:pPr eaLnBrk="1" hangingPunct="1"/>
            <a:r>
              <a:rPr lang="en-US" sz="2200" dirty="0">
                <a:latin typeface="Times New Roman" pitchFamily="18" charset="0"/>
                <a:sym typeface="Symbol" pitchFamily="18" charset="2"/>
              </a:rPr>
              <a:t>{</a:t>
            </a:r>
          </a:p>
          <a:p>
            <a:pPr eaLnBrk="1" hangingPunct="1"/>
            <a:r>
              <a:rPr lang="en-US" sz="2200" dirty="0">
                <a:latin typeface="Times New Roman" pitchFamily="18" charset="0"/>
                <a:sym typeface="Symbol" pitchFamily="18" charset="2"/>
              </a:rPr>
              <a:t>	public static void main (String </a:t>
            </a:r>
            <a:r>
              <a:rPr lang="en-US" sz="2200" dirty="0" err="1">
                <a:latin typeface="Times New Roman" pitchFamily="18" charset="0"/>
                <a:sym typeface="Symbol" pitchFamily="18" charset="2"/>
              </a:rPr>
              <a:t>args</a:t>
            </a:r>
            <a:r>
              <a:rPr lang="en-US" sz="2200" dirty="0">
                <a:latin typeface="Times New Roman" pitchFamily="18" charset="0"/>
                <a:sym typeface="Symbol" pitchFamily="18" charset="2"/>
              </a:rPr>
              <a:t>[]) 						</a:t>
            </a:r>
          </a:p>
          <a:p>
            <a:pPr eaLnBrk="1" hangingPunct="1"/>
            <a:r>
              <a:rPr lang="en-US" sz="2200" dirty="0">
                <a:latin typeface="Times New Roman" pitchFamily="18" charset="0"/>
                <a:sym typeface="Symbol" pitchFamily="18" charset="2"/>
              </a:rPr>
              <a:t>	{   </a:t>
            </a:r>
          </a:p>
          <a:p>
            <a:pPr eaLnBrk="1" hangingPunct="1">
              <a:lnSpc>
                <a:spcPct val="110000"/>
              </a:lnSpc>
            </a:pPr>
            <a:r>
              <a:rPr lang="en-US" sz="2200" dirty="0">
                <a:latin typeface="Times New Roman" pitchFamily="18" charset="0"/>
                <a:sym typeface="Symbol" pitchFamily="18" charset="2"/>
              </a:rPr>
              <a:t>		</a:t>
            </a:r>
            <a:r>
              <a:rPr lang="en-US" sz="2200" b="0" dirty="0">
                <a:sym typeface="Symbol" pitchFamily="18" charset="2"/>
              </a:rPr>
              <a:t>Scanner input = new Scanner(System.in);</a:t>
            </a:r>
            <a:r>
              <a:rPr lang="en-US" sz="2200" dirty="0">
                <a:latin typeface="Times New Roman" pitchFamily="18" charset="0"/>
                <a:sym typeface="Symbol" pitchFamily="18" charset="2"/>
              </a:rPr>
              <a:t>		// Line 2 </a:t>
            </a:r>
          </a:p>
          <a:p>
            <a:pPr eaLnBrk="1" hangingPunct="1">
              <a:lnSpc>
                <a:spcPct val="110000"/>
              </a:lnSpc>
            </a:pPr>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System.out.println</a:t>
            </a:r>
            <a:r>
              <a:rPr lang="en-US" sz="2200" dirty="0">
                <a:latin typeface="Times New Roman" pitchFamily="18" charset="0"/>
                <a:sym typeface="Symbol" pitchFamily="18" charset="2"/>
              </a:rPr>
              <a:t>("\nJAVA0501.JAVA\n");</a:t>
            </a:r>
          </a:p>
          <a:p>
            <a:pPr eaLnBrk="1" hangingPunct="1">
              <a:lnSpc>
                <a:spcPct val="110000"/>
              </a:lnSpc>
            </a:pPr>
            <a:r>
              <a:rPr lang="en-US" sz="2200" dirty="0">
                <a:latin typeface="Times New Roman" pitchFamily="18" charset="0"/>
                <a:sym typeface="Symbol" pitchFamily="18" charset="2"/>
              </a:rPr>
              <a:t>		</a:t>
            </a:r>
            <a:r>
              <a:rPr lang="en-US" sz="2200" b="0" dirty="0" err="1">
                <a:sym typeface="Symbol" pitchFamily="18" charset="2"/>
              </a:rPr>
              <a:t>System.out.print</a:t>
            </a:r>
            <a:r>
              <a:rPr lang="en-US" sz="2200" b="0" dirty="0">
                <a:sym typeface="Symbol" pitchFamily="18" charset="2"/>
              </a:rPr>
              <a:t>("Enter name  ===&gt;&gt;  ");</a:t>
            </a:r>
            <a:r>
              <a:rPr lang="en-US" sz="2200" dirty="0">
                <a:latin typeface="Times New Roman" pitchFamily="18" charset="0"/>
                <a:sym typeface="Symbol" pitchFamily="18" charset="2"/>
              </a:rPr>
              <a:t> 		// Line 3</a:t>
            </a:r>
          </a:p>
          <a:p>
            <a:pPr eaLnBrk="1" hangingPunct="1">
              <a:lnSpc>
                <a:spcPct val="110000"/>
              </a:lnSpc>
            </a:pPr>
            <a:r>
              <a:rPr lang="en-US" sz="2200" b="0" dirty="0">
                <a:sym typeface="Symbol" pitchFamily="18" charset="2"/>
              </a:rPr>
              <a:t>		String name = </a:t>
            </a:r>
            <a:r>
              <a:rPr lang="en-US" sz="2200" b="0" dirty="0" err="1">
                <a:sym typeface="Symbol" pitchFamily="18" charset="2"/>
              </a:rPr>
              <a:t>input.nextLine</a:t>
            </a:r>
            <a:r>
              <a:rPr lang="en-US" sz="2200" b="0" dirty="0">
                <a:sym typeface="Symbol" pitchFamily="18" charset="2"/>
              </a:rPr>
              <a:t>();</a:t>
            </a:r>
            <a:r>
              <a:rPr lang="en-US" sz="2200" dirty="0">
                <a:latin typeface="Times New Roman" pitchFamily="18" charset="0"/>
                <a:sym typeface="Symbol" pitchFamily="18" charset="2"/>
              </a:rPr>
              <a:t>					// Line 4</a:t>
            </a:r>
          </a:p>
          <a:p>
            <a:pPr eaLnBrk="1" hangingPunct="1">
              <a:lnSpc>
                <a:spcPct val="110000"/>
              </a:lnSpc>
            </a:pPr>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System.out.println</a:t>
            </a:r>
            <a:r>
              <a:rPr lang="en-US" sz="2200" dirty="0">
                <a:latin typeface="Times New Roman" pitchFamily="18" charset="0"/>
                <a:sym typeface="Symbol" pitchFamily="18" charset="2"/>
              </a:rPr>
              <a:t>("Name Entered:      " + name);</a:t>
            </a:r>
          </a:p>
          <a:p>
            <a:pPr eaLnBrk="1" hangingPunct="1">
              <a:lnSpc>
                <a:spcPct val="110000"/>
              </a:lnSpc>
            </a:pPr>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System.out.println</a:t>
            </a:r>
            <a:r>
              <a:rPr lang="en-US" sz="2200" dirty="0">
                <a:latin typeface="Times New Roman" pitchFamily="18" charset="0"/>
                <a:sym typeface="Symbol" pitchFamily="18" charset="2"/>
              </a:rPr>
              <a:t>();</a:t>
            </a:r>
          </a:p>
          <a:p>
            <a:pPr eaLnBrk="1" hangingPunct="1"/>
            <a:r>
              <a:rPr lang="en-US" sz="2200" dirty="0">
                <a:latin typeface="Times New Roman" pitchFamily="18" charset="0"/>
                <a:sym typeface="Symbol" pitchFamily="18" charset="2"/>
              </a:rPr>
              <a:t>	}</a:t>
            </a:r>
          </a:p>
          <a:p>
            <a:pPr eaLnBrk="1" hangingPunct="1"/>
            <a:r>
              <a:rPr lang="en-US" sz="2200" dirty="0">
                <a:latin typeface="Times New Roman" pitchFamily="18" charset="0"/>
                <a:sym typeface="Symbol" pitchFamily="18" charset="2"/>
              </a:rPr>
              <a:t>}</a:t>
            </a:r>
          </a:p>
        </p:txBody>
      </p:sp>
      <p:pic>
        <p:nvPicPr>
          <p:cNvPr id="4628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6" y="-31376"/>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114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62854"/>
                                        </p:tgtEl>
                                        <p:attrNameLst>
                                          <p:attrName>style.visibility</p:attrName>
                                        </p:attrNameLst>
                                      </p:cBhvr>
                                      <p:to>
                                        <p:strVal val="visible"/>
                                      </p:to>
                                    </p:set>
                                    <p:anim to="" calcmode="lin" valueType="num">
                                      <p:cBhvr>
                                        <p:cTn id="7" dur="1" fill="hold"/>
                                        <p:tgtEl>
                                          <p:spTgt spid="46285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685165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713163" algn="l"/>
                <a:tab pos="777875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713163" algn="l"/>
                <a:tab pos="777875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713163" algn="l"/>
                <a:tab pos="777875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713163" algn="l"/>
                <a:tab pos="777875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713163" algn="l"/>
                <a:tab pos="777875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713163" algn="l"/>
                <a:tab pos="777875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713163" algn="l"/>
                <a:tab pos="777875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713163" algn="l"/>
                <a:tab pos="777875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713163" algn="l"/>
                <a:tab pos="7778750" algn="l"/>
              </a:tabLst>
              <a:defRPr sz="1900" b="1">
                <a:solidFill>
                  <a:schemeClr val="tx1"/>
                </a:solidFill>
                <a:latin typeface="Arial Black" pitchFamily="34" charset="0"/>
              </a:defRPr>
            </a:lvl9pPr>
          </a:lstStyle>
          <a:p>
            <a:pPr eaLnBrk="1" hangingPunct="1"/>
            <a:r>
              <a:rPr lang="en-US">
                <a:latin typeface="Times New Roman" pitchFamily="18" charset="0"/>
                <a:sym typeface="Symbol" pitchFamily="18" charset="2"/>
              </a:rPr>
              <a:t>// Java0502.java</a:t>
            </a:r>
          </a:p>
          <a:p>
            <a:pPr eaLnBrk="1" hangingPunct="1"/>
            <a:r>
              <a:rPr lang="en-US">
                <a:latin typeface="Times New Roman" pitchFamily="18" charset="0"/>
                <a:sym typeface="Symbol" pitchFamily="18" charset="2"/>
              </a:rPr>
              <a:t>// This program demonstrates how to use &lt;nextLine&gt; for three separate String </a:t>
            </a:r>
          </a:p>
          <a:p>
            <a:pPr eaLnBrk="1" hangingPunct="1"/>
            <a:r>
              <a:rPr lang="en-US">
                <a:latin typeface="Times New Roman" pitchFamily="18" charset="0"/>
                <a:sym typeface="Symbol" pitchFamily="18" charset="2"/>
              </a:rPr>
              <a:t>// keyboard inputs.                                                   </a:t>
            </a:r>
          </a:p>
          <a:p>
            <a:pPr eaLnBrk="1" hangingPunct="1">
              <a:lnSpc>
                <a:spcPct val="110000"/>
              </a:lnSpc>
            </a:pPr>
            <a:r>
              <a:rPr lang="en-US">
                <a:latin typeface="Times New Roman" pitchFamily="18" charset="0"/>
                <a:sym typeface="Symbol" pitchFamily="18" charset="2"/>
              </a:rPr>
              <a:t>import java.util.Scanner;</a:t>
            </a:r>
          </a:p>
          <a:p>
            <a:pPr eaLnBrk="1" hangingPunct="1">
              <a:lnSpc>
                <a:spcPct val="110000"/>
              </a:lnSpc>
            </a:pPr>
            <a:r>
              <a:rPr lang="en-US">
                <a:latin typeface="Times New Roman" pitchFamily="18" charset="0"/>
                <a:sym typeface="Symbol" pitchFamily="18" charset="2"/>
              </a:rPr>
              <a:t>public class Java0502</a:t>
            </a:r>
          </a:p>
          <a:p>
            <a:pPr eaLnBrk="1" hangingPunct="1"/>
            <a:r>
              <a:rPr lang="en-US">
                <a:latin typeface="Times New Roman" pitchFamily="18" charset="0"/>
                <a:sym typeface="Symbol" pitchFamily="18" charset="2"/>
              </a:rPr>
              <a:t>{</a:t>
            </a:r>
          </a:p>
          <a:p>
            <a:pPr eaLnBrk="1" hangingPunct="1"/>
            <a:r>
              <a:rPr lang="en-US">
                <a:latin typeface="Times New Roman" pitchFamily="18" charset="0"/>
                <a:sym typeface="Symbol" pitchFamily="18" charset="2"/>
              </a:rPr>
              <a:t>	public static void main (String args[]) 		</a:t>
            </a:r>
          </a:p>
          <a:p>
            <a:pPr eaLnBrk="1" hangingPunct="1"/>
            <a:r>
              <a:rPr lang="en-US">
                <a:latin typeface="Times New Roman" pitchFamily="18" charset="0"/>
                <a:sym typeface="Symbol" pitchFamily="18" charset="2"/>
              </a:rPr>
              <a:t>	{  </a:t>
            </a:r>
          </a:p>
          <a:p>
            <a:pPr eaLnBrk="1" hangingPunct="1"/>
            <a:r>
              <a:rPr lang="en-US">
                <a:latin typeface="Times New Roman" pitchFamily="18" charset="0"/>
                <a:sym typeface="Symbol" pitchFamily="18" charset="2"/>
              </a:rPr>
              <a:t> 		System.out.println("\nJAVA0502.JAVA\n");</a:t>
            </a:r>
          </a:p>
          <a:p>
            <a:pPr eaLnBrk="1" hangingPunct="1"/>
            <a:r>
              <a:rPr lang="en-US">
                <a:latin typeface="Times New Roman" pitchFamily="18" charset="0"/>
                <a:sym typeface="Symbol" pitchFamily="18" charset="2"/>
              </a:rPr>
              <a:t> 		Scanner input = new Scanner(System.in);</a:t>
            </a:r>
          </a:p>
          <a:p>
            <a:pPr eaLnBrk="1" hangingPunct="1"/>
            <a:r>
              <a:rPr lang="en-US">
                <a:latin typeface="Times New Roman" pitchFamily="18" charset="0"/>
                <a:sym typeface="Symbol" pitchFamily="18" charset="2"/>
              </a:rPr>
              <a:t>		System.out.print("Enter Line 1  ===&gt;&gt;  ");		</a:t>
            </a:r>
          </a:p>
          <a:p>
            <a:pPr eaLnBrk="1" hangingPunct="1"/>
            <a:r>
              <a:rPr lang="en-US">
                <a:latin typeface="Times New Roman" pitchFamily="18" charset="0"/>
                <a:sym typeface="Symbol" pitchFamily="18" charset="2"/>
              </a:rPr>
              <a:t>		String input1 = input.nextLine();		</a:t>
            </a:r>
          </a:p>
          <a:p>
            <a:pPr eaLnBrk="1" hangingPunct="1"/>
            <a:r>
              <a:rPr lang="en-US">
                <a:latin typeface="Times New Roman" pitchFamily="18" charset="0"/>
                <a:sym typeface="Symbol" pitchFamily="18" charset="2"/>
              </a:rPr>
              <a:t>		System.out.print("Enter Line 2  ===&gt;&gt;  ");		</a:t>
            </a:r>
          </a:p>
          <a:p>
            <a:pPr eaLnBrk="1" hangingPunct="1"/>
            <a:r>
              <a:rPr lang="en-US">
                <a:latin typeface="Times New Roman" pitchFamily="18" charset="0"/>
                <a:sym typeface="Symbol" pitchFamily="18" charset="2"/>
              </a:rPr>
              <a:t>		String input2 = input.nextLine();</a:t>
            </a:r>
          </a:p>
          <a:p>
            <a:pPr eaLnBrk="1" hangingPunct="1"/>
            <a:r>
              <a:rPr lang="en-US">
                <a:latin typeface="Times New Roman" pitchFamily="18" charset="0"/>
                <a:sym typeface="Symbol" pitchFamily="18" charset="2"/>
              </a:rPr>
              <a:t>		System.out.print("Enter Line 3  ===&gt;&gt;  ");		</a:t>
            </a:r>
          </a:p>
          <a:p>
            <a:pPr eaLnBrk="1" hangingPunct="1"/>
            <a:r>
              <a:rPr lang="en-US">
                <a:latin typeface="Times New Roman" pitchFamily="18" charset="0"/>
                <a:sym typeface="Symbol" pitchFamily="18" charset="2"/>
              </a:rPr>
              <a:t>		String input3 = input.nextLine();		</a:t>
            </a:r>
          </a:p>
          <a:p>
            <a:pPr eaLnBrk="1" hangingPunct="1"/>
            <a:r>
              <a:rPr lang="en-US">
                <a:latin typeface="Times New Roman" pitchFamily="18" charset="0"/>
                <a:sym typeface="Symbol" pitchFamily="18" charset="2"/>
              </a:rPr>
              <a:t>		System.out.println();</a:t>
            </a:r>
          </a:p>
          <a:p>
            <a:pPr eaLnBrk="1" hangingPunct="1"/>
            <a:r>
              <a:rPr lang="en-US">
                <a:latin typeface="Times New Roman" pitchFamily="18" charset="0"/>
                <a:sym typeface="Symbol" pitchFamily="18" charset="2"/>
              </a:rPr>
              <a:t>		System.out.println(input1);</a:t>
            </a:r>
          </a:p>
          <a:p>
            <a:pPr eaLnBrk="1" hangingPunct="1"/>
            <a:r>
              <a:rPr lang="en-US">
                <a:latin typeface="Times New Roman" pitchFamily="18" charset="0"/>
                <a:sym typeface="Symbol" pitchFamily="18" charset="2"/>
              </a:rPr>
              <a:t>		System.out.println(input2);</a:t>
            </a:r>
          </a:p>
          <a:p>
            <a:pPr eaLnBrk="1" hangingPunct="1"/>
            <a:r>
              <a:rPr lang="en-US">
                <a:latin typeface="Times New Roman" pitchFamily="18" charset="0"/>
                <a:sym typeface="Symbol" pitchFamily="18" charset="2"/>
              </a:rPr>
              <a:t>		System.out.println(input3);	</a:t>
            </a:r>
          </a:p>
          <a:p>
            <a:pPr eaLnBrk="1" hangingPunct="1"/>
            <a:r>
              <a:rPr lang="en-US">
                <a:latin typeface="Times New Roman" pitchFamily="18" charset="0"/>
                <a:sym typeface="Symbol" pitchFamily="18" charset="2"/>
              </a:rPr>
              <a:t>		System.out.println();</a:t>
            </a:r>
          </a:p>
          <a:p>
            <a:pPr eaLnBrk="1" hangingPunct="1"/>
            <a:r>
              <a:rPr lang="en-US">
                <a:latin typeface="Times New Roman" pitchFamily="18" charset="0"/>
                <a:sym typeface="Symbol" pitchFamily="18" charset="2"/>
              </a:rPr>
              <a:t>	}</a:t>
            </a:r>
          </a:p>
          <a:p>
            <a:pPr eaLnBrk="1" hangingPunct="1"/>
            <a:r>
              <a:rPr lang="en-US">
                <a:latin typeface="Times New Roman" pitchFamily="18" charset="0"/>
                <a:sym typeface="Symbol" pitchFamily="18" charset="2"/>
              </a:rPr>
              <a:t>}</a:t>
            </a:r>
          </a:p>
        </p:txBody>
      </p:sp>
      <p:pic>
        <p:nvPicPr>
          <p:cNvPr id="4638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070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63877"/>
                                        </p:tgtEl>
                                        <p:attrNameLst>
                                          <p:attrName>style.visibility</p:attrName>
                                        </p:attrNameLst>
                                      </p:cBhvr>
                                      <p:to>
                                        <p:strVal val="visible"/>
                                      </p:to>
                                    </p:set>
                                    <p:anim to="" calcmode="lin" valueType="num">
                                      <p:cBhvr>
                                        <p:cTn id="7" dur="1" fill="hold"/>
                                        <p:tgtEl>
                                          <p:spTgt spid="46387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6848475"/>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4178300" algn="l"/>
                <a:tab pos="777875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4178300" algn="l"/>
                <a:tab pos="777875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4178300" algn="l"/>
                <a:tab pos="777875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4178300" algn="l"/>
                <a:tab pos="777875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4178300" algn="l"/>
                <a:tab pos="777875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4178300" algn="l"/>
                <a:tab pos="777875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4178300" algn="l"/>
                <a:tab pos="777875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4178300" algn="l"/>
                <a:tab pos="777875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4178300" algn="l"/>
                <a:tab pos="7778750" algn="l"/>
              </a:tabLst>
              <a:defRPr sz="1900" b="1">
                <a:solidFill>
                  <a:schemeClr val="tx1"/>
                </a:solidFill>
                <a:latin typeface="Arial Black" pitchFamily="34" charset="0"/>
              </a:defRPr>
            </a:lvl9pPr>
          </a:lstStyle>
          <a:p>
            <a:pPr eaLnBrk="1" hangingPunct="1"/>
            <a:r>
              <a:rPr lang="en-US" sz="2200">
                <a:latin typeface="Times New Roman" pitchFamily="18" charset="0"/>
                <a:sym typeface="Symbol" pitchFamily="18" charset="2"/>
              </a:rPr>
              <a:t>// Java0503.java</a:t>
            </a:r>
          </a:p>
          <a:p>
            <a:pPr eaLnBrk="1" hangingPunct="1"/>
            <a:r>
              <a:rPr lang="en-US" sz="2200">
                <a:latin typeface="Times New Roman" pitchFamily="18" charset="0"/>
                <a:sym typeface="Symbol" pitchFamily="18" charset="2"/>
              </a:rPr>
              <a:t>// This program demonstrates &lt;String&gt; objects concatenation with </a:t>
            </a:r>
          </a:p>
          <a:p>
            <a:pPr eaLnBrk="1" hangingPunct="1"/>
            <a:r>
              <a:rPr lang="en-US" sz="2200">
                <a:latin typeface="Times New Roman" pitchFamily="18" charset="0"/>
                <a:sym typeface="Symbol" pitchFamily="18" charset="2"/>
              </a:rPr>
              <a:t>// keyboard entered data.                                                    </a:t>
            </a:r>
          </a:p>
          <a:p>
            <a:pPr eaLnBrk="1" hangingPunct="1"/>
            <a:r>
              <a:rPr lang="en-US" sz="2200">
                <a:latin typeface="Times New Roman" pitchFamily="18" charset="0"/>
                <a:sym typeface="Symbol" pitchFamily="18" charset="2"/>
              </a:rPr>
              <a:t>import java.util.Scanner;</a:t>
            </a:r>
          </a:p>
          <a:p>
            <a:pPr eaLnBrk="1" hangingPunct="1"/>
            <a:r>
              <a:rPr lang="en-US" sz="2200">
                <a:latin typeface="Times New Roman" pitchFamily="18" charset="0"/>
                <a:sym typeface="Symbol" pitchFamily="18" charset="2"/>
              </a:rPr>
              <a:t>public class Java0503</a:t>
            </a:r>
          </a:p>
          <a:p>
            <a:pPr eaLnBrk="1" hangingPunct="1"/>
            <a:r>
              <a:rPr lang="en-US" sz="2200">
                <a:latin typeface="Times New Roman" pitchFamily="18" charset="0"/>
                <a:sym typeface="Symbol" pitchFamily="18" charset="2"/>
              </a:rPr>
              <a:t>{</a:t>
            </a:r>
          </a:p>
          <a:p>
            <a:pPr eaLnBrk="1" hangingPunct="1"/>
            <a:r>
              <a:rPr lang="en-US" sz="2200">
                <a:latin typeface="Times New Roman" pitchFamily="18" charset="0"/>
                <a:sym typeface="Symbol" pitchFamily="18" charset="2"/>
              </a:rPr>
              <a:t>	public static void main (String args[]) 		</a:t>
            </a:r>
          </a:p>
          <a:p>
            <a:pPr eaLnBrk="1" hangingPunct="1"/>
            <a:r>
              <a:rPr lang="en-US" sz="2200">
                <a:latin typeface="Times New Roman" pitchFamily="18" charset="0"/>
                <a:sym typeface="Symbol" pitchFamily="18" charset="2"/>
              </a:rPr>
              <a:t>	{  </a:t>
            </a:r>
          </a:p>
          <a:p>
            <a:pPr eaLnBrk="1" hangingPunct="1"/>
            <a:r>
              <a:rPr lang="en-US" sz="2200">
                <a:latin typeface="Times New Roman" pitchFamily="18" charset="0"/>
                <a:sym typeface="Symbol" pitchFamily="18" charset="2"/>
              </a:rPr>
              <a:t> 		System.out.println("\nJAVA0503.JAVA\n");</a:t>
            </a:r>
          </a:p>
          <a:p>
            <a:pPr eaLnBrk="1" hangingPunct="1"/>
            <a:r>
              <a:rPr lang="en-US" sz="2200">
                <a:latin typeface="Times New Roman" pitchFamily="18" charset="0"/>
                <a:sym typeface="Symbol" pitchFamily="18" charset="2"/>
              </a:rPr>
              <a:t> 		Scanner input = new Scanner(System.in);</a:t>
            </a:r>
          </a:p>
          <a:p>
            <a:pPr eaLnBrk="1" hangingPunct="1"/>
            <a:r>
              <a:rPr lang="en-US" sz="2200">
                <a:latin typeface="Times New Roman" pitchFamily="18" charset="0"/>
                <a:sym typeface="Symbol" pitchFamily="18" charset="2"/>
              </a:rPr>
              <a:t>		System.out.print("Enter 1st Number  ===&gt;&gt;  "); </a:t>
            </a:r>
          </a:p>
          <a:p>
            <a:pPr eaLnBrk="1" hangingPunct="1"/>
            <a:r>
              <a:rPr lang="en-US" sz="2200">
                <a:latin typeface="Times New Roman" pitchFamily="18" charset="0"/>
                <a:sym typeface="Symbol" pitchFamily="18" charset="2"/>
              </a:rPr>
              <a:t>		String number1 = input.nextLine();</a:t>
            </a:r>
          </a:p>
          <a:p>
            <a:pPr eaLnBrk="1" hangingPunct="1"/>
            <a:r>
              <a:rPr lang="en-US" sz="2200">
                <a:latin typeface="Times New Roman" pitchFamily="18" charset="0"/>
                <a:sym typeface="Symbol" pitchFamily="18" charset="2"/>
              </a:rPr>
              <a:t>		System.out.print("Enter 2nd Number  ===&gt;&gt;  "); 	</a:t>
            </a:r>
          </a:p>
          <a:p>
            <a:pPr eaLnBrk="1" hangingPunct="1"/>
            <a:r>
              <a:rPr lang="en-US" sz="2200">
                <a:latin typeface="Times New Roman" pitchFamily="18" charset="0"/>
                <a:sym typeface="Symbol" pitchFamily="18" charset="2"/>
              </a:rPr>
              <a:t>		String number2 = input.nextLine();</a:t>
            </a:r>
          </a:p>
          <a:p>
            <a:pPr eaLnBrk="1" hangingPunct="1"/>
            <a:r>
              <a:rPr lang="en-US" sz="2200" b="0">
                <a:sym typeface="Symbol" pitchFamily="18" charset="2"/>
              </a:rPr>
              <a:t>		String sum = number1 + number2</a:t>
            </a:r>
            <a:r>
              <a:rPr lang="en-US" sz="2200">
                <a:latin typeface="Times New Roman" pitchFamily="18" charset="0"/>
                <a:sym typeface="Symbol" pitchFamily="18" charset="2"/>
              </a:rPr>
              <a:t>;		</a:t>
            </a:r>
          </a:p>
          <a:p>
            <a:pPr eaLnBrk="1" hangingPunct="1"/>
            <a:r>
              <a:rPr lang="en-US" sz="2200">
                <a:latin typeface="Times New Roman" pitchFamily="18" charset="0"/>
                <a:sym typeface="Symbol" pitchFamily="18" charset="2"/>
              </a:rPr>
              <a:t>		System.out.println(); </a:t>
            </a:r>
          </a:p>
          <a:p>
            <a:pPr eaLnBrk="1" hangingPunct="1"/>
            <a:r>
              <a:rPr lang="en-US" sz="2200">
                <a:latin typeface="Times New Roman" pitchFamily="18" charset="0"/>
                <a:sym typeface="Symbol" pitchFamily="18" charset="2"/>
              </a:rPr>
              <a:t>		System.out.println(number1 + " + " + number2 + " = " + sum);</a:t>
            </a:r>
          </a:p>
          <a:p>
            <a:pPr eaLnBrk="1" hangingPunct="1"/>
            <a:r>
              <a:rPr lang="en-US" sz="2200">
                <a:latin typeface="Times New Roman" pitchFamily="18" charset="0"/>
                <a:sym typeface="Symbol" pitchFamily="18" charset="2"/>
              </a:rPr>
              <a:t>		System.out.println();</a:t>
            </a:r>
          </a:p>
          <a:p>
            <a:pPr eaLnBrk="1" hangingPunct="1"/>
            <a:r>
              <a:rPr lang="en-US" sz="2200">
                <a:latin typeface="Times New Roman" pitchFamily="18" charset="0"/>
                <a:sym typeface="Symbol" pitchFamily="18" charset="2"/>
              </a:rPr>
              <a:t>	}</a:t>
            </a:r>
          </a:p>
          <a:p>
            <a:pPr eaLnBrk="1" hangingPunct="1"/>
            <a:r>
              <a:rPr lang="en-US" sz="2200">
                <a:latin typeface="Times New Roman" pitchFamily="18" charset="0"/>
                <a:sym typeface="Symbol" pitchFamily="18" charset="2"/>
              </a:rPr>
              <a:t>}</a:t>
            </a:r>
          </a:p>
        </p:txBody>
      </p:sp>
      <p:pic>
        <p:nvPicPr>
          <p:cNvPr id="4649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47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87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64902"/>
                                        </p:tgtEl>
                                        <p:attrNameLst>
                                          <p:attrName>style.visibility</p:attrName>
                                        </p:attrNameLst>
                                      </p:cBhvr>
                                      <p:to>
                                        <p:strVal val="visible"/>
                                      </p:to>
                                    </p:set>
                                    <p:anim to="" calcmode="lin" valueType="num">
                                      <p:cBhvr>
                                        <p:cTn id="7" dur="1" fill="hold"/>
                                        <p:tgtEl>
                                          <p:spTgt spid="4649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6854825"/>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886200" algn="l"/>
                <a:tab pos="777875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886200" algn="l"/>
                <a:tab pos="777875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886200" algn="l"/>
                <a:tab pos="777875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886200" algn="l"/>
                <a:tab pos="777875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886200" algn="l"/>
                <a:tab pos="777875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886200" algn="l"/>
                <a:tab pos="777875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886200" algn="l"/>
                <a:tab pos="777875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886200" algn="l"/>
                <a:tab pos="777875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886200" algn="l"/>
                <a:tab pos="7778750" algn="l"/>
              </a:tabLst>
              <a:defRPr sz="1900" b="1">
                <a:solidFill>
                  <a:schemeClr val="tx1"/>
                </a:solidFill>
                <a:latin typeface="Arial Black" pitchFamily="34" charset="0"/>
              </a:defRPr>
            </a:lvl9pPr>
          </a:lstStyle>
          <a:p>
            <a:pPr eaLnBrk="1" hangingPunct="1"/>
            <a:r>
              <a:rPr lang="en-US" sz="2000">
                <a:latin typeface="Times New Roman" pitchFamily="18" charset="0"/>
                <a:sym typeface="Symbol" pitchFamily="18" charset="2"/>
              </a:rPr>
              <a:t>// Java0504.java</a:t>
            </a:r>
          </a:p>
          <a:p>
            <a:pPr eaLnBrk="1" hangingPunct="1"/>
            <a:r>
              <a:rPr lang="en-US" sz="2000">
                <a:latin typeface="Times New Roman" pitchFamily="18" charset="0"/>
                <a:sym typeface="Symbol" pitchFamily="18" charset="2"/>
              </a:rPr>
              <a:t>// This program uses the &lt;nextInt&gt; method to enter integers from the keyboard.</a:t>
            </a:r>
          </a:p>
          <a:p>
            <a:pPr eaLnBrk="1" hangingPunct="1"/>
            <a:r>
              <a:rPr lang="en-US" sz="2000">
                <a:latin typeface="Times New Roman" pitchFamily="18" charset="0"/>
                <a:sym typeface="Symbol" pitchFamily="18" charset="2"/>
              </a:rPr>
              <a:t>// It is now possible to correctly add the two numbers.</a:t>
            </a:r>
          </a:p>
          <a:p>
            <a:pPr eaLnBrk="1" hangingPunct="1"/>
            <a:endParaRPr lang="en-US" sz="2000">
              <a:latin typeface="Times New Roman" pitchFamily="18" charset="0"/>
              <a:sym typeface="Symbol" pitchFamily="18" charset="2"/>
            </a:endParaRPr>
          </a:p>
          <a:p>
            <a:pPr eaLnBrk="1" hangingPunct="1"/>
            <a:r>
              <a:rPr lang="en-US" sz="2000">
                <a:latin typeface="Times New Roman" pitchFamily="18" charset="0"/>
                <a:sym typeface="Symbol" pitchFamily="18" charset="2"/>
              </a:rPr>
              <a:t>import java.util.Scanner;</a:t>
            </a:r>
          </a:p>
          <a:p>
            <a:pPr eaLnBrk="1" hangingPunct="1"/>
            <a:endParaRPr lang="en-US" sz="2000">
              <a:latin typeface="Times New Roman" pitchFamily="18" charset="0"/>
              <a:sym typeface="Symbol" pitchFamily="18" charset="2"/>
            </a:endParaRPr>
          </a:p>
          <a:p>
            <a:pPr eaLnBrk="1" hangingPunct="1"/>
            <a:r>
              <a:rPr lang="en-US" sz="2000">
                <a:latin typeface="Times New Roman" pitchFamily="18" charset="0"/>
                <a:sym typeface="Symbol" pitchFamily="18" charset="2"/>
              </a:rPr>
              <a:t>public class Java0504</a:t>
            </a:r>
          </a:p>
          <a:p>
            <a:pPr eaLnBrk="1" hangingPunct="1"/>
            <a:r>
              <a:rPr lang="en-US" sz="2000">
                <a:latin typeface="Times New Roman" pitchFamily="18" charset="0"/>
                <a:sym typeface="Symbol" pitchFamily="18" charset="2"/>
              </a:rPr>
              <a:t>{</a:t>
            </a:r>
          </a:p>
          <a:p>
            <a:pPr eaLnBrk="1" hangingPunct="1"/>
            <a:r>
              <a:rPr lang="en-US" sz="2000">
                <a:latin typeface="Times New Roman" pitchFamily="18" charset="0"/>
                <a:sym typeface="Symbol" pitchFamily="18" charset="2"/>
              </a:rPr>
              <a:t>	public static void main (String args[]) 		</a:t>
            </a:r>
          </a:p>
          <a:p>
            <a:pPr eaLnBrk="1" hangingPunct="1"/>
            <a:r>
              <a:rPr lang="en-US" sz="2000">
                <a:latin typeface="Times New Roman" pitchFamily="18" charset="0"/>
                <a:sym typeface="Symbol" pitchFamily="18" charset="2"/>
              </a:rPr>
              <a:t>	{  </a:t>
            </a:r>
          </a:p>
          <a:p>
            <a:pPr eaLnBrk="1" hangingPunct="1"/>
            <a:r>
              <a:rPr lang="en-US" sz="2000">
                <a:latin typeface="Times New Roman" pitchFamily="18" charset="0"/>
                <a:sym typeface="Symbol" pitchFamily="18" charset="2"/>
              </a:rPr>
              <a:t> 		System.out.println("\nJAVA0504.JAVA\n");</a:t>
            </a:r>
          </a:p>
          <a:p>
            <a:pPr eaLnBrk="1" hangingPunct="1"/>
            <a:r>
              <a:rPr lang="en-US" sz="2000">
                <a:latin typeface="Times New Roman" pitchFamily="18" charset="0"/>
                <a:sym typeface="Symbol" pitchFamily="18" charset="2"/>
              </a:rPr>
              <a:t> 		Scanner input = new Scanner(System.in);</a:t>
            </a:r>
          </a:p>
          <a:p>
            <a:pPr eaLnBrk="1" hangingPunct="1"/>
            <a:r>
              <a:rPr lang="en-US" sz="2000">
                <a:latin typeface="Times New Roman" pitchFamily="18" charset="0"/>
                <a:sym typeface="Symbol" pitchFamily="18" charset="2"/>
              </a:rPr>
              <a:t>		System.out.print("Enter 1st Number  ===&gt;&gt;  ");		</a:t>
            </a:r>
          </a:p>
          <a:p>
            <a:pPr eaLnBrk="1" hangingPunct="1"/>
            <a:r>
              <a:rPr lang="en-US" sz="2000" b="0">
                <a:sym typeface="Symbol" pitchFamily="18" charset="2"/>
              </a:rPr>
              <a:t>		int number1 = input.nextInt();</a:t>
            </a:r>
          </a:p>
          <a:p>
            <a:pPr eaLnBrk="1" hangingPunct="1"/>
            <a:r>
              <a:rPr lang="en-US" sz="2000">
                <a:latin typeface="Times New Roman" pitchFamily="18" charset="0"/>
                <a:sym typeface="Symbol" pitchFamily="18" charset="2"/>
              </a:rPr>
              <a:t>		System.out.print("Enter 2nd Number  ===&gt;&gt;  ");		</a:t>
            </a:r>
          </a:p>
          <a:p>
            <a:pPr eaLnBrk="1" hangingPunct="1"/>
            <a:r>
              <a:rPr lang="en-US" sz="2000" b="0">
                <a:sym typeface="Symbol" pitchFamily="18" charset="2"/>
              </a:rPr>
              <a:t>		int number2 = input.nextInt();</a:t>
            </a:r>
          </a:p>
          <a:p>
            <a:pPr eaLnBrk="1" hangingPunct="1"/>
            <a:r>
              <a:rPr lang="en-US" sz="2000">
                <a:latin typeface="Times New Roman" pitchFamily="18" charset="0"/>
                <a:sym typeface="Symbol" pitchFamily="18" charset="2"/>
              </a:rPr>
              <a:t>		int sum = number1 + number2;		</a:t>
            </a:r>
          </a:p>
          <a:p>
            <a:pPr eaLnBrk="1" hangingPunct="1"/>
            <a:r>
              <a:rPr lang="en-US" sz="2000">
                <a:latin typeface="Times New Roman" pitchFamily="18" charset="0"/>
                <a:sym typeface="Symbol" pitchFamily="18" charset="2"/>
              </a:rPr>
              <a:t>		System.out.println();					System.out.println(number1 + " + " + number2 + " = " + sum);</a:t>
            </a:r>
          </a:p>
          <a:p>
            <a:pPr eaLnBrk="1" hangingPunct="1"/>
            <a:r>
              <a:rPr lang="en-US" sz="2000">
                <a:latin typeface="Times New Roman" pitchFamily="18" charset="0"/>
                <a:sym typeface="Symbol" pitchFamily="18" charset="2"/>
              </a:rPr>
              <a:t>		System.out.println();</a:t>
            </a:r>
          </a:p>
          <a:p>
            <a:pPr eaLnBrk="1" hangingPunct="1"/>
            <a:r>
              <a:rPr lang="en-US" sz="2000">
                <a:latin typeface="Times New Roman" pitchFamily="18" charset="0"/>
                <a:sym typeface="Symbol" pitchFamily="18" charset="2"/>
              </a:rPr>
              <a:t>	}</a:t>
            </a:r>
          </a:p>
          <a:p>
            <a:pPr eaLnBrk="1" hangingPunct="1"/>
            <a:r>
              <a:rPr lang="en-US" sz="2000">
                <a:latin typeface="Times New Roman" pitchFamily="18" charset="0"/>
                <a:sym typeface="Symbol" pitchFamily="18" charset="2"/>
              </a:rPr>
              <a:t>}</a:t>
            </a:r>
          </a:p>
        </p:txBody>
      </p:sp>
      <p:pic>
        <p:nvPicPr>
          <p:cNvPr id="4659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64008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46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65925"/>
                                        </p:tgtEl>
                                        <p:attrNameLst>
                                          <p:attrName>style.visibility</p:attrName>
                                        </p:attrNameLst>
                                      </p:cBhvr>
                                      <p:to>
                                        <p:strVal val="visible"/>
                                      </p:to>
                                    </p:set>
                                    <p:anim to="" calcmode="lin" valueType="num">
                                      <p:cBhvr>
                                        <p:cTn id="7" dur="1" fill="hold"/>
                                        <p:tgtEl>
                                          <p:spTgt spid="4659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467" y="228600"/>
            <a:ext cx="4455066" cy="923330"/>
          </a:xfrm>
          <a:prstGeom prst="rect">
            <a:avLst/>
          </a:prstGeom>
          <a:noFill/>
        </p:spPr>
        <p:txBody>
          <a:bodyPr wrap="none" lIns="91440" tIns="45720" rIns="91440" bIns="45720">
            <a:spAutoFit/>
          </a:bodyPr>
          <a:lstStyle/>
          <a:p>
            <a:pPr algn="ctr"/>
            <a:r>
              <a:rPr lang="en-US"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Section 5.1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183893" y="2613392"/>
            <a:ext cx="6776214" cy="1631216"/>
          </a:xfrm>
          <a:prstGeom prst="rect">
            <a:avLst/>
          </a:prstGeom>
          <a:noFill/>
        </p:spPr>
        <p:txBody>
          <a:bodyPr wrap="none" lIns="91440" tIns="45720" rIns="91440" bIns="45720">
            <a:spAutoFit/>
          </a:bodyPr>
          <a:lstStyle/>
          <a:p>
            <a:pPr algn="ctr"/>
            <a:r>
              <a:rPr lang="en-US" sz="10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Introduction</a:t>
            </a:r>
            <a:endParaRPr lang="en-US" sz="10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2454141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68326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9pPr>
          </a:lstStyle>
          <a:p>
            <a:pPr eaLnBrk="1" hangingPunct="1">
              <a:lnSpc>
                <a:spcPct val="90000"/>
              </a:lnSpc>
            </a:pPr>
            <a:r>
              <a:rPr lang="en-US">
                <a:latin typeface="Times New Roman" pitchFamily="18" charset="0"/>
                <a:sym typeface="Symbol" pitchFamily="18" charset="2"/>
              </a:rPr>
              <a:t>// Java0505.java</a:t>
            </a:r>
          </a:p>
          <a:p>
            <a:pPr eaLnBrk="1" hangingPunct="1">
              <a:lnSpc>
                <a:spcPct val="90000"/>
              </a:lnSpc>
            </a:pPr>
            <a:r>
              <a:rPr lang="en-US">
                <a:latin typeface="Times New Roman" pitchFamily="18" charset="0"/>
                <a:sym typeface="Symbol" pitchFamily="18" charset="2"/>
              </a:rPr>
              <a:t>// This program demonstrates how to use &lt;nextDouble&gt; for three separate double</a:t>
            </a:r>
          </a:p>
          <a:p>
            <a:pPr eaLnBrk="1" hangingPunct="1">
              <a:lnSpc>
                <a:spcPct val="90000"/>
              </a:lnSpc>
            </a:pPr>
            <a:r>
              <a:rPr lang="en-US">
                <a:latin typeface="Times New Roman" pitchFamily="18" charset="0"/>
                <a:sym typeface="Symbol" pitchFamily="18" charset="2"/>
              </a:rPr>
              <a:t>// keyboard inputs, which are used to display the mean.                                                   </a:t>
            </a:r>
          </a:p>
          <a:p>
            <a:pPr eaLnBrk="1" hangingPunct="1">
              <a:lnSpc>
                <a:spcPct val="90000"/>
              </a:lnSpc>
            </a:pPr>
            <a:r>
              <a:rPr lang="en-US">
                <a:latin typeface="Times New Roman" pitchFamily="18" charset="0"/>
                <a:sym typeface="Symbol" pitchFamily="18" charset="2"/>
              </a:rPr>
              <a:t>import java.util.Scanner;</a:t>
            </a:r>
          </a:p>
          <a:p>
            <a:pPr eaLnBrk="1" hangingPunct="1">
              <a:lnSpc>
                <a:spcPct val="90000"/>
              </a:lnSpc>
            </a:pPr>
            <a:r>
              <a:rPr lang="en-US">
                <a:latin typeface="Times New Roman" pitchFamily="18" charset="0"/>
                <a:sym typeface="Symbol" pitchFamily="18" charset="2"/>
              </a:rPr>
              <a:t>public class Java0505</a:t>
            </a:r>
          </a:p>
          <a:p>
            <a:pPr eaLnBrk="1" hangingPunct="1">
              <a:lnSpc>
                <a:spcPct val="80000"/>
              </a:lnSpc>
            </a:pPr>
            <a:r>
              <a:rPr lang="en-US">
                <a:latin typeface="Times New Roman" pitchFamily="18" charset="0"/>
                <a:sym typeface="Symbol" pitchFamily="18" charset="2"/>
              </a:rPr>
              <a:t>{</a:t>
            </a:r>
          </a:p>
          <a:p>
            <a:pPr eaLnBrk="1" hangingPunct="1">
              <a:lnSpc>
                <a:spcPct val="90000"/>
              </a:lnSpc>
            </a:pPr>
            <a:r>
              <a:rPr lang="en-US">
                <a:latin typeface="Times New Roman" pitchFamily="18" charset="0"/>
                <a:sym typeface="Symbol" pitchFamily="18" charset="2"/>
              </a:rPr>
              <a:t>	public static void main (String args[]) 		</a:t>
            </a:r>
          </a:p>
          <a:p>
            <a:pPr eaLnBrk="1" hangingPunct="1">
              <a:lnSpc>
                <a:spcPct val="80000"/>
              </a:lnSpc>
            </a:pPr>
            <a:r>
              <a:rPr lang="en-US">
                <a:latin typeface="Times New Roman" pitchFamily="18" charset="0"/>
                <a:sym typeface="Symbol" pitchFamily="18" charset="2"/>
              </a:rPr>
              <a:t>	{  </a:t>
            </a:r>
          </a:p>
          <a:p>
            <a:pPr eaLnBrk="1" hangingPunct="1">
              <a:lnSpc>
                <a:spcPct val="90000"/>
              </a:lnSpc>
            </a:pPr>
            <a:r>
              <a:rPr lang="en-US">
                <a:latin typeface="Times New Roman" pitchFamily="18" charset="0"/>
                <a:sym typeface="Symbol" pitchFamily="18" charset="2"/>
              </a:rPr>
              <a:t> 		System.out.println("\nJAVA0505.JAVA\n");</a:t>
            </a:r>
          </a:p>
          <a:p>
            <a:pPr eaLnBrk="1" hangingPunct="1">
              <a:lnSpc>
                <a:spcPct val="90000"/>
              </a:lnSpc>
            </a:pPr>
            <a:r>
              <a:rPr lang="en-US">
                <a:latin typeface="Times New Roman" pitchFamily="18" charset="0"/>
                <a:sym typeface="Symbol" pitchFamily="18" charset="2"/>
              </a:rPr>
              <a:t> 		Scanner input = new Scanner(System.in);</a:t>
            </a:r>
          </a:p>
          <a:p>
            <a:pPr eaLnBrk="1" hangingPunct="1">
              <a:lnSpc>
                <a:spcPct val="90000"/>
              </a:lnSpc>
            </a:pPr>
            <a:r>
              <a:rPr lang="en-US">
                <a:latin typeface="Times New Roman" pitchFamily="18" charset="0"/>
                <a:sym typeface="Symbol" pitchFamily="18" charset="2"/>
              </a:rPr>
              <a:t>		System.out.print("Enter Number 1  ===&gt;&gt;  "); </a:t>
            </a:r>
          </a:p>
          <a:p>
            <a:pPr eaLnBrk="1" hangingPunct="1">
              <a:lnSpc>
                <a:spcPct val="90000"/>
              </a:lnSpc>
            </a:pPr>
            <a:r>
              <a:rPr lang="en-US" b="0">
                <a:latin typeface="Times New Roman" pitchFamily="18" charset="0"/>
                <a:sym typeface="Symbol" pitchFamily="18" charset="2"/>
              </a:rPr>
              <a:t>		</a:t>
            </a:r>
            <a:r>
              <a:rPr lang="en-US" b="0">
                <a:sym typeface="Symbol" pitchFamily="18" charset="2"/>
              </a:rPr>
              <a:t>double n1 = input.nextDouble();</a:t>
            </a:r>
            <a:r>
              <a:rPr lang="en-US" b="0">
                <a:latin typeface="Times New Roman" pitchFamily="18" charset="0"/>
                <a:sym typeface="Symbol" pitchFamily="18" charset="2"/>
              </a:rPr>
              <a:t>		</a:t>
            </a:r>
          </a:p>
          <a:p>
            <a:pPr eaLnBrk="1" hangingPunct="1">
              <a:lnSpc>
                <a:spcPct val="90000"/>
              </a:lnSpc>
            </a:pPr>
            <a:r>
              <a:rPr lang="en-US">
                <a:latin typeface="Times New Roman" pitchFamily="18" charset="0"/>
                <a:sym typeface="Symbol" pitchFamily="18" charset="2"/>
              </a:rPr>
              <a:t>		System.out.print("Enter Number 2  ===&gt;&gt;  "); </a:t>
            </a:r>
          </a:p>
          <a:p>
            <a:pPr eaLnBrk="1" hangingPunct="1">
              <a:lnSpc>
                <a:spcPct val="90000"/>
              </a:lnSpc>
            </a:pPr>
            <a:r>
              <a:rPr lang="en-US">
                <a:latin typeface="Times New Roman" pitchFamily="18" charset="0"/>
                <a:sym typeface="Symbol" pitchFamily="18" charset="2"/>
              </a:rPr>
              <a:t>		</a:t>
            </a:r>
            <a:r>
              <a:rPr lang="en-US" b="0">
                <a:sym typeface="Symbol" pitchFamily="18" charset="2"/>
              </a:rPr>
              <a:t>double n2 = input.nextDouble();</a:t>
            </a:r>
          </a:p>
          <a:p>
            <a:pPr eaLnBrk="1" hangingPunct="1">
              <a:lnSpc>
                <a:spcPct val="90000"/>
              </a:lnSpc>
            </a:pPr>
            <a:r>
              <a:rPr lang="en-US">
                <a:latin typeface="Times New Roman" pitchFamily="18" charset="0"/>
                <a:sym typeface="Symbol" pitchFamily="18" charset="2"/>
              </a:rPr>
              <a:t>		System.out.print("Enter Number 3  ===&gt;&gt;  ");</a:t>
            </a:r>
          </a:p>
          <a:p>
            <a:pPr eaLnBrk="1" hangingPunct="1">
              <a:lnSpc>
                <a:spcPct val="90000"/>
              </a:lnSpc>
            </a:pPr>
            <a:r>
              <a:rPr lang="en-US">
                <a:latin typeface="Times New Roman" pitchFamily="18" charset="0"/>
                <a:sym typeface="Symbol" pitchFamily="18" charset="2"/>
              </a:rPr>
              <a:t>		</a:t>
            </a:r>
            <a:r>
              <a:rPr lang="en-US" b="0">
                <a:sym typeface="Symbol" pitchFamily="18" charset="2"/>
              </a:rPr>
              <a:t>double n3 = input.nextDouble();</a:t>
            </a:r>
            <a:r>
              <a:rPr lang="en-US">
                <a:latin typeface="Times New Roman" pitchFamily="18" charset="0"/>
                <a:sym typeface="Symbol" pitchFamily="18" charset="2"/>
              </a:rPr>
              <a:t>		</a:t>
            </a:r>
          </a:p>
          <a:p>
            <a:pPr eaLnBrk="1" hangingPunct="1">
              <a:lnSpc>
                <a:spcPct val="90000"/>
              </a:lnSpc>
            </a:pPr>
            <a:r>
              <a:rPr lang="en-US">
                <a:latin typeface="Times New Roman" pitchFamily="18" charset="0"/>
                <a:sym typeface="Symbol" pitchFamily="18" charset="2"/>
              </a:rPr>
              <a:t>		System.out.println();</a:t>
            </a:r>
          </a:p>
          <a:p>
            <a:pPr eaLnBrk="1" hangingPunct="1">
              <a:lnSpc>
                <a:spcPct val="90000"/>
              </a:lnSpc>
            </a:pPr>
            <a:r>
              <a:rPr lang="en-US">
                <a:latin typeface="Times New Roman" pitchFamily="18" charset="0"/>
                <a:sym typeface="Symbol" pitchFamily="18" charset="2"/>
              </a:rPr>
              <a:t>		System.out.println(n1);</a:t>
            </a:r>
          </a:p>
          <a:p>
            <a:pPr eaLnBrk="1" hangingPunct="1">
              <a:lnSpc>
                <a:spcPct val="90000"/>
              </a:lnSpc>
            </a:pPr>
            <a:r>
              <a:rPr lang="en-US">
                <a:latin typeface="Times New Roman" pitchFamily="18" charset="0"/>
                <a:sym typeface="Symbol" pitchFamily="18" charset="2"/>
              </a:rPr>
              <a:t>		System.out.println(n2);</a:t>
            </a:r>
          </a:p>
          <a:p>
            <a:pPr eaLnBrk="1" hangingPunct="1">
              <a:lnSpc>
                <a:spcPct val="90000"/>
              </a:lnSpc>
            </a:pPr>
            <a:r>
              <a:rPr lang="en-US">
                <a:latin typeface="Times New Roman" pitchFamily="18" charset="0"/>
                <a:sym typeface="Symbol" pitchFamily="18" charset="2"/>
              </a:rPr>
              <a:t>		System.out.println(n3);	</a:t>
            </a:r>
          </a:p>
          <a:p>
            <a:pPr eaLnBrk="1" hangingPunct="1">
              <a:lnSpc>
                <a:spcPct val="90000"/>
              </a:lnSpc>
            </a:pPr>
            <a:r>
              <a:rPr lang="en-US">
                <a:latin typeface="Times New Roman" pitchFamily="18" charset="0"/>
                <a:sym typeface="Symbol" pitchFamily="18" charset="2"/>
              </a:rPr>
              <a:t>		double mean = (n1+n2+n3)/3;</a:t>
            </a:r>
          </a:p>
          <a:p>
            <a:pPr eaLnBrk="1" hangingPunct="1">
              <a:lnSpc>
                <a:spcPct val="90000"/>
              </a:lnSpc>
            </a:pPr>
            <a:r>
              <a:rPr lang="en-US">
                <a:latin typeface="Times New Roman" pitchFamily="18" charset="0"/>
                <a:sym typeface="Symbol" pitchFamily="18" charset="2"/>
              </a:rPr>
              <a:t>		System.out.println();</a:t>
            </a:r>
          </a:p>
          <a:p>
            <a:pPr eaLnBrk="1" hangingPunct="1">
              <a:lnSpc>
                <a:spcPct val="90000"/>
              </a:lnSpc>
            </a:pPr>
            <a:r>
              <a:rPr lang="en-US">
                <a:latin typeface="Times New Roman" pitchFamily="18" charset="0"/>
                <a:sym typeface="Symbol" pitchFamily="18" charset="2"/>
              </a:rPr>
              <a:t>		System.out.println("The mean is " + mean);</a:t>
            </a:r>
          </a:p>
          <a:p>
            <a:pPr eaLnBrk="1" hangingPunct="1">
              <a:lnSpc>
                <a:spcPct val="90000"/>
              </a:lnSpc>
            </a:pPr>
            <a:r>
              <a:rPr lang="en-US">
                <a:latin typeface="Times New Roman" pitchFamily="18" charset="0"/>
                <a:sym typeface="Symbol" pitchFamily="18" charset="2"/>
              </a:rPr>
              <a:t>		System.out.println();</a:t>
            </a:r>
          </a:p>
          <a:p>
            <a:pPr eaLnBrk="1" hangingPunct="1">
              <a:lnSpc>
                <a:spcPct val="80000"/>
              </a:lnSpc>
            </a:pPr>
            <a:r>
              <a:rPr lang="en-US">
                <a:latin typeface="Times New Roman" pitchFamily="18" charset="0"/>
                <a:sym typeface="Symbol" pitchFamily="18" charset="2"/>
              </a:rPr>
              <a:t>	}</a:t>
            </a:r>
          </a:p>
          <a:p>
            <a:pPr eaLnBrk="1" hangingPunct="1">
              <a:lnSpc>
                <a:spcPct val="90000"/>
              </a:lnSpc>
            </a:pPr>
            <a:r>
              <a:rPr lang="en-US">
                <a:latin typeface="Times New Roman" pitchFamily="18" charset="0"/>
                <a:sym typeface="Symbol" pitchFamily="18" charset="2"/>
              </a:rPr>
              <a:t>}</a:t>
            </a:r>
          </a:p>
        </p:txBody>
      </p:sp>
      <p:pic>
        <p:nvPicPr>
          <p:cNvPr id="4669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0"/>
            <a:ext cx="388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498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66951"/>
                                        </p:tgtEl>
                                        <p:attrNameLst>
                                          <p:attrName>style.visibility</p:attrName>
                                        </p:attrNameLst>
                                      </p:cBhvr>
                                      <p:to>
                                        <p:strVal val="visible"/>
                                      </p:to>
                                    </p:set>
                                    <p:anim to="" calcmode="lin" valueType="num">
                                      <p:cBhvr>
                                        <p:cTn id="7" dur="1" fill="hold"/>
                                        <p:tgtEl>
                                          <p:spTgt spid="4669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219200"/>
          </a:xfrm>
        </p:spPr>
        <p:txBody>
          <a:bodyPr/>
          <a:lstStyle/>
          <a:p>
            <a:pPr eaLnBrk="1" hangingPunct="1"/>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Scanner class Input Methods</a:t>
            </a:r>
          </a:p>
        </p:txBody>
      </p:sp>
      <p:sp>
        <p:nvSpPr>
          <p:cNvPr id="22531" name="Text Box 3"/>
          <p:cNvSpPr txBox="1">
            <a:spLocks noChangeArrowheads="1"/>
          </p:cNvSpPr>
          <p:nvPr/>
        </p:nvSpPr>
        <p:spPr bwMode="auto">
          <a:xfrm>
            <a:off x="304800" y="1371600"/>
            <a:ext cx="8534400" cy="272415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Lst>
              <a:defRPr sz="1900" b="1">
                <a:solidFill>
                  <a:schemeClr val="tx1"/>
                </a:solidFill>
                <a:latin typeface="Arial Black" pitchFamily="34" charset="0"/>
              </a:defRPr>
            </a:lvl1pPr>
            <a:lvl2pPr marL="742950" indent="-285750" eaLnBrk="0" hangingPunct="0">
              <a:tabLst>
                <a:tab pos="457200" algn="l"/>
                <a:tab pos="914400" algn="l"/>
              </a:tabLst>
              <a:defRPr sz="1900" b="1">
                <a:solidFill>
                  <a:schemeClr val="tx1"/>
                </a:solidFill>
                <a:latin typeface="Arial Black" pitchFamily="34" charset="0"/>
              </a:defRPr>
            </a:lvl2pPr>
            <a:lvl3pPr marL="1143000" indent="-228600" eaLnBrk="0" hangingPunct="0">
              <a:tabLst>
                <a:tab pos="457200" algn="l"/>
                <a:tab pos="914400" algn="l"/>
              </a:tabLst>
              <a:defRPr sz="1900" b="1">
                <a:solidFill>
                  <a:schemeClr val="tx1"/>
                </a:solidFill>
                <a:latin typeface="Arial Black" pitchFamily="34" charset="0"/>
              </a:defRPr>
            </a:lvl3pPr>
            <a:lvl4pPr marL="1600200" indent="-228600" eaLnBrk="0" hangingPunct="0">
              <a:tabLst>
                <a:tab pos="457200" algn="l"/>
                <a:tab pos="914400" algn="l"/>
              </a:tabLst>
              <a:defRPr sz="1900" b="1">
                <a:solidFill>
                  <a:schemeClr val="tx1"/>
                </a:solidFill>
                <a:latin typeface="Arial Black" pitchFamily="34" charset="0"/>
              </a:defRPr>
            </a:lvl4pPr>
            <a:lvl5pPr marL="2057400" indent="-228600" eaLnBrk="0" hangingPunct="0">
              <a:tabLst>
                <a:tab pos="457200" algn="l"/>
                <a:tab pos="9144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Lst>
              <a:defRPr sz="1900" b="1">
                <a:solidFill>
                  <a:schemeClr val="tx1"/>
                </a:solidFill>
                <a:latin typeface="Arial Black" pitchFamily="34" charset="0"/>
              </a:defRPr>
            </a:lvl9pPr>
          </a:lstStyle>
          <a:p>
            <a:pPr eaLnBrk="1" hangingPunct="1">
              <a:lnSpc>
                <a:spcPct val="190000"/>
              </a:lnSpc>
            </a:pPr>
            <a:r>
              <a:rPr lang="en-US" sz="2700" dirty="0" err="1">
                <a:latin typeface="Courier New" pitchFamily="49" charset="0"/>
                <a:sym typeface="Symbol" pitchFamily="18" charset="2"/>
              </a:rPr>
              <a:t>nextLine</a:t>
            </a:r>
            <a:r>
              <a:rPr lang="en-US" sz="2700" dirty="0">
                <a:latin typeface="Courier New" pitchFamily="49" charset="0"/>
                <a:sym typeface="Symbol" pitchFamily="18" charset="2"/>
              </a:rPr>
              <a:t>()</a:t>
            </a:r>
            <a:r>
              <a:rPr lang="en-US" sz="2700" dirty="0">
                <a:latin typeface="Arial" charset="0"/>
                <a:sym typeface="Symbol" pitchFamily="18" charset="2"/>
              </a:rPr>
              <a:t> is used to </a:t>
            </a:r>
            <a:r>
              <a:rPr lang="en-US" sz="2700" dirty="0">
                <a:latin typeface="Arial" charset="0"/>
                <a:cs typeface="Arial" charset="0"/>
                <a:sym typeface="Symbol" pitchFamily="18" charset="2"/>
              </a:rPr>
              <a:t>enter string information</a:t>
            </a:r>
            <a:r>
              <a:rPr lang="en-US" sz="2700" dirty="0">
                <a:latin typeface="Arial" charset="0"/>
                <a:sym typeface="Symbol" pitchFamily="18" charset="2"/>
              </a:rPr>
              <a:t>.</a:t>
            </a:r>
          </a:p>
          <a:p>
            <a:pPr eaLnBrk="1" hangingPunct="1">
              <a:lnSpc>
                <a:spcPct val="190000"/>
              </a:lnSpc>
            </a:pPr>
            <a:r>
              <a:rPr lang="en-US" sz="2700" dirty="0" err="1">
                <a:latin typeface="Courier New" pitchFamily="49" charset="0"/>
                <a:sym typeface="Symbol" pitchFamily="18" charset="2"/>
              </a:rPr>
              <a:t>nextInt</a:t>
            </a:r>
            <a:r>
              <a:rPr lang="en-US" sz="2700" dirty="0">
                <a:latin typeface="Courier New" pitchFamily="49" charset="0"/>
                <a:sym typeface="Symbol" pitchFamily="18" charset="2"/>
              </a:rPr>
              <a:t>()</a:t>
            </a:r>
            <a:r>
              <a:rPr lang="en-US" sz="2700" dirty="0">
                <a:latin typeface="Arial" charset="0"/>
                <a:sym typeface="Symbol" pitchFamily="18" charset="2"/>
              </a:rPr>
              <a:t> is used to </a:t>
            </a:r>
            <a:r>
              <a:rPr lang="en-US" sz="2700" dirty="0">
                <a:latin typeface="Arial" charset="0"/>
                <a:cs typeface="Arial" charset="0"/>
                <a:sym typeface="Symbol" pitchFamily="18" charset="2"/>
              </a:rPr>
              <a:t>enter integer information</a:t>
            </a:r>
            <a:r>
              <a:rPr lang="en-US" sz="2700" dirty="0">
                <a:latin typeface="Arial" charset="0"/>
                <a:sym typeface="Symbol" pitchFamily="18" charset="2"/>
              </a:rPr>
              <a:t>.</a:t>
            </a:r>
          </a:p>
          <a:p>
            <a:pPr eaLnBrk="1" hangingPunct="1">
              <a:lnSpc>
                <a:spcPct val="190000"/>
              </a:lnSpc>
            </a:pPr>
            <a:r>
              <a:rPr lang="en-US" sz="2700" dirty="0" err="1">
                <a:latin typeface="Courier New" pitchFamily="49" charset="0"/>
                <a:sym typeface="Symbol" pitchFamily="18" charset="2"/>
              </a:rPr>
              <a:t>nextDouble</a:t>
            </a:r>
            <a:r>
              <a:rPr lang="en-US" sz="2700" dirty="0">
                <a:latin typeface="Courier New" pitchFamily="49" charset="0"/>
                <a:sym typeface="Symbol" pitchFamily="18" charset="2"/>
              </a:rPr>
              <a:t>()</a:t>
            </a:r>
            <a:r>
              <a:rPr lang="en-US" sz="2700" dirty="0">
                <a:latin typeface="Arial" charset="0"/>
                <a:sym typeface="Symbol" pitchFamily="18" charset="2"/>
              </a:rPr>
              <a:t> is used to </a:t>
            </a:r>
            <a:r>
              <a:rPr lang="en-US" sz="2700" dirty="0">
                <a:latin typeface="Arial" charset="0"/>
                <a:cs typeface="Arial" charset="0"/>
                <a:sym typeface="Symbol" pitchFamily="18" charset="2"/>
              </a:rPr>
              <a:t>enter real# information</a:t>
            </a:r>
            <a:r>
              <a:rPr lang="en-US" sz="2700" dirty="0">
                <a:latin typeface="Arial" charset="0"/>
                <a:sym typeface="Symbol" pitchFamily="18" charset="2"/>
              </a:rPr>
              <a:t>.</a:t>
            </a:r>
          </a:p>
          <a:p>
            <a:pPr eaLnBrk="1" hangingPunct="1">
              <a:lnSpc>
                <a:spcPct val="190000"/>
              </a:lnSpc>
            </a:pPr>
            <a:endParaRPr lang="en-US" sz="800" dirty="0">
              <a:latin typeface="Arial" charset="0"/>
              <a:sym typeface="Symbol" pitchFamily="18" charset="2"/>
            </a:endParaRPr>
          </a:p>
        </p:txBody>
      </p:sp>
      <p:pic>
        <p:nvPicPr>
          <p:cNvPr id="22532" name="Picture 4" descr="MMAG00293_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91000"/>
            <a:ext cx="22907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481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5" descr="C:\Documents and Settings\JohnSchram\Local Settings\Temporary Internet Files\Content.IE5\URQ75OAI\MCj023093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435" y="1981200"/>
            <a:ext cx="378882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44467" y="76200"/>
            <a:ext cx="4455066" cy="923330"/>
          </a:xfrm>
          <a:prstGeom prst="rect">
            <a:avLst/>
          </a:prstGeom>
          <a:noFill/>
        </p:spPr>
        <p:txBody>
          <a:bodyPr wrap="none" lIns="91440" tIns="45720" rIns="91440" bIns="45720">
            <a:spAutoFit/>
          </a:bodyPr>
          <a:lstStyle/>
          <a:p>
            <a:pPr algn="ctr"/>
            <a:r>
              <a:rPr lang="en-US"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Section 5.5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214624" y="4694872"/>
            <a:ext cx="4714752"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Selection</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2786784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9pPr>
          </a:lstStyle>
          <a:p>
            <a:pPr eaLnBrk="1" hangingPunct="1"/>
            <a:r>
              <a:rPr lang="en-US" sz="2000" dirty="0">
                <a:latin typeface="Times New Roman" pitchFamily="18" charset="0"/>
                <a:sym typeface="Symbol" pitchFamily="18" charset="2"/>
              </a:rPr>
              <a:t>// Java0506.java</a:t>
            </a:r>
          </a:p>
          <a:p>
            <a:pPr eaLnBrk="1" hangingPunct="1"/>
            <a:r>
              <a:rPr lang="en-US" sz="2000" dirty="0">
                <a:latin typeface="Times New Roman" pitchFamily="18" charset="0"/>
                <a:sym typeface="Symbol" pitchFamily="18" charset="2"/>
              </a:rPr>
              <a:t>// This program demonstrates one-way selection with &lt;if&gt;.   </a:t>
            </a:r>
          </a:p>
          <a:p>
            <a:pPr eaLnBrk="1" hangingPunct="1"/>
            <a:r>
              <a:rPr lang="en-US" sz="2000" dirty="0">
                <a:latin typeface="Times New Roman" pitchFamily="18" charset="0"/>
                <a:sym typeface="Symbol" pitchFamily="18" charset="2"/>
              </a:rPr>
              <a:t>// Run the program twice.  </a:t>
            </a:r>
          </a:p>
          <a:p>
            <a:pPr eaLnBrk="1" hangingPunct="1"/>
            <a:r>
              <a:rPr lang="en-US" sz="2000" dirty="0">
                <a:latin typeface="Times New Roman" pitchFamily="18" charset="0"/>
                <a:sym typeface="Symbol" pitchFamily="18" charset="2"/>
              </a:rPr>
              <a:t>// First with Sales equals to 300,000 and a second time with Sales equals 500,000.</a:t>
            </a:r>
          </a:p>
          <a:p>
            <a:pPr eaLnBrk="1" hangingPunct="1">
              <a:lnSpc>
                <a:spcPct val="60000"/>
              </a:lnSpc>
            </a:pPr>
            <a:endParaRPr lang="en-US" sz="2400" dirty="0">
              <a:latin typeface="Times New Roman" pitchFamily="18" charset="0"/>
              <a:sym typeface="Symbol" pitchFamily="18" charset="2"/>
            </a:endParaRPr>
          </a:p>
          <a:p>
            <a:pPr eaLnBrk="1" hangingPunct="1">
              <a:lnSpc>
                <a:spcPct val="90000"/>
              </a:lnSpc>
            </a:pPr>
            <a:r>
              <a:rPr lang="en-US" sz="2000" dirty="0">
                <a:latin typeface="Times New Roman" pitchFamily="18" charset="0"/>
                <a:sym typeface="Symbol" pitchFamily="18" charset="2"/>
              </a:rPr>
              <a:t>import </a:t>
            </a:r>
            <a:r>
              <a:rPr lang="en-US" sz="2000" dirty="0" err="1">
                <a:latin typeface="Times New Roman" pitchFamily="18" charset="0"/>
                <a:sym typeface="Symbol" pitchFamily="18" charset="2"/>
              </a:rPr>
              <a:t>java.util.Scanner</a:t>
            </a:r>
            <a:r>
              <a:rPr lang="en-US" sz="2000" dirty="0">
                <a:latin typeface="Times New Roman" pitchFamily="18" charset="0"/>
                <a:sym typeface="Symbol" pitchFamily="18" charset="2"/>
              </a:rPr>
              <a:t>;</a:t>
            </a:r>
          </a:p>
          <a:p>
            <a:pPr eaLnBrk="1" hangingPunct="1">
              <a:lnSpc>
                <a:spcPct val="60000"/>
              </a:lnSpc>
            </a:pPr>
            <a:endParaRPr lang="en-US" sz="2000" dirty="0">
              <a:latin typeface="Times New Roman" pitchFamily="18" charset="0"/>
              <a:sym typeface="Symbol" pitchFamily="18" charset="2"/>
            </a:endParaRPr>
          </a:p>
          <a:p>
            <a:pPr eaLnBrk="1" hangingPunct="1"/>
            <a:r>
              <a:rPr lang="en-US" sz="2000" dirty="0">
                <a:latin typeface="Times New Roman" pitchFamily="18" charset="0"/>
                <a:sym typeface="Symbol" pitchFamily="18" charset="2"/>
              </a:rPr>
              <a:t>public class Java0506</a:t>
            </a:r>
          </a:p>
          <a:p>
            <a:pPr eaLnBrk="1" hangingPunct="1"/>
            <a:r>
              <a:rPr lang="en-US" sz="2000" dirty="0">
                <a:latin typeface="Times New Roman" pitchFamily="18" charset="0"/>
                <a:sym typeface="Symbol" pitchFamily="18" charset="2"/>
              </a:rPr>
              <a:t>{</a:t>
            </a:r>
          </a:p>
          <a:p>
            <a:pPr eaLnBrk="1" hangingPunct="1"/>
            <a:r>
              <a:rPr lang="en-US" sz="2000" dirty="0">
                <a:latin typeface="Times New Roman" pitchFamily="18" charset="0"/>
                <a:sym typeface="Symbol" pitchFamily="18" charset="2"/>
              </a:rPr>
              <a:t>	public static void main (String </a:t>
            </a:r>
            <a:r>
              <a:rPr lang="en-US" sz="2000" dirty="0" err="1">
                <a:latin typeface="Times New Roman" pitchFamily="18" charset="0"/>
                <a:sym typeface="Symbol" pitchFamily="18" charset="2"/>
              </a:rPr>
              <a:t>args</a:t>
            </a:r>
            <a:r>
              <a:rPr lang="en-US" sz="2000" dirty="0">
                <a:latin typeface="Times New Roman" pitchFamily="18" charset="0"/>
                <a:sym typeface="Symbol" pitchFamily="18" charset="2"/>
              </a:rPr>
              <a:t>[]) 		</a:t>
            </a:r>
          </a:p>
          <a:p>
            <a:pPr eaLnBrk="1" hangingPunct="1"/>
            <a:r>
              <a:rPr lang="en-US" sz="2000" dirty="0">
                <a:latin typeface="Times New Roman" pitchFamily="18" charset="0"/>
                <a:sym typeface="Symbol" pitchFamily="18" charset="2"/>
              </a:rPr>
              <a:t>	{   </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System.out.println</a:t>
            </a:r>
            <a:r>
              <a:rPr lang="en-US" sz="2000" dirty="0">
                <a:latin typeface="Times New Roman" pitchFamily="18" charset="0"/>
                <a:sym typeface="Symbol" pitchFamily="18" charset="2"/>
              </a:rPr>
              <a:t>("\nJAVA0506.JAVA\n");</a:t>
            </a:r>
          </a:p>
          <a:p>
            <a:pPr eaLnBrk="1" hangingPunct="1"/>
            <a:r>
              <a:rPr lang="en-US" sz="2000" dirty="0">
                <a:latin typeface="Times New Roman" pitchFamily="18" charset="0"/>
                <a:sym typeface="Symbol" pitchFamily="18" charset="2"/>
              </a:rPr>
              <a:t> 		Scanner </a:t>
            </a:r>
            <a:r>
              <a:rPr lang="en-US" sz="2000" b="0" dirty="0">
                <a:sym typeface="Symbol" pitchFamily="18" charset="2"/>
              </a:rPr>
              <a:t>keyboard</a:t>
            </a:r>
            <a:r>
              <a:rPr lang="en-US" sz="2000" dirty="0">
                <a:latin typeface="Times New Roman" pitchFamily="18" charset="0"/>
                <a:sym typeface="Symbol" pitchFamily="18" charset="2"/>
              </a:rPr>
              <a:t> = new Scanner(System.in);</a:t>
            </a:r>
          </a:p>
          <a:p>
            <a:pPr eaLnBrk="1" hangingPunct="1">
              <a:lnSpc>
                <a:spcPct val="90000"/>
              </a:lnSpc>
            </a:pPr>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System.out.print</a:t>
            </a:r>
            <a:r>
              <a:rPr lang="en-US" sz="2000" dirty="0">
                <a:latin typeface="Times New Roman" pitchFamily="18" charset="0"/>
                <a:sym typeface="Symbol" pitchFamily="18" charset="2"/>
              </a:rPr>
              <a:t>("Enter Sales  ===&gt;&gt;  ");										</a:t>
            </a:r>
          </a:p>
          <a:p>
            <a:pPr eaLnBrk="1" hangingPunct="1"/>
            <a:r>
              <a:rPr lang="en-US" sz="2000" dirty="0">
                <a:latin typeface="Times New Roman" pitchFamily="18" charset="0"/>
                <a:sym typeface="Symbol" pitchFamily="18" charset="2"/>
              </a:rPr>
              <a:t>		double sales  = </a:t>
            </a:r>
            <a:r>
              <a:rPr lang="en-US" sz="2000" b="0" dirty="0" err="1">
                <a:sym typeface="Symbol" pitchFamily="18" charset="2"/>
              </a:rPr>
              <a:t>keyboard</a:t>
            </a:r>
            <a:r>
              <a:rPr lang="en-US" sz="2000" dirty="0" err="1">
                <a:latin typeface="Times New Roman" pitchFamily="18" charset="0"/>
                <a:sym typeface="Symbol" pitchFamily="18" charset="2"/>
              </a:rPr>
              <a:t>.nextDouble</a:t>
            </a:r>
            <a:r>
              <a:rPr lang="en-US" sz="2000" dirty="0">
                <a:latin typeface="Times New Roman" pitchFamily="18" charset="0"/>
                <a:sym typeface="Symbol" pitchFamily="18" charset="2"/>
              </a:rPr>
              <a:t>();</a:t>
            </a:r>
          </a:p>
          <a:p>
            <a:pPr eaLnBrk="1" hangingPunct="1"/>
            <a:r>
              <a:rPr lang="en-US" sz="2000" dirty="0">
                <a:latin typeface="Times New Roman" pitchFamily="18" charset="0"/>
                <a:sym typeface="Symbol" pitchFamily="18" charset="2"/>
              </a:rPr>
              <a:t>		double bonus = 250.00;</a:t>
            </a:r>
          </a:p>
          <a:p>
            <a:pPr eaLnBrk="1" hangingPunct="1"/>
            <a:r>
              <a:rPr lang="en-US" sz="2000" dirty="0">
                <a:latin typeface="Times New Roman" pitchFamily="18" charset="0"/>
                <a:cs typeface="Times New Roman" pitchFamily="18" charset="0"/>
                <a:sym typeface="Symbol" pitchFamily="18" charset="2"/>
              </a:rPr>
              <a:t>		if (sales &gt;= 500000.0)</a:t>
            </a:r>
          </a:p>
          <a:p>
            <a:pPr eaLnBrk="1" hangingPunct="1"/>
            <a:r>
              <a:rPr lang="en-US" sz="2000" dirty="0">
                <a:latin typeface="Times New Roman" pitchFamily="18" charset="0"/>
                <a:cs typeface="Times New Roman" pitchFamily="18" charset="0"/>
                <a:sym typeface="Symbol" pitchFamily="18" charset="2"/>
              </a:rPr>
              <a:t>			bonus += 500.0;</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System.out.println</a:t>
            </a:r>
            <a:r>
              <a:rPr lang="en-US" sz="2000" dirty="0">
                <a:latin typeface="Times New Roman" pitchFamily="18" charset="0"/>
                <a:sym typeface="Symbol" pitchFamily="18" charset="2"/>
              </a:rPr>
              <a:t>("Yearly bonus:       " + bonus);</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System.out.println</a:t>
            </a:r>
            <a:r>
              <a:rPr lang="en-US" sz="2000" dirty="0">
                <a:latin typeface="Times New Roman" pitchFamily="18" charset="0"/>
                <a:sym typeface="Symbol" pitchFamily="18" charset="2"/>
              </a:rPr>
              <a:t>();</a:t>
            </a:r>
          </a:p>
          <a:p>
            <a:pPr eaLnBrk="1" hangingPunct="1"/>
            <a:r>
              <a:rPr lang="en-US" sz="2000" dirty="0">
                <a:latin typeface="Times New Roman" pitchFamily="18" charset="0"/>
                <a:sym typeface="Symbol" pitchFamily="18" charset="2"/>
              </a:rPr>
              <a:t>	}</a:t>
            </a:r>
          </a:p>
          <a:p>
            <a:pPr eaLnBrk="1" hangingPunct="1"/>
            <a:r>
              <a:rPr lang="en-US" sz="2000" dirty="0">
                <a:latin typeface="Times New Roman" pitchFamily="18" charset="0"/>
                <a:sym typeface="Symbol" pitchFamily="18" charset="2"/>
              </a:rPr>
              <a:t>}</a:t>
            </a:r>
          </a:p>
        </p:txBody>
      </p:sp>
      <p:pic>
        <p:nvPicPr>
          <p:cNvPr id="26627" name="Picture 12" descr="j028274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200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3" descr="j030336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495800"/>
            <a:ext cx="647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1783080" y="1295400"/>
            <a:ext cx="7086600" cy="2543175"/>
            <a:chOff x="1152" y="816"/>
            <a:chExt cx="4464" cy="1602"/>
          </a:xfrm>
        </p:grpSpPr>
        <p:sp>
          <p:nvSpPr>
            <p:cNvPr id="26632" name="WordArt 6"/>
            <p:cNvSpPr>
              <a:spLocks noChangeArrowheads="1" noChangeShapeType="1" noTextEdit="1"/>
            </p:cNvSpPr>
            <p:nvPr/>
          </p:nvSpPr>
          <p:spPr bwMode="auto">
            <a:xfrm>
              <a:off x="1920" y="816"/>
              <a:ext cx="3696" cy="816"/>
            </a:xfrm>
            <a:prstGeom prst="rect">
              <a:avLst/>
            </a:prstGeom>
          </p:spPr>
          <p:txBody>
            <a:bodyPr wrap="none" fromWordArt="1">
              <a:prstTxWarp prst="textSlantUp">
                <a:avLst>
                  <a:gd name="adj" fmla="val 9481"/>
                </a:avLst>
              </a:prstTxWarp>
            </a:bodyPr>
            <a:lstStyle/>
            <a:p>
              <a:pPr algn="ctr"/>
              <a:r>
                <a:rPr lang="en-US" sz="3600" b="1" kern="1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This does not </a:t>
              </a: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have to be the word "input".</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It is merely a variable and can be anything.</a:t>
              </a:r>
            </a:p>
          </p:txBody>
        </p:sp>
        <p:grpSp>
          <p:nvGrpSpPr>
            <p:cNvPr id="26633" name="Group 16"/>
            <p:cNvGrpSpPr>
              <a:grpSpLocks/>
            </p:cNvGrpSpPr>
            <p:nvPr/>
          </p:nvGrpSpPr>
          <p:grpSpPr bwMode="auto">
            <a:xfrm>
              <a:off x="1152" y="1056"/>
              <a:ext cx="1008" cy="1362"/>
              <a:chOff x="1152" y="1056"/>
              <a:chExt cx="1008" cy="1362"/>
            </a:xfrm>
          </p:grpSpPr>
          <p:sp>
            <p:nvSpPr>
              <p:cNvPr id="26634" name="Oval 8"/>
              <p:cNvSpPr>
                <a:spLocks noChangeArrowheads="1"/>
              </p:cNvSpPr>
              <p:nvPr/>
            </p:nvSpPr>
            <p:spPr bwMode="auto">
              <a:xfrm>
                <a:off x="1152" y="2130"/>
                <a:ext cx="1008" cy="288"/>
              </a:xfrm>
              <a:prstGeom prst="ellipse">
                <a:avLst/>
              </a:prstGeom>
              <a:noFill/>
              <a:ln w="57150">
                <a:solidFill>
                  <a:schemeClr val="tx2">
                    <a:lumMod val="40000"/>
                    <a:lumOff val="6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5" name="Line 9"/>
              <p:cNvSpPr>
                <a:spLocks noChangeShapeType="1"/>
              </p:cNvSpPr>
              <p:nvPr/>
            </p:nvSpPr>
            <p:spPr bwMode="auto">
              <a:xfrm flipV="1">
                <a:off x="1632" y="1056"/>
                <a:ext cx="240" cy="1056"/>
              </a:xfrm>
              <a:prstGeom prst="line">
                <a:avLst/>
              </a:prstGeom>
              <a:noFill/>
              <a:ln w="57150">
                <a:solidFill>
                  <a:schemeClr val="tx2">
                    <a:lumMod val="40000"/>
                    <a:lumOff val="6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15"/>
              <p:cNvSpPr>
                <a:spLocks noChangeShapeType="1"/>
              </p:cNvSpPr>
              <p:nvPr/>
            </p:nvSpPr>
            <p:spPr bwMode="auto">
              <a:xfrm flipV="1">
                <a:off x="1859" y="1056"/>
                <a:ext cx="96" cy="0"/>
              </a:xfrm>
              <a:prstGeom prst="line">
                <a:avLst/>
              </a:prstGeom>
              <a:noFill/>
              <a:ln w="57150">
                <a:solidFill>
                  <a:schemeClr val="tx2">
                    <a:lumMod val="40000"/>
                    <a:lumOff val="60000"/>
                  </a:scheme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431082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6854825"/>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717925" algn="l"/>
                <a:tab pos="7778750" algn="l"/>
              </a:tabLst>
              <a:defRPr sz="1900" b="1">
                <a:solidFill>
                  <a:schemeClr val="tx1"/>
                </a:solidFill>
                <a:latin typeface="Arial Black" pitchFamily="34" charset="0"/>
              </a:defRPr>
            </a:lvl9pPr>
          </a:lstStyle>
          <a:p>
            <a:pPr eaLnBrk="1" hangingPunct="1"/>
            <a:r>
              <a:rPr lang="en-US" sz="2000" dirty="0">
                <a:latin typeface="Times New Roman" pitchFamily="18" charset="0"/>
                <a:sym typeface="Symbol" pitchFamily="18" charset="2"/>
              </a:rPr>
              <a:t>// Java0506.java</a:t>
            </a:r>
          </a:p>
          <a:p>
            <a:pPr eaLnBrk="1" hangingPunct="1"/>
            <a:r>
              <a:rPr lang="en-US" sz="2000" dirty="0">
                <a:latin typeface="Times New Roman" pitchFamily="18" charset="0"/>
                <a:sym typeface="Symbol" pitchFamily="18" charset="2"/>
              </a:rPr>
              <a:t>// This program demonstrates one-way selection with &lt;if&gt;.   </a:t>
            </a:r>
          </a:p>
          <a:p>
            <a:pPr eaLnBrk="1" hangingPunct="1"/>
            <a:r>
              <a:rPr lang="en-US" sz="2000" dirty="0">
                <a:latin typeface="Times New Roman" pitchFamily="18" charset="0"/>
                <a:sym typeface="Symbol" pitchFamily="18" charset="2"/>
              </a:rPr>
              <a:t>// Run the program twice.  </a:t>
            </a:r>
          </a:p>
          <a:p>
            <a:pPr eaLnBrk="1" hangingPunct="1"/>
            <a:r>
              <a:rPr lang="en-US" sz="2000" dirty="0">
                <a:latin typeface="Times New Roman" pitchFamily="18" charset="0"/>
                <a:sym typeface="Symbol" pitchFamily="18" charset="2"/>
              </a:rPr>
              <a:t>// First with Sales equals to 300,000 and a second time with Sales equals 500,000.</a:t>
            </a:r>
          </a:p>
          <a:p>
            <a:pPr eaLnBrk="1" hangingPunct="1">
              <a:lnSpc>
                <a:spcPct val="70000"/>
              </a:lnSpc>
            </a:pPr>
            <a:endParaRPr lang="en-US" sz="2000" dirty="0">
              <a:latin typeface="Times New Roman" pitchFamily="18" charset="0"/>
              <a:sym typeface="Symbol" pitchFamily="18" charset="2"/>
            </a:endParaRPr>
          </a:p>
          <a:p>
            <a:pPr eaLnBrk="1" hangingPunct="1">
              <a:lnSpc>
                <a:spcPct val="90000"/>
              </a:lnSpc>
            </a:pPr>
            <a:r>
              <a:rPr lang="en-US" sz="2000" dirty="0">
                <a:latin typeface="Times New Roman" pitchFamily="18" charset="0"/>
                <a:sym typeface="Symbol" pitchFamily="18" charset="2"/>
              </a:rPr>
              <a:t>import </a:t>
            </a:r>
            <a:r>
              <a:rPr lang="en-US" sz="2000" dirty="0" err="1">
                <a:latin typeface="Times New Roman" pitchFamily="18" charset="0"/>
                <a:sym typeface="Symbol" pitchFamily="18" charset="2"/>
              </a:rPr>
              <a:t>java.util.Scanner</a:t>
            </a:r>
            <a:r>
              <a:rPr lang="en-US" sz="2000" dirty="0">
                <a:latin typeface="Times New Roman" pitchFamily="18" charset="0"/>
                <a:sym typeface="Symbol" pitchFamily="18" charset="2"/>
              </a:rPr>
              <a:t>;</a:t>
            </a:r>
          </a:p>
          <a:p>
            <a:pPr eaLnBrk="1" hangingPunct="1">
              <a:lnSpc>
                <a:spcPct val="60000"/>
              </a:lnSpc>
            </a:pPr>
            <a:endParaRPr lang="en-US" sz="2000" dirty="0">
              <a:latin typeface="Times New Roman" pitchFamily="18" charset="0"/>
              <a:sym typeface="Symbol" pitchFamily="18" charset="2"/>
            </a:endParaRPr>
          </a:p>
          <a:p>
            <a:pPr eaLnBrk="1" hangingPunct="1"/>
            <a:r>
              <a:rPr lang="en-US" sz="2000" dirty="0">
                <a:latin typeface="Times New Roman" pitchFamily="18" charset="0"/>
                <a:sym typeface="Symbol" pitchFamily="18" charset="2"/>
              </a:rPr>
              <a:t>public class Java0506</a:t>
            </a:r>
          </a:p>
          <a:p>
            <a:pPr eaLnBrk="1" hangingPunct="1"/>
            <a:r>
              <a:rPr lang="en-US" sz="2000" dirty="0">
                <a:latin typeface="Times New Roman" pitchFamily="18" charset="0"/>
                <a:sym typeface="Symbol" pitchFamily="18" charset="2"/>
              </a:rPr>
              <a:t>{</a:t>
            </a:r>
          </a:p>
          <a:p>
            <a:pPr eaLnBrk="1" hangingPunct="1"/>
            <a:r>
              <a:rPr lang="en-US" sz="2000" dirty="0">
                <a:latin typeface="Times New Roman" pitchFamily="18" charset="0"/>
                <a:sym typeface="Symbol" pitchFamily="18" charset="2"/>
              </a:rPr>
              <a:t>	public static void main (String </a:t>
            </a:r>
            <a:r>
              <a:rPr lang="en-US" sz="2000" dirty="0" err="1">
                <a:latin typeface="Times New Roman" pitchFamily="18" charset="0"/>
                <a:sym typeface="Symbol" pitchFamily="18" charset="2"/>
              </a:rPr>
              <a:t>args</a:t>
            </a:r>
            <a:r>
              <a:rPr lang="en-US" sz="2000" dirty="0">
                <a:latin typeface="Times New Roman" pitchFamily="18" charset="0"/>
                <a:sym typeface="Symbol" pitchFamily="18" charset="2"/>
              </a:rPr>
              <a:t>[]) 		</a:t>
            </a:r>
          </a:p>
          <a:p>
            <a:pPr eaLnBrk="1" hangingPunct="1"/>
            <a:r>
              <a:rPr lang="en-US" sz="2000" dirty="0">
                <a:latin typeface="Times New Roman" pitchFamily="18" charset="0"/>
                <a:sym typeface="Symbol" pitchFamily="18" charset="2"/>
              </a:rPr>
              <a:t>	{   </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System.out.println</a:t>
            </a:r>
            <a:r>
              <a:rPr lang="en-US" sz="2000" dirty="0">
                <a:latin typeface="Times New Roman" pitchFamily="18" charset="0"/>
                <a:sym typeface="Symbol" pitchFamily="18" charset="2"/>
              </a:rPr>
              <a:t>("\nJAVA0506.JAVA\n");</a:t>
            </a:r>
          </a:p>
          <a:p>
            <a:pPr eaLnBrk="1" hangingPunct="1"/>
            <a:r>
              <a:rPr lang="en-US" sz="2000" dirty="0">
                <a:latin typeface="Times New Roman" pitchFamily="18" charset="0"/>
                <a:sym typeface="Symbol" pitchFamily="18" charset="2"/>
              </a:rPr>
              <a:t> 		Scanner keyboard = new Scanner(System.in);</a:t>
            </a:r>
          </a:p>
          <a:p>
            <a:pPr eaLnBrk="1" hangingPunct="1">
              <a:lnSpc>
                <a:spcPct val="90000"/>
              </a:lnSpc>
            </a:pPr>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System.out.print</a:t>
            </a:r>
            <a:r>
              <a:rPr lang="en-US" sz="2000" dirty="0">
                <a:latin typeface="Times New Roman" pitchFamily="18" charset="0"/>
                <a:sym typeface="Symbol" pitchFamily="18" charset="2"/>
              </a:rPr>
              <a:t>("Enter Sales  ===&gt;&gt;  ");										</a:t>
            </a:r>
          </a:p>
          <a:p>
            <a:pPr eaLnBrk="1" hangingPunct="1"/>
            <a:r>
              <a:rPr lang="en-US" sz="2000" dirty="0">
                <a:latin typeface="Times New Roman" pitchFamily="18" charset="0"/>
                <a:sym typeface="Symbol" pitchFamily="18" charset="2"/>
              </a:rPr>
              <a:t>		double sales  = </a:t>
            </a:r>
            <a:r>
              <a:rPr lang="en-US" sz="2000" dirty="0" err="1">
                <a:latin typeface="Times New Roman" pitchFamily="18" charset="0"/>
                <a:sym typeface="Symbol" pitchFamily="18" charset="2"/>
              </a:rPr>
              <a:t>keyboard.nextDouble</a:t>
            </a:r>
            <a:r>
              <a:rPr lang="en-US" sz="2000" dirty="0">
                <a:latin typeface="Times New Roman" pitchFamily="18" charset="0"/>
                <a:sym typeface="Symbol" pitchFamily="18" charset="2"/>
              </a:rPr>
              <a:t>();</a:t>
            </a:r>
          </a:p>
          <a:p>
            <a:pPr eaLnBrk="1" hangingPunct="1"/>
            <a:r>
              <a:rPr lang="en-US" sz="2000" dirty="0">
                <a:latin typeface="Times New Roman" pitchFamily="18" charset="0"/>
                <a:sym typeface="Symbol" pitchFamily="18" charset="2"/>
              </a:rPr>
              <a:t>		double bonus = 250.00;</a:t>
            </a:r>
          </a:p>
          <a:p>
            <a:pPr eaLnBrk="1" hangingPunct="1"/>
            <a:r>
              <a:rPr lang="en-US" sz="2000" b="0" dirty="0">
                <a:sym typeface="Symbol" pitchFamily="18" charset="2"/>
              </a:rPr>
              <a:t>		if (sales &gt;= 500000.0)</a:t>
            </a:r>
          </a:p>
          <a:p>
            <a:pPr eaLnBrk="1" hangingPunct="1"/>
            <a:r>
              <a:rPr lang="en-US" sz="2000" b="0" dirty="0">
                <a:sym typeface="Symbol" pitchFamily="18" charset="2"/>
              </a:rPr>
              <a:t>			bonus += 500.0;</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System.out.println</a:t>
            </a:r>
            <a:r>
              <a:rPr lang="en-US" sz="2000" dirty="0">
                <a:latin typeface="Times New Roman" pitchFamily="18" charset="0"/>
                <a:sym typeface="Symbol" pitchFamily="18" charset="2"/>
              </a:rPr>
              <a:t>("Yearly bonus:       " + bonus);</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System.out.println</a:t>
            </a:r>
            <a:r>
              <a:rPr lang="en-US" sz="2000" dirty="0">
                <a:latin typeface="Times New Roman" pitchFamily="18" charset="0"/>
                <a:sym typeface="Symbol" pitchFamily="18" charset="2"/>
              </a:rPr>
              <a:t>();</a:t>
            </a:r>
          </a:p>
          <a:p>
            <a:pPr eaLnBrk="1" hangingPunct="1"/>
            <a:r>
              <a:rPr lang="en-US" sz="2000" dirty="0">
                <a:latin typeface="Times New Roman" pitchFamily="18" charset="0"/>
                <a:sym typeface="Symbol" pitchFamily="18" charset="2"/>
              </a:rPr>
              <a:t>	}</a:t>
            </a:r>
          </a:p>
          <a:p>
            <a:pPr eaLnBrk="1" hangingPunct="1"/>
            <a:r>
              <a:rPr lang="en-US" sz="2000" dirty="0">
                <a:latin typeface="Times New Roman" pitchFamily="18" charset="0"/>
                <a:sym typeface="Symbol" pitchFamily="18" charset="2"/>
              </a:rPr>
              <a:t>}</a:t>
            </a:r>
          </a:p>
        </p:txBody>
      </p:sp>
      <p:pic>
        <p:nvPicPr>
          <p:cNvPr id="533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04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216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33507"/>
                                        </p:tgtEl>
                                        <p:attrNameLst>
                                          <p:attrName>style.visibility</p:attrName>
                                        </p:attrNameLst>
                                      </p:cBhvr>
                                      <p:to>
                                        <p:strVal val="visible"/>
                                      </p:to>
                                    </p:set>
                                    <p:anim to="" calcmode="lin" valueType="num">
                                      <p:cBhvr>
                                        <p:cTn id="7" dur="1" fill="hold"/>
                                        <p:tgtEl>
                                          <p:spTgt spid="53350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33508"/>
                                        </p:tgtEl>
                                        <p:attrNameLst>
                                          <p:attrName>style.visibility</p:attrName>
                                        </p:attrNameLst>
                                      </p:cBhvr>
                                      <p:to>
                                        <p:strVal val="visible"/>
                                      </p:to>
                                    </p:set>
                                    <p:anim to="" calcmode="lin" valueType="num">
                                      <p:cBhvr>
                                        <p:cTn id="12" dur="1" fill="hold"/>
                                        <p:tgtEl>
                                          <p:spTgt spid="5335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219200"/>
          </a:xfrm>
        </p:spPr>
        <p:txBody>
          <a:bodyPr/>
          <a:lstStyle/>
          <a:p>
            <a:pPr eaLnBrk="1" hangingPunct="1"/>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Indentation Rule:</a:t>
            </a:r>
          </a:p>
        </p:txBody>
      </p:sp>
      <p:sp>
        <p:nvSpPr>
          <p:cNvPr id="28675" name="Text Box 3"/>
          <p:cNvSpPr txBox="1">
            <a:spLocks noChangeArrowheads="1"/>
          </p:cNvSpPr>
          <p:nvPr/>
        </p:nvSpPr>
        <p:spPr bwMode="auto">
          <a:xfrm>
            <a:off x="914400" y="1143000"/>
            <a:ext cx="7315200" cy="343535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eaLnBrk="1" hangingPunct="1"/>
            <a:r>
              <a:rPr lang="en-US" sz="2400">
                <a:latin typeface="Arial" charset="0"/>
                <a:sym typeface="Symbol" pitchFamily="18" charset="2"/>
              </a:rPr>
              <a:t>Java syntax uses freeform program style.  Program statements may be placed on multiple lines with or without indentation.  </a:t>
            </a:r>
          </a:p>
          <a:p>
            <a:pPr eaLnBrk="1" hangingPunct="1"/>
            <a:endParaRPr lang="en-US" sz="2400">
              <a:latin typeface="Arial" charset="0"/>
              <a:sym typeface="Symbol" pitchFamily="18" charset="2"/>
            </a:endParaRPr>
          </a:p>
          <a:p>
            <a:pPr eaLnBrk="1" hangingPunct="1"/>
            <a:r>
              <a:rPr lang="en-US" sz="2400">
                <a:latin typeface="Arial" charset="0"/>
                <a:sym typeface="Symbol" pitchFamily="18" charset="2"/>
              </a:rPr>
              <a:t>By convention, control structures and their conditional statements are placed on one line.  The program statement that is executed, if the condition is true, is placed on the next line, and indented below the conditional statement.</a:t>
            </a:r>
          </a:p>
        </p:txBody>
      </p:sp>
      <p:sp>
        <p:nvSpPr>
          <p:cNvPr id="28676" name="Text Box 4"/>
          <p:cNvSpPr txBox="1">
            <a:spLocks noChangeArrowheads="1"/>
          </p:cNvSpPr>
          <p:nvPr/>
        </p:nvSpPr>
        <p:spPr bwMode="auto">
          <a:xfrm>
            <a:off x="914400" y="4800600"/>
            <a:ext cx="7315200" cy="1857375"/>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eaLnBrk="1" hangingPunct="1"/>
            <a:r>
              <a:rPr lang="en-US" sz="2800" dirty="0">
                <a:latin typeface="Courier New" pitchFamily="49" charset="0"/>
                <a:sym typeface="Symbol" pitchFamily="18" charset="2"/>
              </a:rPr>
              <a:t>if(Sales &gt;= 500000)</a:t>
            </a:r>
          </a:p>
          <a:p>
            <a:pPr eaLnBrk="1" hangingPunct="1"/>
            <a:r>
              <a:rPr lang="en-US" sz="2800" dirty="0">
                <a:latin typeface="Courier New" pitchFamily="49" charset="0"/>
                <a:sym typeface="Symbol" pitchFamily="18" charset="2"/>
              </a:rPr>
              <a:t>   Bonus += 500;</a:t>
            </a:r>
          </a:p>
          <a:p>
            <a:pPr eaLnBrk="1" hangingPunct="1"/>
            <a:endParaRPr lang="en-US" sz="2800" dirty="0">
              <a:latin typeface="Courier New" pitchFamily="49" charset="0"/>
              <a:sym typeface="Symbol" pitchFamily="18" charset="2"/>
            </a:endParaRPr>
          </a:p>
          <a:p>
            <a:pPr eaLnBrk="1" hangingPunct="1"/>
            <a:r>
              <a:rPr lang="en-US" sz="2800" dirty="0">
                <a:latin typeface="Courier New" pitchFamily="49" charset="0"/>
                <a:sym typeface="Symbol" pitchFamily="18" charset="2"/>
              </a:rPr>
              <a:t>if(Sales &gt;=500000) Bonus += 500;</a:t>
            </a:r>
          </a:p>
        </p:txBody>
      </p:sp>
      <p:sp>
        <p:nvSpPr>
          <p:cNvPr id="28677" name="WordArt 5"/>
          <p:cNvSpPr>
            <a:spLocks noChangeArrowheads="1" noChangeShapeType="1" noTextEdit="1"/>
          </p:cNvSpPr>
          <p:nvPr/>
        </p:nvSpPr>
        <p:spPr bwMode="auto">
          <a:xfrm>
            <a:off x="5638800" y="4648200"/>
            <a:ext cx="3200400" cy="1047750"/>
          </a:xfrm>
          <a:prstGeom prst="rect">
            <a:avLst/>
          </a:prstGeom>
        </p:spPr>
        <p:txBody>
          <a:bodyPr wrap="none" fromWordArt="1">
            <a:prstTxWarp prst="textSlantUp">
              <a:avLst>
                <a:gd name="adj" fmla="val 32056"/>
              </a:avLst>
            </a:prstTxWarp>
          </a:bodyPr>
          <a:lstStyle/>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The preferred way</a:t>
            </a:r>
          </a:p>
        </p:txBody>
      </p:sp>
      <p:sp>
        <p:nvSpPr>
          <p:cNvPr id="28678" name="Line 6"/>
          <p:cNvSpPr>
            <a:spLocks noChangeShapeType="1"/>
          </p:cNvSpPr>
          <p:nvPr/>
        </p:nvSpPr>
        <p:spPr bwMode="auto">
          <a:xfrm flipH="1">
            <a:off x="4953000" y="5334000"/>
            <a:ext cx="609600" cy="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74311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219200"/>
          </a:xfrm>
        </p:spPr>
        <p:txBody>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Important Note:</a:t>
            </a:r>
          </a:p>
        </p:txBody>
      </p:sp>
      <p:sp>
        <p:nvSpPr>
          <p:cNvPr id="29699" name="Text Box 3"/>
          <p:cNvSpPr txBox="1">
            <a:spLocks noChangeArrowheads="1"/>
          </p:cNvSpPr>
          <p:nvPr/>
        </p:nvSpPr>
        <p:spPr bwMode="auto">
          <a:xfrm>
            <a:off x="609600" y="1190625"/>
            <a:ext cx="7924800" cy="4708525"/>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eaLnBrk="1" hangingPunct="1"/>
            <a:r>
              <a:rPr lang="en-US" sz="3200">
                <a:latin typeface="Arial" charset="0"/>
                <a:sym typeface="Symbol" pitchFamily="18" charset="2"/>
              </a:rPr>
              <a:t>Headings are NOT program statements and therefore do not get a </a:t>
            </a:r>
            <a:r>
              <a:rPr lang="en-US" sz="3200">
                <a:latin typeface="Arial" charset="0"/>
                <a:cs typeface="Arial" charset="0"/>
                <a:sym typeface="Symbol" pitchFamily="18" charset="2"/>
              </a:rPr>
              <a:t>semicolon!</a:t>
            </a:r>
            <a:r>
              <a:rPr lang="en-US" sz="3200">
                <a:latin typeface="Arial" charset="0"/>
                <a:cs typeface="Arial" charset="0"/>
              </a:rPr>
              <a:t> </a:t>
            </a:r>
          </a:p>
          <a:p>
            <a:pPr eaLnBrk="1" hangingPunct="1"/>
            <a:endParaRPr lang="en-US" sz="3200">
              <a:latin typeface="Arial" charset="0"/>
              <a:cs typeface="Arial" charset="0"/>
            </a:endParaRPr>
          </a:p>
          <a:p>
            <a:pPr eaLnBrk="1" hangingPunct="1"/>
            <a:r>
              <a:rPr lang="en-US" sz="3200">
                <a:latin typeface="Arial" charset="0"/>
                <a:cs typeface="Arial" charset="0"/>
              </a:rPr>
              <a:t>This applies to class headings and method headings.  </a:t>
            </a:r>
          </a:p>
          <a:p>
            <a:pPr eaLnBrk="1" hangingPunct="1"/>
            <a:endParaRPr lang="en-US" sz="3200">
              <a:latin typeface="Arial" charset="0"/>
              <a:cs typeface="Arial" charset="0"/>
            </a:endParaRPr>
          </a:p>
          <a:p>
            <a:pPr eaLnBrk="1" hangingPunct="1"/>
            <a:r>
              <a:rPr lang="en-US" sz="3600" b="0">
                <a:cs typeface="Arial" charset="0"/>
              </a:rPr>
              <a:t>It also applies to </a:t>
            </a:r>
          </a:p>
          <a:p>
            <a:pPr eaLnBrk="1" hangingPunct="1"/>
            <a:r>
              <a:rPr lang="en-US" sz="3600" b="0">
                <a:cs typeface="Arial" charset="0"/>
              </a:rPr>
              <a:t>control structure </a:t>
            </a:r>
          </a:p>
          <a:p>
            <a:pPr eaLnBrk="1" hangingPunct="1"/>
            <a:r>
              <a:rPr lang="en-US" sz="3600" b="0">
                <a:cs typeface="Arial" charset="0"/>
              </a:rPr>
              <a:t>headings! </a:t>
            </a:r>
            <a:endParaRPr lang="en-US" sz="3600" b="0">
              <a:cs typeface="Arial" charset="0"/>
              <a:sym typeface="Symbol" pitchFamily="18" charset="2"/>
            </a:endParaRPr>
          </a:p>
        </p:txBody>
      </p:sp>
      <p:pic>
        <p:nvPicPr>
          <p:cNvPr id="29700" name="Picture 4" descr="MMAG00293_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4038" y="3657600"/>
            <a:ext cx="22907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427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9pPr>
          </a:lstStyle>
          <a:p>
            <a:pPr eaLnBrk="1" hangingPunct="1"/>
            <a:r>
              <a:rPr lang="en-US" dirty="0">
                <a:latin typeface="Times New Roman" pitchFamily="18" charset="0"/>
                <a:sym typeface="Symbol" pitchFamily="18" charset="2"/>
              </a:rPr>
              <a:t>// Java0507.java</a:t>
            </a:r>
          </a:p>
          <a:p>
            <a:pPr eaLnBrk="1" hangingPunct="1"/>
            <a:r>
              <a:rPr lang="en-US" dirty="0">
                <a:latin typeface="Times New Roman" pitchFamily="18" charset="0"/>
                <a:sym typeface="Symbol" pitchFamily="18" charset="2"/>
              </a:rPr>
              <a:t>// This program demonstrates one-way selection with &lt;if&gt;.</a:t>
            </a:r>
          </a:p>
          <a:p>
            <a:pPr eaLnBrk="1" hangingPunct="1"/>
            <a:r>
              <a:rPr lang="en-US" dirty="0">
                <a:latin typeface="Times New Roman" pitchFamily="18" charset="0"/>
                <a:sym typeface="Symbol" pitchFamily="18" charset="2"/>
              </a:rPr>
              <a:t>// It also shows that only one statement is controlled.</a:t>
            </a:r>
          </a:p>
          <a:p>
            <a:pPr eaLnBrk="1" hangingPunct="1"/>
            <a:r>
              <a:rPr lang="en-US" dirty="0">
                <a:latin typeface="Times New Roman" pitchFamily="18" charset="0"/>
                <a:sym typeface="Symbol" pitchFamily="18" charset="2"/>
              </a:rPr>
              <a:t>// Run the program twice.  First with Sales equals to 300,000 </a:t>
            </a:r>
          </a:p>
          <a:p>
            <a:pPr eaLnBrk="1" hangingPunct="1"/>
            <a:r>
              <a:rPr lang="en-US" dirty="0">
                <a:latin typeface="Times New Roman" pitchFamily="18" charset="0"/>
                <a:sym typeface="Symbol" pitchFamily="18" charset="2"/>
              </a:rPr>
              <a:t>// and then a second time with Sales equals to 500,000.</a:t>
            </a:r>
          </a:p>
          <a:p>
            <a:pPr eaLnBrk="1" hangingPunct="1"/>
            <a:r>
              <a:rPr lang="en-US" dirty="0">
                <a:latin typeface="Times New Roman" pitchFamily="18" charset="0"/>
                <a:sym typeface="Symbol" pitchFamily="18" charset="2"/>
              </a:rPr>
              <a:t>import </a:t>
            </a:r>
            <a:r>
              <a:rPr lang="en-US" dirty="0" err="1">
                <a:latin typeface="Times New Roman" pitchFamily="18" charset="0"/>
                <a:sym typeface="Symbol" pitchFamily="18" charset="2"/>
              </a:rPr>
              <a:t>java.util.Scanner</a:t>
            </a:r>
            <a:r>
              <a:rPr lang="en-US" dirty="0">
                <a:latin typeface="Times New Roman" pitchFamily="18" charset="0"/>
                <a:sym typeface="Symbol" pitchFamily="18" charset="2"/>
              </a:rPr>
              <a:t>;</a:t>
            </a:r>
          </a:p>
          <a:p>
            <a:pPr eaLnBrk="1" hangingPunct="1"/>
            <a:r>
              <a:rPr lang="en-US" dirty="0">
                <a:latin typeface="Times New Roman" pitchFamily="18" charset="0"/>
                <a:sym typeface="Symbol" pitchFamily="18" charset="2"/>
              </a:rPr>
              <a:t>public class Java0507</a:t>
            </a:r>
          </a:p>
          <a:p>
            <a:pPr eaLnBrk="1" hangingPunct="1"/>
            <a:r>
              <a:rPr lang="en-US" dirty="0">
                <a:latin typeface="Times New Roman" pitchFamily="18" charset="0"/>
                <a:sym typeface="Symbol" pitchFamily="18" charset="2"/>
              </a:rPr>
              <a:t>{</a:t>
            </a:r>
          </a:p>
          <a:p>
            <a:pPr eaLnBrk="1" hangingPunct="1"/>
            <a:r>
              <a:rPr lang="en-US" dirty="0">
                <a:latin typeface="Times New Roman" pitchFamily="18" charset="0"/>
                <a:sym typeface="Symbol" pitchFamily="18" charset="2"/>
              </a:rPr>
              <a:t>	public static void main (String </a:t>
            </a:r>
            <a:r>
              <a:rPr lang="en-US" dirty="0" err="1">
                <a:latin typeface="Times New Roman" pitchFamily="18" charset="0"/>
                <a:sym typeface="Symbol" pitchFamily="18" charset="2"/>
              </a:rPr>
              <a:t>args</a:t>
            </a:r>
            <a:r>
              <a:rPr lang="en-US" dirty="0">
                <a:latin typeface="Times New Roman" pitchFamily="18" charset="0"/>
                <a:sym typeface="Symbol" pitchFamily="18" charset="2"/>
              </a:rPr>
              <a:t>[]) 		</a:t>
            </a:r>
          </a:p>
          <a:p>
            <a:pPr eaLnBrk="1" hangingPunct="1"/>
            <a:r>
              <a:rPr lang="en-US" dirty="0">
                <a:latin typeface="Times New Roman" pitchFamily="18" charset="0"/>
                <a:sym typeface="Symbol" pitchFamily="18" charset="2"/>
              </a:rPr>
              <a:t>	{   </a:t>
            </a:r>
          </a:p>
          <a:p>
            <a:pPr eaLnBrk="1" hangingPunct="1"/>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a:latin typeface="Times New Roman" pitchFamily="18" charset="0"/>
                <a:sym typeface="Symbol" pitchFamily="18" charset="2"/>
              </a:rPr>
              <a:t>("\nJAVA0507.JAVA\n");</a:t>
            </a:r>
          </a:p>
          <a:p>
            <a:pPr eaLnBrk="1" hangingPunct="1"/>
            <a:r>
              <a:rPr lang="en-US" dirty="0">
                <a:latin typeface="Times New Roman" pitchFamily="18" charset="0"/>
                <a:sym typeface="Symbol" pitchFamily="18" charset="2"/>
              </a:rPr>
              <a:t> 		Scanner keyboard = new Scanner(System.in);</a:t>
            </a:r>
          </a:p>
          <a:p>
            <a:pPr eaLnBrk="1" hangingPunct="1"/>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a:t>
            </a:r>
            <a:r>
              <a:rPr lang="en-US" dirty="0">
                <a:latin typeface="Times New Roman" pitchFamily="18" charset="0"/>
                <a:sym typeface="Symbol" pitchFamily="18" charset="2"/>
              </a:rPr>
              <a:t>("Enter Sales  ===&gt;&gt;  ");	</a:t>
            </a:r>
          </a:p>
          <a:p>
            <a:pPr eaLnBrk="1" hangingPunct="1"/>
            <a:r>
              <a:rPr lang="en-US" dirty="0">
                <a:latin typeface="Times New Roman" pitchFamily="18" charset="0"/>
                <a:sym typeface="Symbol" pitchFamily="18" charset="2"/>
              </a:rPr>
              <a:t>		Double sales  = </a:t>
            </a:r>
            <a:r>
              <a:rPr lang="en-US" dirty="0" err="1">
                <a:latin typeface="Times New Roman" pitchFamily="18" charset="0"/>
                <a:sym typeface="Symbol" pitchFamily="18" charset="2"/>
              </a:rPr>
              <a:t>keyboard.nextDouble</a:t>
            </a:r>
            <a:r>
              <a:rPr lang="en-US" dirty="0">
                <a:latin typeface="Times New Roman" pitchFamily="18" charset="0"/>
                <a:sym typeface="Symbol" pitchFamily="18" charset="2"/>
              </a:rPr>
              <a:t>();</a:t>
            </a:r>
          </a:p>
          <a:p>
            <a:pPr eaLnBrk="1" hangingPunct="1"/>
            <a:r>
              <a:rPr lang="en-US" dirty="0">
                <a:latin typeface="Times New Roman" pitchFamily="18" charset="0"/>
                <a:sym typeface="Symbol" pitchFamily="18" charset="2"/>
              </a:rPr>
              <a:t>		double bonus = 250.00;</a:t>
            </a:r>
          </a:p>
          <a:p>
            <a:pPr eaLnBrk="1" hangingPunct="1">
              <a:lnSpc>
                <a:spcPct val="110000"/>
              </a:lnSpc>
            </a:pPr>
            <a:r>
              <a:rPr lang="en-US" b="0" i="1" dirty="0">
                <a:sym typeface="Symbol" pitchFamily="18" charset="2"/>
              </a:rPr>
              <a:t>	</a:t>
            </a:r>
            <a:r>
              <a:rPr lang="en-US" sz="1800" b="0" i="1" dirty="0">
                <a:sym typeface="Symbol" pitchFamily="18" charset="2"/>
              </a:rPr>
              <a:t>	</a:t>
            </a:r>
            <a:r>
              <a:rPr lang="en-US" sz="1800" b="0" dirty="0">
                <a:sym typeface="Symbol" pitchFamily="18" charset="2"/>
              </a:rPr>
              <a:t>if (sales &gt;= 500000.0)</a:t>
            </a:r>
          </a:p>
          <a:p>
            <a:pPr eaLnBrk="1" hangingPunct="1"/>
            <a:r>
              <a:rPr lang="en-US" sz="1800" b="0" dirty="0">
                <a:sym typeface="Symbol" pitchFamily="18" charset="2"/>
              </a:rPr>
              <a:t>			bonus += 500.0;</a:t>
            </a:r>
          </a:p>
          <a:p>
            <a:pPr eaLnBrk="1" hangingPunct="1"/>
            <a:r>
              <a:rPr lang="en-US" sz="1800" b="0" dirty="0">
                <a:sym typeface="Symbol" pitchFamily="18" charset="2"/>
              </a:rPr>
              <a:t>			</a:t>
            </a:r>
            <a:r>
              <a:rPr lang="en-US" sz="1800" b="0" dirty="0" err="1">
                <a:sym typeface="Symbol" pitchFamily="18" charset="2"/>
              </a:rPr>
              <a:t>System.out.println</a:t>
            </a:r>
            <a:r>
              <a:rPr lang="en-US" sz="1800" b="0" dirty="0">
                <a:sym typeface="Symbol" pitchFamily="18" charset="2"/>
              </a:rPr>
              <a:t>("Your sales &gt;=     500,000.00");</a:t>
            </a:r>
          </a:p>
          <a:p>
            <a:pPr eaLnBrk="1" hangingPunct="1"/>
            <a:r>
              <a:rPr lang="en-US" sz="1800" b="0" dirty="0">
                <a:sym typeface="Symbol" pitchFamily="18" charset="2"/>
              </a:rPr>
              <a:t>			</a:t>
            </a:r>
            <a:r>
              <a:rPr lang="en-US" sz="1800" b="0" dirty="0" err="1">
                <a:sym typeface="Symbol" pitchFamily="18" charset="2"/>
              </a:rPr>
              <a:t>System.out.println</a:t>
            </a:r>
            <a:r>
              <a:rPr lang="en-US" sz="1800" b="0" dirty="0">
                <a:sym typeface="Symbol" pitchFamily="18" charset="2"/>
              </a:rPr>
              <a:t>("You will receive 500.00 extra bonus.");</a:t>
            </a:r>
            <a:r>
              <a:rPr lang="en-US" dirty="0">
                <a:latin typeface="Times New Roman" pitchFamily="18" charset="0"/>
                <a:sym typeface="Symbol" pitchFamily="18" charset="2"/>
              </a:rPr>
              <a:t> </a:t>
            </a:r>
          </a:p>
          <a:p>
            <a:pPr eaLnBrk="1" hangingPunct="1">
              <a:lnSpc>
                <a:spcPct val="11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a:latin typeface="Times New Roman" pitchFamily="18" charset="0"/>
                <a:sym typeface="Symbol" pitchFamily="18" charset="2"/>
              </a:rPr>
              <a:t>    ("Yearly bonus:       " + bonus);</a:t>
            </a:r>
          </a:p>
          <a:p>
            <a:pPr eaLnBrk="1" hangingPunct="1"/>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a:latin typeface="Times New Roman" pitchFamily="18" charset="0"/>
                <a:sym typeface="Symbol" pitchFamily="18" charset="2"/>
              </a:rPr>
              <a:t>();</a:t>
            </a:r>
          </a:p>
          <a:p>
            <a:pPr eaLnBrk="1" hangingPunct="1"/>
            <a:r>
              <a:rPr lang="en-US" dirty="0">
                <a:latin typeface="Times New Roman" pitchFamily="18" charset="0"/>
                <a:sym typeface="Symbol" pitchFamily="18" charset="2"/>
              </a:rPr>
              <a:t>	}</a:t>
            </a:r>
          </a:p>
          <a:p>
            <a:pPr eaLnBrk="1" hangingPunct="1"/>
            <a:r>
              <a:rPr lang="en-US" dirty="0">
                <a:latin typeface="Times New Roman" pitchFamily="18" charset="0"/>
                <a:sym typeface="Symbol" pitchFamily="18" charset="2"/>
              </a:rPr>
              <a:t>}</a:t>
            </a:r>
          </a:p>
        </p:txBody>
      </p:sp>
      <p:pic>
        <p:nvPicPr>
          <p:cNvPr id="47002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5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022"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5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576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70021"/>
                                        </p:tgtEl>
                                        <p:attrNameLst>
                                          <p:attrName>style.visibility</p:attrName>
                                        </p:attrNameLst>
                                      </p:cBhvr>
                                      <p:to>
                                        <p:strVal val="visible"/>
                                      </p:to>
                                    </p:set>
                                    <p:anim to="" calcmode="lin" valueType="num">
                                      <p:cBhvr>
                                        <p:cTn id="7" dur="1" fill="hold"/>
                                        <p:tgtEl>
                                          <p:spTgt spid="47002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70022"/>
                                        </p:tgtEl>
                                        <p:attrNameLst>
                                          <p:attrName>style.visibility</p:attrName>
                                        </p:attrNameLst>
                                      </p:cBhvr>
                                      <p:to>
                                        <p:strVal val="visible"/>
                                      </p:to>
                                    </p:set>
                                    <p:anim to="" calcmode="lin" valueType="num">
                                      <p:cBhvr>
                                        <p:cTn id="12" dur="1" fill="hold"/>
                                        <p:tgtEl>
                                          <p:spTgt spid="4700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9pPr>
          </a:lstStyle>
          <a:p>
            <a:pPr eaLnBrk="1" hangingPunct="1"/>
            <a:r>
              <a:rPr lang="en-US" dirty="0">
                <a:latin typeface="Times New Roman" pitchFamily="18" charset="0"/>
                <a:sym typeface="Symbol" pitchFamily="18" charset="2"/>
              </a:rPr>
              <a:t>// Java0508.java</a:t>
            </a:r>
          </a:p>
          <a:p>
            <a:pPr eaLnBrk="1" hangingPunct="1"/>
            <a:r>
              <a:rPr lang="en-US" dirty="0">
                <a:latin typeface="Times New Roman" pitchFamily="18" charset="0"/>
                <a:sym typeface="Symbol" pitchFamily="18" charset="2"/>
              </a:rPr>
              <a:t>// This program demonstrates one-way selection with &lt;if&gt;.   It fixes the </a:t>
            </a:r>
          </a:p>
          <a:p>
            <a:pPr eaLnBrk="1" hangingPunct="1"/>
            <a:r>
              <a:rPr lang="en-US" dirty="0">
                <a:latin typeface="Times New Roman" pitchFamily="18" charset="0"/>
                <a:sym typeface="Symbol" pitchFamily="18" charset="2"/>
              </a:rPr>
              <a:t>// logic problem of the previous program with block structure by using braces.</a:t>
            </a:r>
          </a:p>
          <a:p>
            <a:pPr eaLnBrk="1" hangingPunct="1"/>
            <a:r>
              <a:rPr lang="en-US" dirty="0">
                <a:latin typeface="Times New Roman" pitchFamily="18" charset="0"/>
                <a:sym typeface="Symbol" pitchFamily="18" charset="2"/>
              </a:rPr>
              <a:t>import </a:t>
            </a:r>
            <a:r>
              <a:rPr lang="en-US" dirty="0" err="1">
                <a:latin typeface="Times New Roman" pitchFamily="18" charset="0"/>
                <a:sym typeface="Symbol" pitchFamily="18" charset="2"/>
              </a:rPr>
              <a:t>java.util.Scanner</a:t>
            </a:r>
            <a:r>
              <a:rPr lang="en-US" dirty="0">
                <a:latin typeface="Times New Roman" pitchFamily="18" charset="0"/>
                <a:sym typeface="Symbol" pitchFamily="18" charset="2"/>
              </a:rPr>
              <a:t>;</a:t>
            </a:r>
          </a:p>
          <a:p>
            <a:pPr eaLnBrk="1" hangingPunct="1"/>
            <a:r>
              <a:rPr lang="en-US" dirty="0">
                <a:latin typeface="Times New Roman" pitchFamily="18" charset="0"/>
                <a:sym typeface="Symbol" pitchFamily="18" charset="2"/>
              </a:rPr>
              <a:t>public class Java0508</a:t>
            </a:r>
          </a:p>
          <a:p>
            <a:pPr eaLnBrk="1" hangingPunct="1"/>
            <a:r>
              <a:rPr lang="en-US" dirty="0">
                <a:latin typeface="Times New Roman" pitchFamily="18" charset="0"/>
                <a:sym typeface="Symbol" pitchFamily="18" charset="2"/>
              </a:rPr>
              <a:t>{</a:t>
            </a:r>
          </a:p>
          <a:p>
            <a:pPr eaLnBrk="1" hangingPunct="1"/>
            <a:r>
              <a:rPr lang="en-US" dirty="0">
                <a:latin typeface="Times New Roman" pitchFamily="18" charset="0"/>
                <a:sym typeface="Symbol" pitchFamily="18" charset="2"/>
              </a:rPr>
              <a:t>	public static void main (String </a:t>
            </a:r>
            <a:r>
              <a:rPr lang="en-US" dirty="0" err="1">
                <a:latin typeface="Times New Roman" pitchFamily="18" charset="0"/>
                <a:sym typeface="Symbol" pitchFamily="18" charset="2"/>
              </a:rPr>
              <a:t>args</a:t>
            </a:r>
            <a:r>
              <a:rPr lang="en-US" dirty="0">
                <a:latin typeface="Times New Roman" pitchFamily="18" charset="0"/>
                <a:sym typeface="Symbol" pitchFamily="18" charset="2"/>
              </a:rPr>
              <a:t>[])		</a:t>
            </a:r>
          </a:p>
          <a:p>
            <a:pPr eaLnBrk="1" hangingPunct="1"/>
            <a:r>
              <a:rPr lang="en-US" dirty="0">
                <a:latin typeface="Times New Roman" pitchFamily="18" charset="0"/>
                <a:sym typeface="Symbol" pitchFamily="18" charset="2"/>
              </a:rPr>
              <a:t>	{   </a:t>
            </a:r>
          </a:p>
          <a:p>
            <a:pPr eaLnBrk="1" hangingPunct="1"/>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a:latin typeface="Times New Roman" pitchFamily="18" charset="0"/>
                <a:sym typeface="Symbol" pitchFamily="18" charset="2"/>
              </a:rPr>
              <a:t>("\nJAVA0508.JAVA\n");</a:t>
            </a:r>
          </a:p>
          <a:p>
            <a:pPr eaLnBrk="1" hangingPunct="1"/>
            <a:r>
              <a:rPr lang="en-US" dirty="0">
                <a:latin typeface="Times New Roman" pitchFamily="18" charset="0"/>
                <a:sym typeface="Symbol" pitchFamily="18" charset="2"/>
              </a:rPr>
              <a:t> 		Scanner keyboard = new Scanner(System.in);</a:t>
            </a:r>
          </a:p>
          <a:p>
            <a:pPr eaLnBrk="1" hangingPunct="1"/>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a:t>
            </a:r>
            <a:r>
              <a:rPr lang="en-US" dirty="0">
                <a:latin typeface="Times New Roman" pitchFamily="18" charset="0"/>
                <a:sym typeface="Symbol" pitchFamily="18" charset="2"/>
              </a:rPr>
              <a:t>("Enter Sales  ===&gt;&gt;  ");			</a:t>
            </a:r>
          </a:p>
          <a:p>
            <a:pPr eaLnBrk="1" hangingPunct="1"/>
            <a:r>
              <a:rPr lang="en-US" dirty="0">
                <a:latin typeface="Times New Roman" pitchFamily="18" charset="0"/>
                <a:sym typeface="Symbol" pitchFamily="18" charset="2"/>
              </a:rPr>
              <a:t>		double sales  = </a:t>
            </a:r>
            <a:r>
              <a:rPr lang="en-US" dirty="0" err="1">
                <a:latin typeface="Times New Roman" pitchFamily="18" charset="0"/>
                <a:sym typeface="Symbol" pitchFamily="18" charset="2"/>
              </a:rPr>
              <a:t>keyboard.nextDouble</a:t>
            </a:r>
            <a:r>
              <a:rPr lang="en-US" dirty="0">
                <a:latin typeface="Times New Roman" pitchFamily="18" charset="0"/>
                <a:sym typeface="Symbol" pitchFamily="18" charset="2"/>
              </a:rPr>
              <a:t>();</a:t>
            </a:r>
          </a:p>
          <a:p>
            <a:pPr eaLnBrk="1" hangingPunct="1"/>
            <a:r>
              <a:rPr lang="en-US" dirty="0">
                <a:latin typeface="Times New Roman" pitchFamily="18" charset="0"/>
                <a:sym typeface="Symbol" pitchFamily="18" charset="2"/>
              </a:rPr>
              <a:t>		double bonus = 250.00;</a:t>
            </a:r>
          </a:p>
          <a:p>
            <a:pPr eaLnBrk="1" hangingPunct="1">
              <a:lnSpc>
                <a:spcPct val="120000"/>
              </a:lnSpc>
            </a:pPr>
            <a:r>
              <a:rPr lang="en-US" sz="1800" dirty="0">
                <a:sym typeface="Symbol" pitchFamily="18" charset="2"/>
              </a:rPr>
              <a:t>	</a:t>
            </a:r>
            <a:r>
              <a:rPr lang="en-US" sz="1800" b="0" dirty="0">
                <a:sym typeface="Symbol" pitchFamily="18" charset="2"/>
              </a:rPr>
              <a:t>	if (sales &gt;= 500000.0)</a:t>
            </a:r>
          </a:p>
          <a:p>
            <a:pPr eaLnBrk="1" hangingPunct="1"/>
            <a:r>
              <a:rPr lang="en-US" sz="1800" b="0" dirty="0">
                <a:sym typeface="Symbol" pitchFamily="18" charset="2"/>
              </a:rPr>
              <a:t>		{</a:t>
            </a:r>
          </a:p>
          <a:p>
            <a:pPr eaLnBrk="1" hangingPunct="1"/>
            <a:r>
              <a:rPr lang="en-US" sz="1800" b="0" dirty="0">
                <a:sym typeface="Symbol" pitchFamily="18" charset="2"/>
              </a:rPr>
              <a:t>			bonus += 500.0;</a:t>
            </a:r>
          </a:p>
          <a:p>
            <a:pPr eaLnBrk="1" hangingPunct="1"/>
            <a:r>
              <a:rPr lang="en-US" sz="1800" b="0" dirty="0">
                <a:sym typeface="Symbol" pitchFamily="18" charset="2"/>
              </a:rPr>
              <a:t>			</a:t>
            </a:r>
            <a:r>
              <a:rPr lang="en-US" sz="1800" b="0" dirty="0" err="1">
                <a:sym typeface="Symbol" pitchFamily="18" charset="2"/>
              </a:rPr>
              <a:t>System.out.println</a:t>
            </a:r>
            <a:r>
              <a:rPr lang="en-US" sz="1800" b="0" dirty="0">
                <a:sym typeface="Symbol" pitchFamily="18" charset="2"/>
              </a:rPr>
              <a:t>("Your sales &gt;=     500,000.00");</a:t>
            </a:r>
          </a:p>
          <a:p>
            <a:pPr eaLnBrk="1" hangingPunct="1"/>
            <a:r>
              <a:rPr lang="en-US" sz="1800" b="0" dirty="0">
                <a:sym typeface="Symbol" pitchFamily="18" charset="2"/>
              </a:rPr>
              <a:t>			</a:t>
            </a:r>
            <a:r>
              <a:rPr lang="en-US" sz="1800" b="0" dirty="0" err="1">
                <a:sym typeface="Symbol" pitchFamily="18" charset="2"/>
              </a:rPr>
              <a:t>System.out.println</a:t>
            </a:r>
            <a:r>
              <a:rPr lang="en-US" sz="1800" b="0" dirty="0">
                <a:sym typeface="Symbol" pitchFamily="18" charset="2"/>
              </a:rPr>
              <a:t>("You will receive 500.00 extra bonus.");</a:t>
            </a:r>
          </a:p>
          <a:p>
            <a:pPr eaLnBrk="1" hangingPunct="1"/>
            <a:r>
              <a:rPr lang="en-US" sz="1800" b="0" dirty="0">
                <a:sym typeface="Symbol" pitchFamily="18" charset="2"/>
              </a:rPr>
              <a:t>		}</a:t>
            </a:r>
            <a:r>
              <a:rPr lang="en-US" dirty="0">
                <a:latin typeface="Times New Roman" pitchFamily="18" charset="0"/>
                <a:sym typeface="Symbol" pitchFamily="18" charset="2"/>
              </a:rPr>
              <a:t>        </a:t>
            </a:r>
          </a:p>
          <a:p>
            <a:pPr eaLnBrk="1" hangingPunct="1">
              <a:lnSpc>
                <a:spcPct val="12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a:latin typeface="Times New Roman" pitchFamily="18" charset="0"/>
                <a:sym typeface="Symbol" pitchFamily="18" charset="2"/>
              </a:rPr>
              <a:t>("Yearly bonus:       " + bonus);</a:t>
            </a:r>
          </a:p>
          <a:p>
            <a:pPr eaLnBrk="1" hangingPunct="1"/>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a:latin typeface="Times New Roman" pitchFamily="18" charset="0"/>
                <a:sym typeface="Symbol" pitchFamily="18" charset="2"/>
              </a:rPr>
              <a:t>();</a:t>
            </a:r>
          </a:p>
          <a:p>
            <a:pPr eaLnBrk="1" hangingPunct="1"/>
            <a:r>
              <a:rPr lang="en-US" dirty="0">
                <a:latin typeface="Times New Roman" pitchFamily="18" charset="0"/>
                <a:sym typeface="Symbol" pitchFamily="18" charset="2"/>
              </a:rPr>
              <a:t>	}</a:t>
            </a:r>
          </a:p>
          <a:p>
            <a:pPr eaLnBrk="1" hangingPunct="1"/>
            <a:r>
              <a:rPr lang="en-US" dirty="0">
                <a:latin typeface="Times New Roman" pitchFamily="18" charset="0"/>
                <a:sym typeface="Symbol" pitchFamily="18" charset="2"/>
              </a:rPr>
              <a:t>}</a:t>
            </a:r>
          </a:p>
        </p:txBody>
      </p:sp>
      <p:pic>
        <p:nvPicPr>
          <p:cNvPr id="4720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672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529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72069"/>
                                        </p:tgtEl>
                                        <p:attrNameLst>
                                          <p:attrName>style.visibility</p:attrName>
                                        </p:attrNameLst>
                                      </p:cBhvr>
                                      <p:to>
                                        <p:strVal val="visible"/>
                                      </p:to>
                                    </p:set>
                                    <p:anim to="" calcmode="lin" valueType="num">
                                      <p:cBhvr>
                                        <p:cTn id="7" dur="1" fill="hold"/>
                                        <p:tgtEl>
                                          <p:spTgt spid="47206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72070"/>
                                        </p:tgtEl>
                                        <p:attrNameLst>
                                          <p:attrName>style.visibility</p:attrName>
                                        </p:attrNameLst>
                                      </p:cBhvr>
                                      <p:to>
                                        <p:strVal val="visible"/>
                                      </p:to>
                                    </p:set>
                                    <p:anim to="" calcmode="lin" valueType="num">
                                      <p:cBhvr>
                                        <p:cTn id="12" dur="1" fill="hold"/>
                                        <p:tgtEl>
                                          <p:spTgt spid="4720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990600"/>
          </a:xfrm>
        </p:spPr>
        <p:txBody>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One-Way Selection</a:t>
            </a:r>
          </a:p>
        </p:txBody>
      </p:sp>
      <p:sp>
        <p:nvSpPr>
          <p:cNvPr id="30723" name="Text Box 3"/>
          <p:cNvSpPr txBox="1">
            <a:spLocks noChangeArrowheads="1"/>
          </p:cNvSpPr>
          <p:nvPr/>
        </p:nvSpPr>
        <p:spPr bwMode="auto">
          <a:xfrm>
            <a:off x="381000" y="990600"/>
            <a:ext cx="8458200" cy="5780088"/>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Lst>
              <a:defRPr b="1">
                <a:solidFill>
                  <a:schemeClr val="tx1"/>
                </a:solidFill>
                <a:latin typeface="Arial" charset="0"/>
              </a:defRPr>
            </a:lvl1pPr>
            <a:lvl2pPr marL="742950" indent="-285750" eaLnBrk="0" hangingPunct="0">
              <a:tabLst>
                <a:tab pos="457200" algn="l"/>
                <a:tab pos="914400" algn="l"/>
                <a:tab pos="1371600" algn="l"/>
                <a:tab pos="1828800" algn="l"/>
                <a:tab pos="2286000" algn="l"/>
              </a:tabLst>
              <a:defRPr b="1">
                <a:solidFill>
                  <a:schemeClr val="tx1"/>
                </a:solidFill>
                <a:latin typeface="Arial" charset="0"/>
              </a:defRPr>
            </a:lvl2pPr>
            <a:lvl3pPr marL="1143000" indent="-228600" eaLnBrk="0" hangingPunct="0">
              <a:tabLst>
                <a:tab pos="457200" algn="l"/>
                <a:tab pos="914400" algn="l"/>
                <a:tab pos="1371600" algn="l"/>
                <a:tab pos="1828800" algn="l"/>
                <a:tab pos="2286000" algn="l"/>
              </a:tabLst>
              <a:defRPr b="1">
                <a:solidFill>
                  <a:schemeClr val="tx1"/>
                </a:solidFill>
                <a:latin typeface="Arial" charset="0"/>
              </a:defRPr>
            </a:lvl3pPr>
            <a:lvl4pPr marL="1600200" indent="-228600" eaLnBrk="0" hangingPunct="0">
              <a:tabLst>
                <a:tab pos="457200" algn="l"/>
                <a:tab pos="914400" algn="l"/>
                <a:tab pos="1371600" algn="l"/>
                <a:tab pos="1828800" algn="l"/>
                <a:tab pos="2286000" algn="l"/>
              </a:tabLst>
              <a:defRPr b="1">
                <a:solidFill>
                  <a:schemeClr val="tx1"/>
                </a:solidFill>
                <a:latin typeface="Arial" charset="0"/>
              </a:defRPr>
            </a:lvl4pPr>
            <a:lvl5pPr marL="2057400" indent="-228600" eaLnBrk="0" hangingPunct="0">
              <a:tabLst>
                <a:tab pos="457200" algn="l"/>
                <a:tab pos="914400" algn="l"/>
                <a:tab pos="1371600" algn="l"/>
                <a:tab pos="1828800" algn="l"/>
                <a:tab pos="2286000" algn="l"/>
              </a:tabLst>
              <a:defRPr b="1">
                <a:solidFill>
                  <a:schemeClr val="tx1"/>
                </a:solidFill>
                <a:latin typeface="Arial" charset="0"/>
              </a:defRPr>
            </a:lvl5pPr>
            <a:lvl6pPr marL="25146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6pPr>
            <a:lvl7pPr marL="29718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7pPr>
            <a:lvl8pPr marL="34290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8pPr>
            <a:lvl9pPr marL="38862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9pPr>
          </a:lstStyle>
          <a:p>
            <a:pPr eaLnBrk="1" hangingPunct="1">
              <a:defRPr/>
            </a:pPr>
            <a:r>
              <a:rPr lang="en-US" sz="2400" dirty="0" smtClean="0">
                <a:sym typeface="Symbol" pitchFamily="18" charset="2"/>
              </a:rPr>
              <a:t>General </a:t>
            </a:r>
            <a:r>
              <a:rPr lang="en-US" sz="2400" dirty="0">
                <a:sym typeface="Symbol" pitchFamily="18" charset="2"/>
              </a:rPr>
              <a:t>S</a:t>
            </a:r>
            <a:r>
              <a:rPr lang="en-US" sz="2400" dirty="0" smtClean="0">
                <a:sym typeface="Symbol" pitchFamily="18" charset="2"/>
              </a:rPr>
              <a:t>yntax</a:t>
            </a:r>
            <a:r>
              <a:rPr lang="en-US" sz="2400" dirty="0">
                <a:sym typeface="Symbol" pitchFamily="18" charset="2"/>
              </a:rPr>
              <a:t>:</a:t>
            </a:r>
          </a:p>
          <a:p>
            <a:pPr eaLnBrk="1" hangingPunct="1">
              <a:lnSpc>
                <a:spcPct val="70000"/>
              </a:lnSpc>
              <a:defRPr/>
            </a:pPr>
            <a:endParaRPr lang="en-US" dirty="0">
              <a:sym typeface="Symbol" pitchFamily="18" charset="2"/>
            </a:endParaRPr>
          </a:p>
          <a:p>
            <a:pPr eaLnBrk="1" hangingPunct="1">
              <a:defRPr/>
            </a:pPr>
            <a:r>
              <a:rPr lang="en-US" sz="2400" b="0" dirty="0">
                <a:latin typeface="+mn-lt"/>
                <a:sym typeface="Symbol" pitchFamily="18" charset="2"/>
              </a:rPr>
              <a:t>	if (condition true)</a:t>
            </a:r>
          </a:p>
          <a:p>
            <a:pPr eaLnBrk="1" hangingPunct="1">
              <a:defRPr/>
            </a:pPr>
            <a:r>
              <a:rPr lang="en-US" sz="2400" b="0" dirty="0">
                <a:latin typeface="+mn-lt"/>
                <a:sym typeface="Symbol" pitchFamily="18" charset="2"/>
              </a:rPr>
              <a:t>	  	execute program </a:t>
            </a:r>
            <a:r>
              <a:rPr lang="en-US" sz="2400" b="0" dirty="0" smtClean="0">
                <a:latin typeface="+mn-lt"/>
                <a:sym typeface="Symbol" pitchFamily="18" charset="2"/>
              </a:rPr>
              <a:t>statement</a:t>
            </a:r>
          </a:p>
          <a:p>
            <a:pPr eaLnBrk="1" hangingPunct="1">
              <a:defRPr/>
            </a:pPr>
            <a:endParaRPr lang="en-US" sz="3200" dirty="0" smtClean="0">
              <a:latin typeface="Times New Roman" pitchFamily="18" charset="0"/>
              <a:sym typeface="Symbol" pitchFamily="18" charset="2"/>
            </a:endParaRPr>
          </a:p>
          <a:p>
            <a:pPr eaLnBrk="1" hangingPunct="1">
              <a:defRPr/>
            </a:pPr>
            <a:r>
              <a:rPr lang="en-US" sz="2400" dirty="0" smtClean="0">
                <a:sym typeface="Symbol" pitchFamily="18" charset="2"/>
              </a:rPr>
              <a:t>Specific Examples:</a:t>
            </a:r>
            <a:endParaRPr lang="en-US" sz="2400" dirty="0">
              <a:sym typeface="Symbol" pitchFamily="18" charset="2"/>
            </a:endParaRPr>
          </a:p>
          <a:p>
            <a:pPr eaLnBrk="1" hangingPunct="1">
              <a:defRPr/>
            </a:pPr>
            <a:endParaRPr lang="en-US" dirty="0" smtClean="0">
              <a:latin typeface="Times New Roman" pitchFamily="18" charset="0"/>
              <a:sym typeface="Symbol" pitchFamily="18" charset="2"/>
            </a:endParaRPr>
          </a:p>
          <a:p>
            <a:pPr eaLnBrk="1" hangingPunct="1">
              <a:defRPr/>
            </a:pPr>
            <a:r>
              <a:rPr lang="en-US" sz="2400" dirty="0">
                <a:latin typeface="Times New Roman" pitchFamily="18" charset="0"/>
                <a:sym typeface="Symbol" pitchFamily="18" charset="2"/>
              </a:rPr>
              <a:t>	if (counter &gt; 100)</a:t>
            </a:r>
          </a:p>
          <a:p>
            <a:pPr eaLnBrk="1" hangingPunct="1">
              <a:defRPr/>
            </a:pPr>
            <a:r>
              <a:rPr lang="en-US" sz="2400" dirty="0">
                <a:latin typeface="Times New Roman" pitchFamily="18" charset="0"/>
                <a:sym typeface="Symbol" pitchFamily="18" charset="2"/>
              </a:rPr>
              <a:t>	   </a:t>
            </a:r>
            <a:r>
              <a:rPr lang="en-US" sz="2400" dirty="0" smtClean="0">
                <a:latin typeface="Times New Roman" pitchFamily="18" charset="0"/>
                <a:sym typeface="Symbol" pitchFamily="18" charset="2"/>
              </a:rPr>
              <a:t>	</a:t>
            </a:r>
            <a:r>
              <a:rPr lang="en-US" sz="2400" dirty="0" err="1" smtClean="0">
                <a:latin typeface="Times New Roman" pitchFamily="18" charset="0"/>
                <a:sym typeface="Symbol" pitchFamily="18" charset="2"/>
              </a:rPr>
              <a:t>System.out.println</a:t>
            </a:r>
            <a:r>
              <a:rPr lang="en-US" sz="2400" dirty="0">
                <a:latin typeface="Times New Roman" pitchFamily="18" charset="0"/>
                <a:sym typeface="Symbol" pitchFamily="18" charset="2"/>
              </a:rPr>
              <a:t>("Counter exceeds 100");</a:t>
            </a:r>
          </a:p>
          <a:p>
            <a:pPr eaLnBrk="1" hangingPunct="1">
              <a:lnSpc>
                <a:spcPct val="70000"/>
              </a:lnSpc>
              <a:defRPr/>
            </a:pPr>
            <a:endParaRPr lang="en-US" sz="2400" dirty="0">
              <a:sym typeface="Symbol" pitchFamily="18" charset="2"/>
            </a:endParaRPr>
          </a:p>
          <a:p>
            <a:pPr eaLnBrk="1" hangingPunct="1">
              <a:defRPr/>
            </a:pPr>
            <a:r>
              <a:rPr lang="en-US" sz="2400" dirty="0">
                <a:latin typeface="Times New Roman" pitchFamily="18" charset="0"/>
                <a:sym typeface="Symbol" pitchFamily="18" charset="2"/>
              </a:rPr>
              <a:t>	if (savings &gt;= 10000)</a:t>
            </a:r>
          </a:p>
          <a:p>
            <a:pPr eaLnBrk="1" hangingPunct="1">
              <a:defRPr/>
            </a:pPr>
            <a:r>
              <a:rPr lang="en-US" sz="2400" dirty="0">
                <a:latin typeface="Times New Roman" pitchFamily="18" charset="0"/>
                <a:sym typeface="Symbol" pitchFamily="18" charset="2"/>
              </a:rPr>
              <a:t>	{</a:t>
            </a:r>
          </a:p>
          <a:p>
            <a:pPr eaLnBrk="1" hangingPunct="1">
              <a:defRPr/>
            </a:pPr>
            <a:r>
              <a:rPr lang="en-US" sz="2400" dirty="0">
                <a:latin typeface="Times New Roman" pitchFamily="18" charset="0"/>
                <a:sym typeface="Symbol" pitchFamily="18" charset="2"/>
              </a:rPr>
              <a:t>	   </a:t>
            </a:r>
            <a:r>
              <a:rPr lang="en-US" sz="2400" dirty="0" smtClean="0">
                <a:latin typeface="Times New Roman" pitchFamily="18" charset="0"/>
                <a:sym typeface="Symbol" pitchFamily="18" charset="2"/>
              </a:rPr>
              <a:t>	</a:t>
            </a:r>
            <a:r>
              <a:rPr lang="en-US" sz="2400" dirty="0" err="1" smtClean="0">
                <a:latin typeface="Times New Roman" pitchFamily="18" charset="0"/>
                <a:sym typeface="Symbol" pitchFamily="18" charset="2"/>
              </a:rPr>
              <a:t>System.out.println</a:t>
            </a:r>
            <a:r>
              <a:rPr lang="en-US" sz="2400" dirty="0">
                <a:latin typeface="Times New Roman" pitchFamily="18" charset="0"/>
                <a:sym typeface="Symbol" pitchFamily="18" charset="2"/>
              </a:rPr>
              <a:t>("It’s skiing time");</a:t>
            </a:r>
          </a:p>
          <a:p>
            <a:pPr eaLnBrk="1" hangingPunct="1">
              <a:defRPr/>
            </a:pPr>
            <a:r>
              <a:rPr lang="en-US" sz="2400" dirty="0">
                <a:latin typeface="Times New Roman" pitchFamily="18" charset="0"/>
                <a:sym typeface="Symbol" pitchFamily="18" charset="2"/>
              </a:rPr>
              <a:t>	   </a:t>
            </a:r>
            <a:r>
              <a:rPr lang="en-US" sz="2400" dirty="0" smtClean="0">
                <a:latin typeface="Times New Roman" pitchFamily="18" charset="0"/>
                <a:sym typeface="Symbol" pitchFamily="18" charset="2"/>
              </a:rPr>
              <a:t>	</a:t>
            </a:r>
            <a:r>
              <a:rPr lang="en-US" sz="2400" dirty="0" err="1" smtClean="0">
                <a:latin typeface="Times New Roman" pitchFamily="18" charset="0"/>
                <a:sym typeface="Symbol" pitchFamily="18" charset="2"/>
              </a:rPr>
              <a:t>System.out.println</a:t>
            </a:r>
            <a:r>
              <a:rPr lang="en-US" sz="2400" dirty="0">
                <a:latin typeface="Times New Roman" pitchFamily="18" charset="0"/>
                <a:sym typeface="Symbol" pitchFamily="18" charset="2"/>
              </a:rPr>
              <a:t>("Let’s pack");</a:t>
            </a:r>
          </a:p>
          <a:p>
            <a:pPr eaLnBrk="1" hangingPunct="1">
              <a:defRPr/>
            </a:pPr>
            <a:r>
              <a:rPr lang="en-US" sz="2400" dirty="0">
                <a:latin typeface="Times New Roman" pitchFamily="18" charset="0"/>
                <a:sym typeface="Symbol" pitchFamily="18" charset="2"/>
              </a:rPr>
              <a:t>	   </a:t>
            </a:r>
            <a:r>
              <a:rPr lang="en-US" sz="2400" dirty="0" smtClean="0">
                <a:latin typeface="Times New Roman" pitchFamily="18" charset="0"/>
                <a:sym typeface="Symbol" pitchFamily="18" charset="2"/>
              </a:rPr>
              <a:t>	</a:t>
            </a:r>
            <a:r>
              <a:rPr lang="en-US" sz="2400" dirty="0" err="1" smtClean="0">
                <a:latin typeface="Times New Roman" pitchFamily="18" charset="0"/>
                <a:sym typeface="Symbol" pitchFamily="18" charset="2"/>
              </a:rPr>
              <a:t>System.out.println</a:t>
            </a:r>
            <a:r>
              <a:rPr lang="en-US" sz="2400" dirty="0">
                <a:latin typeface="Times New Roman" pitchFamily="18" charset="0"/>
                <a:sym typeface="Symbol" pitchFamily="18" charset="2"/>
              </a:rPr>
              <a:t>("Remember your skis");</a:t>
            </a:r>
          </a:p>
          <a:p>
            <a:pPr eaLnBrk="1" hangingPunct="1">
              <a:defRPr/>
            </a:pPr>
            <a:r>
              <a:rPr lang="en-US" sz="2400" dirty="0">
                <a:latin typeface="Times New Roman" pitchFamily="18" charset="0"/>
                <a:sym typeface="Symbol" pitchFamily="18" charset="2"/>
              </a:rPr>
              <a:t>	}</a:t>
            </a:r>
          </a:p>
        </p:txBody>
      </p:sp>
      <p:pic>
        <p:nvPicPr>
          <p:cNvPr id="32772" name="Picture 6" descr="C:\Documents and Settings\JohnSchram\Local Settings\Temporary Internet Files\Content.IE5\92CYL8BY\MMj018924300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0"/>
            <a:ext cx="2590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56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524000"/>
          </a:xfrm>
        </p:spPr>
        <p:txBody>
          <a:bodyPr/>
          <a:lstStyle/>
          <a:p>
            <a:pPr eaLnBrk="1" hangingPunct="1"/>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Program Flow</a:t>
            </a:r>
          </a:p>
        </p:txBody>
      </p:sp>
      <p:pic>
        <p:nvPicPr>
          <p:cNvPr id="4099" name="Picture 10" descr="j028286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800600"/>
            <a:ext cx="26670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1" descr="j02347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4800600"/>
            <a:ext cx="1352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
          <p:cNvSpPr txBox="1">
            <a:spLocks noChangeArrowheads="1"/>
          </p:cNvSpPr>
          <p:nvPr/>
        </p:nvSpPr>
        <p:spPr bwMode="auto">
          <a:xfrm>
            <a:off x="609600" y="1600200"/>
            <a:ext cx="7924800" cy="2820988"/>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eaLnBrk="1" hangingPunct="1">
              <a:lnSpc>
                <a:spcPct val="130000"/>
              </a:lnSpc>
            </a:pPr>
            <a:r>
              <a:rPr lang="en-US" sz="3200" i="1" dirty="0">
                <a:latin typeface="Arial" charset="0"/>
                <a:cs typeface="Arial" charset="0"/>
                <a:sym typeface="Symbol" pitchFamily="18" charset="2"/>
              </a:rPr>
              <a:t>Program Flow</a:t>
            </a:r>
            <a:r>
              <a:rPr lang="en-US" sz="3200" dirty="0">
                <a:latin typeface="Arial" charset="0"/>
                <a:cs typeface="Arial" charset="0"/>
                <a:sym typeface="Symbol" pitchFamily="18" charset="2"/>
              </a:rPr>
              <a:t> </a:t>
            </a:r>
            <a:r>
              <a:rPr lang="en-US" sz="3200" dirty="0">
                <a:latin typeface="Arial" charset="0"/>
                <a:sym typeface="Symbol" pitchFamily="18" charset="2"/>
              </a:rPr>
              <a:t>follows the exact sequence of listed program statements, unless directed otherwise by a Java control structure.</a:t>
            </a:r>
          </a:p>
          <a:p>
            <a:pPr eaLnBrk="1" hangingPunct="1">
              <a:lnSpc>
                <a:spcPct val="20000"/>
              </a:lnSpc>
            </a:pPr>
            <a:endParaRPr lang="en-US" sz="3200" dirty="0">
              <a:latin typeface="Arial" charset="0"/>
              <a:sym typeface="Symbol" pitchFamily="18" charset="2"/>
            </a:endParaRPr>
          </a:p>
        </p:txBody>
      </p:sp>
    </p:spTree>
    <p:extLst>
      <p:ext uri="{BB962C8B-B14F-4D97-AF65-F5344CB8AC3E}">
        <p14:creationId xmlns:p14="http://schemas.microsoft.com/office/powerpoint/2010/main" val="443150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C:\Documents and Settings\JohnSchram\Local Settings\Temporary Internet Files\Content.IE5\92CYL8BY\MCj0442158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376" y="23917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C:\Documents and Settings\JohnSchram\Local Settings\Temporary Internet Files\Content.IE5\URQ75OAI\MCj0442157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67" y="23917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44467" y="152400"/>
            <a:ext cx="4455066" cy="923330"/>
          </a:xfrm>
          <a:prstGeom prst="rect">
            <a:avLst/>
          </a:prstGeom>
          <a:noFill/>
        </p:spPr>
        <p:txBody>
          <a:bodyPr wrap="none" lIns="91440" tIns="45720" rIns="91440" bIns="45720">
            <a:spAutoFit/>
          </a:bodyPr>
          <a:lstStyle/>
          <a:p>
            <a:pPr algn="ctr"/>
            <a:r>
              <a:rPr lang="en-US"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Section 5.6</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398649" y="2286000"/>
            <a:ext cx="4346703"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Two Way</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4" name="Rectangle 3"/>
          <p:cNvSpPr/>
          <p:nvPr/>
        </p:nvSpPr>
        <p:spPr>
          <a:xfrm>
            <a:off x="2214624" y="3509665"/>
            <a:ext cx="4714752"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Selection</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868371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595438"/>
          </a:xfrm>
        </p:spPr>
        <p:txBody>
          <a:bodyPr>
            <a:normAutofit fontScale="90000"/>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Two-Way Selection</a:t>
            </a:r>
            <a:b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b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Real Life Example</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l="38919" t="31259" r="15370" b="26419"/>
          <a:stretch>
            <a:fillRect/>
          </a:stretch>
        </p:blipFill>
        <p:spPr bwMode="auto">
          <a:xfrm>
            <a:off x="0" y="16002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3"/>
          <p:cNvSpPr txBox="1">
            <a:spLocks noChangeArrowheads="1"/>
          </p:cNvSpPr>
          <p:nvPr/>
        </p:nvSpPr>
        <p:spPr bwMode="auto">
          <a:xfrm>
            <a:off x="0" y="6396038"/>
            <a:ext cx="9144000" cy="461962"/>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9pPr>
          </a:lstStyle>
          <a:p>
            <a:pPr algn="ctr" eaLnBrk="1" hangingPunct="1"/>
            <a:r>
              <a:rPr lang="en-US" sz="2400" dirty="0">
                <a:latin typeface="Arial" charset="0"/>
                <a:sym typeface="Symbol" pitchFamily="18" charset="2"/>
              </a:rPr>
              <a:t>Interstate 35 splits into I35W and I35E just North of Hillsboro.</a:t>
            </a:r>
          </a:p>
        </p:txBody>
      </p:sp>
      <p:sp>
        <p:nvSpPr>
          <p:cNvPr id="34821" name="Text Box 3"/>
          <p:cNvSpPr txBox="1">
            <a:spLocks noChangeArrowheads="1"/>
          </p:cNvSpPr>
          <p:nvPr/>
        </p:nvSpPr>
        <p:spPr bwMode="auto">
          <a:xfrm>
            <a:off x="685800" y="3584575"/>
            <a:ext cx="2438400" cy="83185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9pPr>
          </a:lstStyle>
          <a:p>
            <a:pPr eaLnBrk="1" hangingPunct="1"/>
            <a:r>
              <a:rPr lang="en-US" sz="2400">
                <a:latin typeface="Arial" charset="0"/>
                <a:sym typeface="Symbol" pitchFamily="18" charset="2"/>
              </a:rPr>
              <a:t>I35W takes you to Fort Worth.</a:t>
            </a:r>
          </a:p>
        </p:txBody>
      </p:sp>
      <p:sp>
        <p:nvSpPr>
          <p:cNvPr id="34822" name="Text Box 3"/>
          <p:cNvSpPr txBox="1">
            <a:spLocks noChangeArrowheads="1"/>
          </p:cNvSpPr>
          <p:nvPr/>
        </p:nvSpPr>
        <p:spPr bwMode="auto">
          <a:xfrm>
            <a:off x="6172200" y="3584575"/>
            <a:ext cx="2362200" cy="83185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9pPr>
          </a:lstStyle>
          <a:p>
            <a:pPr eaLnBrk="1" hangingPunct="1"/>
            <a:r>
              <a:rPr lang="en-US" sz="2400">
                <a:latin typeface="Arial" charset="0"/>
                <a:sym typeface="Symbol" pitchFamily="18" charset="2"/>
              </a:rPr>
              <a:t>I35E takes you to Dallas.</a:t>
            </a:r>
            <a:endParaRPr lang="en-US" sz="2400">
              <a:latin typeface="Times New Roman" pitchFamily="18" charset="0"/>
              <a:sym typeface="Symbol" pitchFamily="18" charset="2"/>
            </a:endParaRPr>
          </a:p>
        </p:txBody>
      </p:sp>
    </p:spTree>
    <p:extLst>
      <p:ext uri="{BB962C8B-B14F-4D97-AF65-F5344CB8AC3E}">
        <p14:creationId xmlns:p14="http://schemas.microsoft.com/office/powerpoint/2010/main" val="3968014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9144000" cy="6848475"/>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9pPr>
          </a:lstStyle>
          <a:p>
            <a:pPr eaLnBrk="1" hangingPunct="1"/>
            <a:r>
              <a:rPr lang="en-US" sz="2200" dirty="0">
                <a:latin typeface="Times New Roman" pitchFamily="18" charset="0"/>
                <a:sym typeface="Symbol" pitchFamily="18" charset="2"/>
              </a:rPr>
              <a:t>// Java0509.java</a:t>
            </a:r>
          </a:p>
          <a:p>
            <a:pPr eaLnBrk="1" hangingPunct="1"/>
            <a:r>
              <a:rPr lang="en-US" sz="2200" dirty="0">
                <a:latin typeface="Times New Roman" pitchFamily="18" charset="0"/>
                <a:sym typeface="Symbol" pitchFamily="18" charset="2"/>
              </a:rPr>
              <a:t>// This program demonstrates two-way selection with &lt;</a:t>
            </a:r>
            <a:r>
              <a:rPr lang="en-US" sz="2200" dirty="0" err="1">
                <a:latin typeface="Times New Roman" pitchFamily="18" charset="0"/>
                <a:sym typeface="Symbol" pitchFamily="18" charset="2"/>
              </a:rPr>
              <a:t>if..else</a:t>
            </a:r>
            <a:r>
              <a:rPr lang="en-US" sz="2200" dirty="0">
                <a:latin typeface="Times New Roman" pitchFamily="18" charset="0"/>
                <a:sym typeface="Symbol" pitchFamily="18" charset="2"/>
              </a:rPr>
              <a:t>&gt;.</a:t>
            </a:r>
          </a:p>
          <a:p>
            <a:pPr eaLnBrk="1" hangingPunct="1">
              <a:lnSpc>
                <a:spcPct val="20000"/>
              </a:lnSpc>
            </a:pPr>
            <a:endParaRPr lang="en-US" sz="2200" dirty="0">
              <a:latin typeface="Times New Roman" pitchFamily="18" charset="0"/>
              <a:sym typeface="Symbol" pitchFamily="18" charset="2"/>
            </a:endParaRPr>
          </a:p>
          <a:p>
            <a:pPr eaLnBrk="1" hangingPunct="1"/>
            <a:r>
              <a:rPr lang="en-US" sz="2200" dirty="0">
                <a:latin typeface="Times New Roman" pitchFamily="18" charset="0"/>
                <a:sym typeface="Symbol" pitchFamily="18" charset="2"/>
              </a:rPr>
              <a:t>import </a:t>
            </a:r>
            <a:r>
              <a:rPr lang="en-US" sz="2200" dirty="0" err="1">
                <a:latin typeface="Times New Roman" pitchFamily="18" charset="0"/>
                <a:sym typeface="Symbol" pitchFamily="18" charset="2"/>
              </a:rPr>
              <a:t>java.util.Scanner</a:t>
            </a:r>
            <a:r>
              <a:rPr lang="en-US" sz="2200" dirty="0">
                <a:latin typeface="Times New Roman" pitchFamily="18" charset="0"/>
                <a:sym typeface="Symbol" pitchFamily="18" charset="2"/>
              </a:rPr>
              <a:t>;</a:t>
            </a:r>
          </a:p>
          <a:p>
            <a:pPr eaLnBrk="1" hangingPunct="1">
              <a:lnSpc>
                <a:spcPct val="20000"/>
              </a:lnSpc>
            </a:pPr>
            <a:endParaRPr lang="en-US" sz="2200" dirty="0">
              <a:latin typeface="Times New Roman" pitchFamily="18" charset="0"/>
              <a:sym typeface="Symbol" pitchFamily="18" charset="2"/>
            </a:endParaRPr>
          </a:p>
          <a:p>
            <a:pPr eaLnBrk="1" hangingPunct="1"/>
            <a:r>
              <a:rPr lang="en-US" sz="2200" dirty="0">
                <a:latin typeface="Times New Roman" pitchFamily="18" charset="0"/>
                <a:sym typeface="Symbol" pitchFamily="18" charset="2"/>
              </a:rPr>
              <a:t>public class Java0509</a:t>
            </a:r>
          </a:p>
          <a:p>
            <a:pPr eaLnBrk="1" hangingPunct="1"/>
            <a:r>
              <a:rPr lang="en-US" sz="2200" dirty="0">
                <a:latin typeface="Times New Roman" pitchFamily="18" charset="0"/>
                <a:sym typeface="Symbol" pitchFamily="18" charset="2"/>
              </a:rPr>
              <a:t>{</a:t>
            </a:r>
          </a:p>
          <a:p>
            <a:pPr eaLnBrk="1" hangingPunct="1"/>
            <a:r>
              <a:rPr lang="en-US" sz="2200" dirty="0">
                <a:latin typeface="Times New Roman" pitchFamily="18" charset="0"/>
                <a:sym typeface="Symbol" pitchFamily="18" charset="2"/>
              </a:rPr>
              <a:t>	public static void main (String </a:t>
            </a:r>
            <a:r>
              <a:rPr lang="en-US" sz="2200" dirty="0" err="1">
                <a:latin typeface="Times New Roman" pitchFamily="18" charset="0"/>
                <a:sym typeface="Symbol" pitchFamily="18" charset="2"/>
              </a:rPr>
              <a:t>args</a:t>
            </a:r>
            <a:r>
              <a:rPr lang="en-US" sz="2200" dirty="0">
                <a:latin typeface="Times New Roman" pitchFamily="18" charset="0"/>
                <a:sym typeface="Symbol" pitchFamily="18" charset="2"/>
              </a:rPr>
              <a:t>[]) 	</a:t>
            </a:r>
          </a:p>
          <a:p>
            <a:pPr eaLnBrk="1" hangingPunct="1"/>
            <a:r>
              <a:rPr lang="en-US" sz="2200" dirty="0">
                <a:latin typeface="Times New Roman" pitchFamily="18" charset="0"/>
                <a:sym typeface="Symbol" pitchFamily="18" charset="2"/>
              </a:rPr>
              <a:t>	{   </a:t>
            </a:r>
          </a:p>
          <a:p>
            <a:pPr eaLnBrk="1" hangingPunct="1"/>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System.out.println</a:t>
            </a:r>
            <a:r>
              <a:rPr lang="en-US" sz="2200" dirty="0">
                <a:latin typeface="Times New Roman" pitchFamily="18" charset="0"/>
                <a:sym typeface="Symbol" pitchFamily="18" charset="2"/>
              </a:rPr>
              <a:t>("\nJAVA0509.JAVA\n");</a:t>
            </a:r>
          </a:p>
          <a:p>
            <a:pPr eaLnBrk="1" hangingPunct="1"/>
            <a:r>
              <a:rPr lang="en-US" sz="2200" dirty="0">
                <a:latin typeface="Times New Roman" pitchFamily="18" charset="0"/>
                <a:sym typeface="Symbol" pitchFamily="18" charset="2"/>
              </a:rPr>
              <a:t> 		Scanner keyboard  = new Scanner(System.in);</a:t>
            </a:r>
          </a:p>
          <a:p>
            <a:pPr eaLnBrk="1" hangingPunct="1"/>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System.out.print</a:t>
            </a:r>
            <a:r>
              <a:rPr lang="en-US" sz="2200" dirty="0">
                <a:latin typeface="Times New Roman" pitchFamily="18" charset="0"/>
                <a:sym typeface="Symbol" pitchFamily="18" charset="2"/>
              </a:rPr>
              <a:t>("Enter SAT  ===&gt;&gt;  ");</a:t>
            </a:r>
          </a:p>
          <a:p>
            <a:pPr eaLnBrk="1" hangingPunct="1">
              <a:lnSpc>
                <a:spcPct val="50000"/>
              </a:lnSpc>
            </a:pPr>
            <a:r>
              <a:rPr lang="en-US" sz="2200" dirty="0">
                <a:latin typeface="Times New Roman" pitchFamily="18" charset="0"/>
                <a:sym typeface="Symbol" pitchFamily="18" charset="2"/>
              </a:rPr>
              <a:t>						</a:t>
            </a:r>
          </a:p>
          <a:p>
            <a:pPr eaLnBrk="1" hangingPunct="1"/>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int</a:t>
            </a:r>
            <a:r>
              <a:rPr lang="en-US" sz="2200" dirty="0">
                <a:latin typeface="Times New Roman" pitchFamily="18" charset="0"/>
                <a:sym typeface="Symbol" pitchFamily="18" charset="2"/>
              </a:rPr>
              <a:t> sat  = </a:t>
            </a:r>
            <a:r>
              <a:rPr lang="en-US" sz="2200" dirty="0" err="1">
                <a:latin typeface="Times New Roman" pitchFamily="18" charset="0"/>
                <a:sym typeface="Symbol" pitchFamily="18" charset="2"/>
              </a:rPr>
              <a:t>keyboard.nextInt</a:t>
            </a:r>
            <a:r>
              <a:rPr lang="en-US" sz="2200" dirty="0">
                <a:latin typeface="Times New Roman" pitchFamily="18" charset="0"/>
                <a:sym typeface="Symbol" pitchFamily="18" charset="2"/>
              </a:rPr>
              <a:t>();</a:t>
            </a:r>
          </a:p>
          <a:p>
            <a:pPr eaLnBrk="1" hangingPunct="1">
              <a:lnSpc>
                <a:spcPct val="80000"/>
              </a:lnSpc>
            </a:pPr>
            <a:endParaRPr lang="en-US" sz="2200" dirty="0">
              <a:latin typeface="Times New Roman" pitchFamily="18" charset="0"/>
              <a:sym typeface="Symbol" pitchFamily="18" charset="2"/>
            </a:endParaRPr>
          </a:p>
          <a:p>
            <a:pPr eaLnBrk="1" hangingPunct="1"/>
            <a:r>
              <a:rPr lang="en-US" sz="2200" b="0" i="1" dirty="0">
                <a:sym typeface="Symbol" pitchFamily="18" charset="2"/>
              </a:rPr>
              <a:t>		</a:t>
            </a:r>
            <a:r>
              <a:rPr lang="en-US" sz="2200" b="0" dirty="0">
                <a:sym typeface="Symbol" pitchFamily="18" charset="2"/>
              </a:rPr>
              <a:t>if (sat &gt;= 1100)</a:t>
            </a:r>
          </a:p>
          <a:p>
            <a:pPr eaLnBrk="1" hangingPunct="1"/>
            <a:r>
              <a:rPr lang="en-US" sz="2200" b="0" dirty="0">
                <a:sym typeface="Symbol" pitchFamily="18" charset="2"/>
              </a:rPr>
              <a:t>			</a:t>
            </a:r>
            <a:r>
              <a:rPr lang="en-US" sz="2200" b="0" dirty="0" err="1">
                <a:sym typeface="Symbol" pitchFamily="18" charset="2"/>
              </a:rPr>
              <a:t>System.out.println</a:t>
            </a:r>
            <a:r>
              <a:rPr lang="en-US" sz="2200" b="0" dirty="0">
                <a:sym typeface="Symbol" pitchFamily="18" charset="2"/>
              </a:rPr>
              <a:t>("You are admitted");</a:t>
            </a:r>
          </a:p>
          <a:p>
            <a:pPr eaLnBrk="1" hangingPunct="1"/>
            <a:r>
              <a:rPr lang="en-US" sz="2200" b="0" dirty="0">
                <a:sym typeface="Symbol" pitchFamily="18" charset="2"/>
              </a:rPr>
              <a:t>		else</a:t>
            </a:r>
          </a:p>
          <a:p>
            <a:pPr eaLnBrk="1" hangingPunct="1"/>
            <a:r>
              <a:rPr lang="en-US" sz="2200" b="0" dirty="0">
                <a:sym typeface="Symbol" pitchFamily="18" charset="2"/>
              </a:rPr>
              <a:t>			</a:t>
            </a:r>
            <a:r>
              <a:rPr lang="en-US" sz="2200" b="0" dirty="0" err="1">
                <a:sym typeface="Symbol" pitchFamily="18" charset="2"/>
              </a:rPr>
              <a:t>System.out.println</a:t>
            </a:r>
            <a:r>
              <a:rPr lang="en-US" sz="2200" b="0" dirty="0">
                <a:sym typeface="Symbol" pitchFamily="18" charset="2"/>
              </a:rPr>
              <a:t>("You are not admitted");</a:t>
            </a:r>
          </a:p>
          <a:p>
            <a:pPr eaLnBrk="1" hangingPunct="1">
              <a:lnSpc>
                <a:spcPct val="30000"/>
              </a:lnSpc>
            </a:pPr>
            <a:endParaRPr lang="en-US" sz="2200" dirty="0">
              <a:sym typeface="Symbol" pitchFamily="18" charset="2"/>
            </a:endParaRPr>
          </a:p>
          <a:p>
            <a:pPr eaLnBrk="1" hangingPunct="1"/>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System.out.println</a:t>
            </a:r>
            <a:r>
              <a:rPr lang="en-US" sz="2200" dirty="0">
                <a:latin typeface="Times New Roman" pitchFamily="18" charset="0"/>
                <a:sym typeface="Symbol" pitchFamily="18" charset="2"/>
              </a:rPr>
              <a:t>();</a:t>
            </a:r>
          </a:p>
          <a:p>
            <a:pPr eaLnBrk="1" hangingPunct="1"/>
            <a:r>
              <a:rPr lang="en-US" sz="2200" dirty="0">
                <a:latin typeface="Times New Roman" pitchFamily="18" charset="0"/>
                <a:sym typeface="Symbol" pitchFamily="18" charset="2"/>
              </a:rPr>
              <a:t>	}</a:t>
            </a:r>
          </a:p>
          <a:p>
            <a:pPr eaLnBrk="1" hangingPunct="1"/>
            <a:r>
              <a:rPr lang="en-US" sz="2200" dirty="0">
                <a:latin typeface="Times New Roman" pitchFamily="18" charset="0"/>
                <a:sym typeface="Symbol" pitchFamily="18" charset="2"/>
              </a:rPr>
              <a:t>}</a:t>
            </a:r>
          </a:p>
        </p:txBody>
      </p:sp>
      <p:pic>
        <p:nvPicPr>
          <p:cNvPr id="4730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0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370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172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73095"/>
                                        </p:tgtEl>
                                        <p:attrNameLst>
                                          <p:attrName>style.visibility</p:attrName>
                                        </p:attrNameLst>
                                      </p:cBhvr>
                                      <p:to>
                                        <p:strVal val="visible"/>
                                      </p:to>
                                    </p:set>
                                    <p:anim to="" calcmode="lin" valueType="num">
                                      <p:cBhvr>
                                        <p:cTn id="7" dur="1" fill="hold"/>
                                        <p:tgtEl>
                                          <p:spTgt spid="47309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73096"/>
                                        </p:tgtEl>
                                        <p:attrNameLst>
                                          <p:attrName>style.visibility</p:attrName>
                                        </p:attrNameLst>
                                      </p:cBhvr>
                                      <p:to>
                                        <p:strVal val="visible"/>
                                      </p:to>
                                    </p:set>
                                    <p:anim to="" calcmode="lin" valueType="num">
                                      <p:cBhvr>
                                        <p:cTn id="12" dur="1" fill="hold"/>
                                        <p:tgtEl>
                                          <p:spTgt spid="4730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717925" algn="l"/>
                <a:tab pos="6065838" algn="l"/>
              </a:tabLst>
              <a:defRPr sz="1900" b="1">
                <a:solidFill>
                  <a:schemeClr val="tx1"/>
                </a:solidFill>
                <a:latin typeface="Arial Black" pitchFamily="34" charset="0"/>
              </a:defRPr>
            </a:lvl9pPr>
          </a:lstStyle>
          <a:p>
            <a:pPr eaLnBrk="1" hangingPunct="1">
              <a:lnSpc>
                <a:spcPct val="90000"/>
              </a:lnSpc>
            </a:pPr>
            <a:r>
              <a:rPr lang="en-US" sz="1800" dirty="0">
                <a:latin typeface="Times New Roman" pitchFamily="18" charset="0"/>
                <a:sym typeface="Symbol" pitchFamily="18" charset="2"/>
              </a:rPr>
              <a:t>// Java0510.java</a:t>
            </a:r>
          </a:p>
          <a:p>
            <a:pPr eaLnBrk="1" hangingPunct="1">
              <a:lnSpc>
                <a:spcPct val="90000"/>
              </a:lnSpc>
            </a:pPr>
            <a:r>
              <a:rPr lang="en-US" sz="1800" dirty="0">
                <a:latin typeface="Times New Roman" pitchFamily="18" charset="0"/>
                <a:sym typeface="Symbol" pitchFamily="18" charset="2"/>
              </a:rPr>
              <a:t>// This program demonstrates two-way selection with &lt;</a:t>
            </a:r>
            <a:r>
              <a:rPr lang="en-US" sz="1800" dirty="0" err="1">
                <a:latin typeface="Times New Roman" pitchFamily="18" charset="0"/>
                <a:sym typeface="Symbol" pitchFamily="18" charset="2"/>
              </a:rPr>
              <a:t>if..else</a:t>
            </a:r>
            <a:r>
              <a:rPr lang="en-US" sz="1800" dirty="0">
                <a:latin typeface="Times New Roman" pitchFamily="18" charset="0"/>
                <a:sym typeface="Symbol" pitchFamily="18" charset="2"/>
              </a:rPr>
              <a:t>&gt;.</a:t>
            </a:r>
          </a:p>
          <a:p>
            <a:pPr eaLnBrk="1" hangingPunct="1">
              <a:lnSpc>
                <a:spcPct val="90000"/>
              </a:lnSpc>
            </a:pPr>
            <a:r>
              <a:rPr lang="en-US" sz="1800" dirty="0">
                <a:latin typeface="Times New Roman" pitchFamily="18" charset="0"/>
                <a:sym typeface="Symbol" pitchFamily="18" charset="2"/>
              </a:rPr>
              <a:t>// Multiple statements require the use of block structure.</a:t>
            </a:r>
          </a:p>
          <a:p>
            <a:pPr eaLnBrk="1" hangingPunct="1">
              <a:lnSpc>
                <a:spcPct val="90000"/>
              </a:lnSpc>
            </a:pPr>
            <a:r>
              <a:rPr lang="en-US" sz="1800" dirty="0">
                <a:latin typeface="Times New Roman" pitchFamily="18" charset="0"/>
                <a:sym typeface="Symbol" pitchFamily="18" charset="2"/>
              </a:rPr>
              <a:t>import </a:t>
            </a:r>
            <a:r>
              <a:rPr lang="en-US" sz="1800" dirty="0" err="1">
                <a:latin typeface="Times New Roman" pitchFamily="18" charset="0"/>
                <a:sym typeface="Symbol" pitchFamily="18" charset="2"/>
              </a:rPr>
              <a:t>java.util.Scanner</a:t>
            </a:r>
            <a:endParaRPr lang="en-US" sz="1800" dirty="0">
              <a:latin typeface="Times New Roman" pitchFamily="18" charset="0"/>
              <a:sym typeface="Symbol" pitchFamily="18" charset="2"/>
            </a:endParaRPr>
          </a:p>
          <a:p>
            <a:pPr eaLnBrk="1" hangingPunct="1">
              <a:lnSpc>
                <a:spcPct val="90000"/>
              </a:lnSpc>
            </a:pPr>
            <a:r>
              <a:rPr lang="en-US" sz="1800" dirty="0">
                <a:latin typeface="Times New Roman" pitchFamily="18" charset="0"/>
                <a:sym typeface="Symbol" pitchFamily="18" charset="2"/>
              </a:rPr>
              <a:t>public class Java0510</a:t>
            </a:r>
          </a:p>
          <a:p>
            <a:pPr eaLnBrk="1" hangingPunct="1">
              <a:lnSpc>
                <a:spcPct val="90000"/>
              </a:lnSpc>
            </a:pPr>
            <a:r>
              <a:rPr lang="en-US" sz="1800" dirty="0">
                <a:latin typeface="Times New Roman" pitchFamily="18" charset="0"/>
                <a:sym typeface="Symbol" pitchFamily="18" charset="2"/>
              </a:rPr>
              <a:t>{</a:t>
            </a:r>
          </a:p>
          <a:p>
            <a:pPr eaLnBrk="1" hangingPunct="1">
              <a:lnSpc>
                <a:spcPct val="90000"/>
              </a:lnSpc>
            </a:pPr>
            <a:r>
              <a:rPr lang="en-US" sz="1800" dirty="0">
                <a:latin typeface="Times New Roman" pitchFamily="18" charset="0"/>
                <a:sym typeface="Symbol" pitchFamily="18" charset="2"/>
              </a:rPr>
              <a:t>	public static void main (String </a:t>
            </a:r>
            <a:r>
              <a:rPr lang="en-US" sz="1800" dirty="0" err="1">
                <a:latin typeface="Times New Roman" pitchFamily="18" charset="0"/>
                <a:sym typeface="Symbol" pitchFamily="18" charset="2"/>
              </a:rPr>
              <a:t>args</a:t>
            </a:r>
            <a:r>
              <a:rPr lang="en-US" sz="1800" dirty="0">
                <a:latin typeface="Times New Roman" pitchFamily="18" charset="0"/>
                <a:sym typeface="Symbol" pitchFamily="18" charset="2"/>
              </a:rPr>
              <a:t>[]) 			</a:t>
            </a:r>
          </a:p>
          <a:p>
            <a:pPr eaLnBrk="1" hangingPunct="1">
              <a:lnSpc>
                <a:spcPct val="90000"/>
              </a:lnSpc>
            </a:pPr>
            <a:r>
              <a:rPr lang="en-US" sz="1800" dirty="0">
                <a:latin typeface="Times New Roman" pitchFamily="18" charset="0"/>
                <a:sym typeface="Symbol" pitchFamily="18" charset="2"/>
              </a:rPr>
              <a:t>	{   </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("\nJAVA0510.JAVA\n");</a:t>
            </a:r>
          </a:p>
          <a:p>
            <a:pPr eaLnBrk="1" hangingPunct="1"/>
            <a:r>
              <a:rPr lang="en-US" sz="1800" dirty="0">
                <a:latin typeface="Times New Roman" pitchFamily="18" charset="0"/>
                <a:sym typeface="Symbol" pitchFamily="18" charset="2"/>
              </a:rPr>
              <a:t> 		Scanner keyboard  = new Scanner(System.in);</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a:t>
            </a:r>
            <a:r>
              <a:rPr lang="en-US" sz="1800" dirty="0">
                <a:latin typeface="Times New Roman" pitchFamily="18" charset="0"/>
                <a:sym typeface="Symbol" pitchFamily="18" charset="2"/>
              </a:rPr>
              <a:t>("Enter SAT  ===&gt;&gt;  ");			</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int</a:t>
            </a:r>
            <a:r>
              <a:rPr lang="en-US" sz="1800" dirty="0">
                <a:latin typeface="Times New Roman" pitchFamily="18" charset="0"/>
                <a:sym typeface="Symbol" pitchFamily="18" charset="2"/>
              </a:rPr>
              <a:t> sat  = </a:t>
            </a:r>
            <a:r>
              <a:rPr lang="en-US" sz="1800" dirty="0" err="1">
                <a:latin typeface="Times New Roman" pitchFamily="18" charset="0"/>
                <a:sym typeface="Symbol" pitchFamily="18" charset="2"/>
              </a:rPr>
              <a:t>keyboard.nextInt</a:t>
            </a:r>
            <a:r>
              <a:rPr lang="en-US" sz="1800" dirty="0">
                <a:latin typeface="Times New Roman" pitchFamily="18" charset="0"/>
                <a:sym typeface="Symbol" pitchFamily="18" charset="2"/>
              </a:rPr>
              <a:t>();</a:t>
            </a:r>
            <a:endParaRPr lang="en-US" b="0" i="1" dirty="0">
              <a:sym typeface="Symbol" pitchFamily="18" charset="2"/>
            </a:endParaRPr>
          </a:p>
          <a:p>
            <a:pPr eaLnBrk="1" hangingPunct="1">
              <a:lnSpc>
                <a:spcPct val="80000"/>
              </a:lnSpc>
            </a:pPr>
            <a:endParaRPr lang="en-US" sz="1800" dirty="0">
              <a:latin typeface="Times New Roman" pitchFamily="18" charset="0"/>
              <a:sym typeface="Symbol" pitchFamily="18" charset="2"/>
            </a:endParaRPr>
          </a:p>
          <a:p>
            <a:pPr eaLnBrk="1" hangingPunct="1">
              <a:lnSpc>
                <a:spcPct val="90000"/>
              </a:lnSpc>
            </a:pPr>
            <a:r>
              <a:rPr lang="en-US" sz="1800" b="0" dirty="0">
                <a:sym typeface="Symbol" pitchFamily="18" charset="2"/>
              </a:rPr>
              <a:t>		if (sat &gt;= 1100)</a:t>
            </a:r>
          </a:p>
          <a:p>
            <a:pPr eaLnBrk="1" hangingPunct="1">
              <a:lnSpc>
                <a:spcPct val="90000"/>
              </a:lnSpc>
            </a:pPr>
            <a:r>
              <a:rPr lang="en-US" sz="1800" b="0" dirty="0">
                <a:sym typeface="Symbol" pitchFamily="18" charset="2"/>
              </a:rPr>
              <a:t>		{</a:t>
            </a:r>
          </a:p>
          <a:p>
            <a:pPr eaLnBrk="1" hangingPunct="1">
              <a:lnSpc>
                <a:spcPct val="90000"/>
              </a:lnSpc>
            </a:pPr>
            <a:r>
              <a:rPr lang="en-US" sz="1800" b="0" dirty="0">
                <a:sym typeface="Symbol" pitchFamily="18" charset="2"/>
              </a:rPr>
              <a:t>			</a:t>
            </a:r>
            <a:r>
              <a:rPr lang="en-US" sz="1800" b="0" dirty="0" err="1">
                <a:sym typeface="Symbol" pitchFamily="18" charset="2"/>
              </a:rPr>
              <a:t>System.out.println</a:t>
            </a:r>
            <a:r>
              <a:rPr lang="en-US" sz="1800" b="0" dirty="0">
                <a:sym typeface="Symbol" pitchFamily="18" charset="2"/>
              </a:rPr>
              <a:t>("You are admitted");</a:t>
            </a:r>
          </a:p>
          <a:p>
            <a:pPr eaLnBrk="1" hangingPunct="1">
              <a:lnSpc>
                <a:spcPct val="90000"/>
              </a:lnSpc>
            </a:pPr>
            <a:r>
              <a:rPr lang="en-US" sz="1800" b="0" dirty="0">
                <a:sym typeface="Symbol" pitchFamily="18" charset="2"/>
              </a:rPr>
              <a:t>			</a:t>
            </a:r>
            <a:r>
              <a:rPr lang="en-US" sz="1800" b="0" dirty="0" err="1">
                <a:sym typeface="Symbol" pitchFamily="18" charset="2"/>
              </a:rPr>
              <a:t>System.out.println</a:t>
            </a:r>
            <a:r>
              <a:rPr lang="en-US" sz="1800" b="0" dirty="0">
                <a:sym typeface="Symbol" pitchFamily="18" charset="2"/>
              </a:rPr>
              <a:t>("Orientation will start in June");</a:t>
            </a:r>
          </a:p>
          <a:p>
            <a:pPr eaLnBrk="1" hangingPunct="1">
              <a:lnSpc>
                <a:spcPct val="90000"/>
              </a:lnSpc>
            </a:pPr>
            <a:r>
              <a:rPr lang="en-US" sz="1800" b="0" dirty="0">
                <a:sym typeface="Symbol" pitchFamily="18" charset="2"/>
              </a:rPr>
              <a:t>		}</a:t>
            </a:r>
          </a:p>
          <a:p>
            <a:pPr eaLnBrk="1" hangingPunct="1">
              <a:lnSpc>
                <a:spcPct val="90000"/>
              </a:lnSpc>
            </a:pPr>
            <a:r>
              <a:rPr lang="en-US" sz="1800" b="0" dirty="0">
                <a:sym typeface="Symbol" pitchFamily="18" charset="2"/>
              </a:rPr>
              <a:t>		else</a:t>
            </a:r>
          </a:p>
          <a:p>
            <a:pPr eaLnBrk="1" hangingPunct="1">
              <a:lnSpc>
                <a:spcPct val="90000"/>
              </a:lnSpc>
            </a:pPr>
            <a:r>
              <a:rPr lang="en-US" sz="1800" b="0" dirty="0">
                <a:sym typeface="Symbol" pitchFamily="18" charset="2"/>
              </a:rPr>
              <a:t>		{</a:t>
            </a:r>
          </a:p>
          <a:p>
            <a:pPr eaLnBrk="1" hangingPunct="1">
              <a:lnSpc>
                <a:spcPct val="90000"/>
              </a:lnSpc>
            </a:pPr>
            <a:r>
              <a:rPr lang="en-US" sz="1800" b="0" dirty="0">
                <a:sym typeface="Symbol" pitchFamily="18" charset="2"/>
              </a:rPr>
              <a:t>			</a:t>
            </a:r>
            <a:r>
              <a:rPr lang="en-US" sz="1800" b="0" dirty="0" err="1">
                <a:sym typeface="Symbol" pitchFamily="18" charset="2"/>
              </a:rPr>
              <a:t>System.out.println</a:t>
            </a:r>
            <a:r>
              <a:rPr lang="en-US" sz="1800" b="0" dirty="0">
                <a:sym typeface="Symbol" pitchFamily="18" charset="2"/>
              </a:rPr>
              <a:t>("You are not admitted");</a:t>
            </a:r>
          </a:p>
          <a:p>
            <a:pPr eaLnBrk="1" hangingPunct="1">
              <a:lnSpc>
                <a:spcPct val="90000"/>
              </a:lnSpc>
            </a:pPr>
            <a:r>
              <a:rPr lang="en-US" sz="1600" b="0" dirty="0">
                <a:sym typeface="Symbol" pitchFamily="18" charset="2"/>
              </a:rPr>
              <a:t>			</a:t>
            </a:r>
            <a:r>
              <a:rPr lang="en-US" sz="1600" b="0" dirty="0" err="1">
                <a:sym typeface="Symbol" pitchFamily="18" charset="2"/>
              </a:rPr>
              <a:t>System.out.println</a:t>
            </a:r>
            <a:r>
              <a:rPr lang="en-US" sz="1600" b="0" dirty="0">
                <a:sym typeface="Symbol" pitchFamily="18" charset="2"/>
              </a:rPr>
              <a:t>("Please try again when your SAT improves.");</a:t>
            </a:r>
          </a:p>
          <a:p>
            <a:pPr eaLnBrk="1" hangingPunct="1">
              <a:lnSpc>
                <a:spcPct val="90000"/>
              </a:lnSpc>
            </a:pPr>
            <a:r>
              <a:rPr lang="en-US" sz="1600" b="0" dirty="0">
                <a:sym typeface="Symbol" pitchFamily="18" charset="2"/>
              </a:rPr>
              <a:t>		</a:t>
            </a:r>
            <a:r>
              <a:rPr lang="en-US" sz="1800" b="0" dirty="0">
                <a:sym typeface="Symbol" pitchFamily="18" charset="2"/>
              </a:rPr>
              <a:t>}</a:t>
            </a:r>
          </a:p>
          <a:p>
            <a:pPr eaLnBrk="1" hangingPunct="1">
              <a:lnSpc>
                <a:spcPct val="70000"/>
              </a:lnSpc>
            </a:pPr>
            <a:endParaRPr lang="en-US" sz="1800" b="0" i="1" dirty="0">
              <a:sym typeface="Symbol" pitchFamily="18" charset="2"/>
            </a:endParaRPr>
          </a:p>
          <a:p>
            <a:pPr eaLnBrk="1" hangingPunct="1">
              <a:lnSpc>
                <a:spcPct val="90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a:t>
            </a:r>
          </a:p>
          <a:p>
            <a:pPr eaLnBrk="1" hangingPunct="1">
              <a:lnSpc>
                <a:spcPct val="90000"/>
              </a:lnSpc>
            </a:pPr>
            <a:r>
              <a:rPr lang="en-US" sz="1800" dirty="0">
                <a:latin typeface="Times New Roman" pitchFamily="18" charset="0"/>
                <a:sym typeface="Symbol" pitchFamily="18" charset="2"/>
              </a:rPr>
              <a:t>	}</a:t>
            </a:r>
          </a:p>
          <a:p>
            <a:pPr eaLnBrk="1" hangingPunct="1">
              <a:lnSpc>
                <a:spcPct val="90000"/>
              </a:lnSpc>
            </a:pPr>
            <a:r>
              <a:rPr lang="en-US" sz="1800" dirty="0">
                <a:latin typeface="Times New Roman" pitchFamily="18" charset="0"/>
                <a:sym typeface="Symbol" pitchFamily="18" charset="2"/>
              </a:rPr>
              <a:t>}</a:t>
            </a:r>
          </a:p>
        </p:txBody>
      </p:sp>
      <p:pic>
        <p:nvPicPr>
          <p:cNvPr id="4751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1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13" y="0"/>
            <a:ext cx="457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013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75141"/>
                                        </p:tgtEl>
                                        <p:attrNameLst>
                                          <p:attrName>style.visibility</p:attrName>
                                        </p:attrNameLst>
                                      </p:cBhvr>
                                      <p:to>
                                        <p:strVal val="visible"/>
                                      </p:to>
                                    </p:set>
                                    <p:anim to="" calcmode="lin" valueType="num">
                                      <p:cBhvr>
                                        <p:cTn id="7" dur="1" fill="hold"/>
                                        <p:tgtEl>
                                          <p:spTgt spid="47514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75142"/>
                                        </p:tgtEl>
                                        <p:attrNameLst>
                                          <p:attrName>style.visibility</p:attrName>
                                        </p:attrNameLst>
                                      </p:cBhvr>
                                      <p:to>
                                        <p:strVal val="visible"/>
                                      </p:to>
                                    </p:set>
                                    <p:anim to="" calcmode="lin" valueType="num">
                                      <p:cBhvr>
                                        <p:cTn id="12" dur="1" fill="hold"/>
                                        <p:tgtEl>
                                          <p:spTgt spid="4751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219200"/>
          </a:xfrm>
        </p:spPr>
        <p:txBody>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Two-Way Selection</a:t>
            </a:r>
          </a:p>
        </p:txBody>
      </p:sp>
      <p:sp>
        <p:nvSpPr>
          <p:cNvPr id="34819" name="Text Box 3"/>
          <p:cNvSpPr txBox="1">
            <a:spLocks noChangeArrowheads="1"/>
          </p:cNvSpPr>
          <p:nvPr/>
        </p:nvSpPr>
        <p:spPr bwMode="auto">
          <a:xfrm>
            <a:off x="381000" y="1143000"/>
            <a:ext cx="8458200" cy="54483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Lst>
              <a:defRPr b="1">
                <a:solidFill>
                  <a:schemeClr val="tx1"/>
                </a:solidFill>
                <a:latin typeface="Arial" charset="0"/>
              </a:defRPr>
            </a:lvl1pPr>
            <a:lvl2pPr marL="742950" indent="-285750" eaLnBrk="0" hangingPunct="0">
              <a:tabLst>
                <a:tab pos="457200" algn="l"/>
                <a:tab pos="914400" algn="l"/>
                <a:tab pos="1371600" algn="l"/>
                <a:tab pos="1828800" algn="l"/>
                <a:tab pos="2286000" algn="l"/>
              </a:tabLst>
              <a:defRPr b="1">
                <a:solidFill>
                  <a:schemeClr val="tx1"/>
                </a:solidFill>
                <a:latin typeface="Arial" charset="0"/>
              </a:defRPr>
            </a:lvl2pPr>
            <a:lvl3pPr marL="1143000" indent="-228600" eaLnBrk="0" hangingPunct="0">
              <a:tabLst>
                <a:tab pos="457200" algn="l"/>
                <a:tab pos="914400" algn="l"/>
                <a:tab pos="1371600" algn="l"/>
                <a:tab pos="1828800" algn="l"/>
                <a:tab pos="2286000" algn="l"/>
              </a:tabLst>
              <a:defRPr b="1">
                <a:solidFill>
                  <a:schemeClr val="tx1"/>
                </a:solidFill>
                <a:latin typeface="Arial" charset="0"/>
              </a:defRPr>
            </a:lvl3pPr>
            <a:lvl4pPr marL="1600200" indent="-228600" eaLnBrk="0" hangingPunct="0">
              <a:tabLst>
                <a:tab pos="457200" algn="l"/>
                <a:tab pos="914400" algn="l"/>
                <a:tab pos="1371600" algn="l"/>
                <a:tab pos="1828800" algn="l"/>
                <a:tab pos="2286000" algn="l"/>
              </a:tabLst>
              <a:defRPr b="1">
                <a:solidFill>
                  <a:schemeClr val="tx1"/>
                </a:solidFill>
                <a:latin typeface="Arial" charset="0"/>
              </a:defRPr>
            </a:lvl4pPr>
            <a:lvl5pPr marL="2057400" indent="-228600" eaLnBrk="0" hangingPunct="0">
              <a:tabLst>
                <a:tab pos="457200" algn="l"/>
                <a:tab pos="914400" algn="l"/>
                <a:tab pos="1371600" algn="l"/>
                <a:tab pos="1828800" algn="l"/>
                <a:tab pos="2286000" algn="l"/>
              </a:tabLst>
              <a:defRPr b="1">
                <a:solidFill>
                  <a:schemeClr val="tx1"/>
                </a:solidFill>
                <a:latin typeface="Arial" charset="0"/>
              </a:defRPr>
            </a:lvl5pPr>
            <a:lvl6pPr marL="25146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6pPr>
            <a:lvl7pPr marL="29718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7pPr>
            <a:lvl8pPr marL="34290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8pPr>
            <a:lvl9pPr marL="38862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9pPr>
          </a:lstStyle>
          <a:p>
            <a:pPr eaLnBrk="1" hangingPunct="1">
              <a:defRPr/>
            </a:pPr>
            <a:r>
              <a:rPr lang="en-US" sz="2600" dirty="0" smtClean="0">
                <a:sym typeface="Symbol" pitchFamily="18" charset="2"/>
              </a:rPr>
              <a:t>General </a:t>
            </a:r>
            <a:r>
              <a:rPr lang="en-US" sz="2600" dirty="0">
                <a:sym typeface="Symbol" pitchFamily="18" charset="2"/>
              </a:rPr>
              <a:t>S</a:t>
            </a:r>
            <a:r>
              <a:rPr lang="en-US" sz="2600" dirty="0" smtClean="0">
                <a:sym typeface="Symbol" pitchFamily="18" charset="2"/>
              </a:rPr>
              <a:t>yntax</a:t>
            </a:r>
            <a:r>
              <a:rPr lang="en-US" sz="2600" dirty="0">
                <a:sym typeface="Symbol" pitchFamily="18" charset="2"/>
              </a:rPr>
              <a:t>:</a:t>
            </a:r>
          </a:p>
          <a:p>
            <a:pPr eaLnBrk="1" hangingPunct="1">
              <a:defRPr/>
            </a:pPr>
            <a:endParaRPr lang="en-US" sz="2000" dirty="0">
              <a:sym typeface="Symbol" pitchFamily="18" charset="2"/>
            </a:endParaRPr>
          </a:p>
          <a:p>
            <a:pPr eaLnBrk="1" hangingPunct="1">
              <a:defRPr/>
            </a:pPr>
            <a:r>
              <a:rPr lang="en-US" sz="2600" b="0" dirty="0">
                <a:latin typeface="+mn-lt"/>
                <a:sym typeface="Symbol" pitchFamily="18" charset="2"/>
              </a:rPr>
              <a:t>if (condition true)</a:t>
            </a:r>
          </a:p>
          <a:p>
            <a:pPr eaLnBrk="1" hangingPunct="1">
              <a:defRPr/>
            </a:pPr>
            <a:r>
              <a:rPr lang="en-US" sz="2600" b="0" dirty="0">
                <a:latin typeface="+mn-lt"/>
                <a:sym typeface="Symbol" pitchFamily="18" charset="2"/>
              </a:rPr>
              <a:t>	execute first program statement</a:t>
            </a:r>
          </a:p>
          <a:p>
            <a:pPr eaLnBrk="1" hangingPunct="1">
              <a:defRPr/>
            </a:pPr>
            <a:r>
              <a:rPr lang="en-US" sz="2600" b="0" dirty="0">
                <a:latin typeface="+mn-lt"/>
                <a:sym typeface="Symbol" pitchFamily="18" charset="2"/>
              </a:rPr>
              <a:t>else  </a:t>
            </a:r>
            <a:r>
              <a:rPr lang="en-US" sz="2600" dirty="0">
                <a:latin typeface="+mn-lt"/>
                <a:sym typeface="Symbol" pitchFamily="18" charset="2"/>
              </a:rPr>
              <a:t>// when condition is false</a:t>
            </a:r>
          </a:p>
          <a:p>
            <a:pPr eaLnBrk="1" hangingPunct="1">
              <a:defRPr/>
            </a:pPr>
            <a:r>
              <a:rPr lang="en-US" sz="2600" b="0" dirty="0">
                <a:latin typeface="+mn-lt"/>
                <a:sym typeface="Symbol" pitchFamily="18" charset="2"/>
              </a:rPr>
              <a:t>	execute second program statement</a:t>
            </a:r>
          </a:p>
          <a:p>
            <a:pPr eaLnBrk="1" hangingPunct="1">
              <a:defRPr/>
            </a:pPr>
            <a:endParaRPr lang="en-US" sz="2400" dirty="0" smtClean="0">
              <a:latin typeface="Times New Roman" pitchFamily="18" charset="0"/>
              <a:sym typeface="Symbol" pitchFamily="18" charset="2"/>
            </a:endParaRPr>
          </a:p>
          <a:p>
            <a:pPr eaLnBrk="1" hangingPunct="1">
              <a:defRPr/>
            </a:pPr>
            <a:endParaRPr lang="en-US" sz="2400" dirty="0" smtClean="0">
              <a:latin typeface="Times New Roman" pitchFamily="18" charset="0"/>
              <a:sym typeface="Symbol" pitchFamily="18" charset="2"/>
            </a:endParaRPr>
          </a:p>
          <a:p>
            <a:pPr eaLnBrk="1" hangingPunct="1">
              <a:defRPr/>
            </a:pPr>
            <a:r>
              <a:rPr lang="en-US" sz="2600" dirty="0" smtClean="0">
                <a:sym typeface="Symbol" pitchFamily="18" charset="2"/>
              </a:rPr>
              <a:t>Specific Example:</a:t>
            </a:r>
            <a:endParaRPr lang="en-US" sz="2600" dirty="0">
              <a:sym typeface="Symbol" pitchFamily="18" charset="2"/>
            </a:endParaRPr>
          </a:p>
          <a:p>
            <a:pPr eaLnBrk="1" hangingPunct="1">
              <a:defRPr/>
            </a:pPr>
            <a:endParaRPr lang="en-US" sz="2000" dirty="0">
              <a:latin typeface="Times New Roman" pitchFamily="18" charset="0"/>
              <a:sym typeface="Symbol" pitchFamily="18" charset="2"/>
            </a:endParaRPr>
          </a:p>
          <a:p>
            <a:pPr eaLnBrk="1" hangingPunct="1">
              <a:defRPr/>
            </a:pPr>
            <a:r>
              <a:rPr lang="en-US" sz="2600" dirty="0">
                <a:latin typeface="Times New Roman" pitchFamily="18" charset="0"/>
                <a:sym typeface="Symbol" pitchFamily="18" charset="2"/>
              </a:rPr>
              <a:t>if (</a:t>
            </a:r>
            <a:r>
              <a:rPr lang="en-US" sz="2600" dirty="0" err="1">
                <a:latin typeface="Times New Roman" pitchFamily="18" charset="0"/>
                <a:sym typeface="Symbol" pitchFamily="18" charset="2"/>
              </a:rPr>
              <a:t>gpa</a:t>
            </a:r>
            <a:r>
              <a:rPr lang="en-US" sz="2600" dirty="0">
                <a:latin typeface="Times New Roman" pitchFamily="18" charset="0"/>
                <a:sym typeface="Symbol" pitchFamily="18" charset="2"/>
              </a:rPr>
              <a:t> &gt;= 90.0)</a:t>
            </a:r>
          </a:p>
          <a:p>
            <a:pPr eaLnBrk="1" hangingPunct="1">
              <a:defRPr/>
            </a:pPr>
            <a:r>
              <a:rPr lang="en-US" sz="2600" dirty="0">
                <a:latin typeface="Times New Roman" pitchFamily="18" charset="0"/>
                <a:sym typeface="Symbol" pitchFamily="18" charset="2"/>
              </a:rPr>
              <a:t>	</a:t>
            </a:r>
            <a:r>
              <a:rPr lang="en-US" sz="2600" dirty="0" err="1">
                <a:latin typeface="Times New Roman" pitchFamily="18" charset="0"/>
                <a:sym typeface="Symbol" pitchFamily="18" charset="2"/>
              </a:rPr>
              <a:t>System.out.println</a:t>
            </a:r>
            <a:r>
              <a:rPr lang="en-US" sz="2600" dirty="0">
                <a:latin typeface="Times New Roman" pitchFamily="18" charset="0"/>
                <a:sym typeface="Symbol" pitchFamily="18" charset="2"/>
              </a:rPr>
              <a:t> </a:t>
            </a:r>
            <a:r>
              <a:rPr lang="en-US" sz="2600" dirty="0" smtClean="0">
                <a:latin typeface="Times New Roman" pitchFamily="18" charset="0"/>
                <a:sym typeface="Symbol" pitchFamily="18" charset="2"/>
              </a:rPr>
              <a:t>("</a:t>
            </a:r>
            <a:r>
              <a:rPr lang="en-US" sz="2600" dirty="0">
                <a:latin typeface="Times New Roman" pitchFamily="18" charset="0"/>
                <a:sym typeface="Symbol" pitchFamily="18" charset="2"/>
              </a:rPr>
              <a:t>You’re an honor graduate");</a:t>
            </a:r>
          </a:p>
          <a:p>
            <a:pPr eaLnBrk="1" hangingPunct="1">
              <a:defRPr/>
            </a:pPr>
            <a:r>
              <a:rPr lang="en-US" sz="2600" dirty="0">
                <a:latin typeface="Times New Roman" pitchFamily="18" charset="0"/>
                <a:sym typeface="Symbol" pitchFamily="18" charset="2"/>
              </a:rPr>
              <a:t>else</a:t>
            </a:r>
          </a:p>
          <a:p>
            <a:pPr eaLnBrk="1" hangingPunct="1">
              <a:defRPr/>
            </a:pPr>
            <a:r>
              <a:rPr lang="en-US" sz="2600" dirty="0">
                <a:latin typeface="Times New Roman" pitchFamily="18" charset="0"/>
                <a:sym typeface="Symbol" pitchFamily="18" charset="2"/>
              </a:rPr>
              <a:t>	</a:t>
            </a:r>
            <a:r>
              <a:rPr lang="en-US" sz="2600" dirty="0" err="1">
                <a:latin typeface="Times New Roman" pitchFamily="18" charset="0"/>
                <a:sym typeface="Symbol" pitchFamily="18" charset="2"/>
              </a:rPr>
              <a:t>System.out.println</a:t>
            </a:r>
            <a:r>
              <a:rPr lang="en-US" sz="2600" dirty="0">
                <a:latin typeface="Times New Roman" pitchFamily="18" charset="0"/>
                <a:sym typeface="Symbol" pitchFamily="18" charset="2"/>
              </a:rPr>
              <a:t> ("You’re not an honor graduate");</a:t>
            </a:r>
          </a:p>
        </p:txBody>
      </p:sp>
      <p:pic>
        <p:nvPicPr>
          <p:cNvPr id="37892" name="Picture 3" descr="C:\Users\JohnSchram\AppData\Local\Microsoft\Windows\Temporary Internet Files\Content.IE5\V39F9YJN\MC9000569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258888"/>
            <a:ext cx="14160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0" descr="C:\Users\JohnSchram\AppData\Local\Microsoft\Windows\Temporary Internet Files\Content.IE5\1NSA1V5K\MP900442363[1].jpg"/>
          <p:cNvPicPr>
            <a:picLocks noChangeAspect="1" noChangeArrowheads="1"/>
          </p:cNvPicPr>
          <p:nvPr/>
        </p:nvPicPr>
        <p:blipFill>
          <a:blip r:embed="rId3">
            <a:extLst>
              <a:ext uri="{28A0092B-C50C-407E-A947-70E740481C1C}">
                <a14:useLocalDpi xmlns:a14="http://schemas.microsoft.com/office/drawing/2010/main" val="0"/>
              </a:ext>
            </a:extLst>
          </a:blip>
          <a:srcRect t="12907" b="8795"/>
          <a:stretch>
            <a:fillRect/>
          </a:stretch>
        </p:blipFill>
        <p:spPr bwMode="auto">
          <a:xfrm>
            <a:off x="5378450" y="3606800"/>
            <a:ext cx="3048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187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Documents and Settings\JohnSchram\Local Settings\Temporary Internet Files\Content.IE5\P1IGNJC3\MPj0438493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423988"/>
            <a:ext cx="2590800"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44467" y="67270"/>
            <a:ext cx="4455066" cy="923330"/>
          </a:xfrm>
          <a:prstGeom prst="rect">
            <a:avLst/>
          </a:prstGeom>
          <a:noFill/>
        </p:spPr>
        <p:txBody>
          <a:bodyPr wrap="none" lIns="91440" tIns="45720" rIns="91440" bIns="45720">
            <a:spAutoFit/>
          </a:bodyPr>
          <a:lstStyle/>
          <a:p>
            <a:pPr algn="ctr"/>
            <a:r>
              <a:rPr lang="en-US"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Section 5.7</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108825" y="2046454"/>
            <a:ext cx="4847802"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Multi Way</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4" name="Rectangle 3"/>
          <p:cNvSpPr/>
          <p:nvPr/>
        </p:nvSpPr>
        <p:spPr>
          <a:xfrm>
            <a:off x="2214624" y="3276600"/>
            <a:ext cx="4714752"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Selection</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3431361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1595438"/>
          </a:xfrm>
        </p:spPr>
        <p:txBody>
          <a:bodyPr>
            <a:normAutofit fontScale="90000"/>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Multi-Way Selection</a:t>
            </a:r>
            <a:b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b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Real Life Example</a:t>
            </a:r>
          </a:p>
        </p:txBody>
      </p:sp>
      <p:pic>
        <p:nvPicPr>
          <p:cNvPr id="39939" name="Picture 8" descr="C:\Users\JohnSchram\AppData\Local\Microsoft\Windows\Temporary Internet Files\Content.IE5\SJX1ZHQW\MP900439390[1].jpg"/>
          <p:cNvPicPr>
            <a:picLocks noChangeAspect="1" noChangeArrowheads="1"/>
          </p:cNvPicPr>
          <p:nvPr/>
        </p:nvPicPr>
        <p:blipFill>
          <a:blip r:embed="rId2">
            <a:extLst>
              <a:ext uri="{28A0092B-C50C-407E-A947-70E740481C1C}">
                <a14:useLocalDpi xmlns:a14="http://schemas.microsoft.com/office/drawing/2010/main" val="0"/>
              </a:ext>
            </a:extLst>
          </a:blip>
          <a:srcRect l="797" t="-180" b="14478"/>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653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9144000" cy="6862763"/>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574925" algn="l"/>
                <a:tab pos="3717925" algn="l"/>
                <a:tab pos="6065838"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574925" algn="l"/>
                <a:tab pos="3717925" algn="l"/>
                <a:tab pos="6065838"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574925" algn="l"/>
                <a:tab pos="3717925" algn="l"/>
                <a:tab pos="6065838"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574925" algn="l"/>
                <a:tab pos="3717925" algn="l"/>
                <a:tab pos="6065838"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574925" algn="l"/>
                <a:tab pos="3717925" algn="l"/>
                <a:tab pos="6065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574925" algn="l"/>
                <a:tab pos="3717925" algn="l"/>
                <a:tab pos="6065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574925" algn="l"/>
                <a:tab pos="3717925" algn="l"/>
                <a:tab pos="6065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574925" algn="l"/>
                <a:tab pos="3717925" algn="l"/>
                <a:tab pos="6065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574925" algn="l"/>
                <a:tab pos="3717925" algn="l"/>
                <a:tab pos="6065838" algn="l"/>
              </a:tabLst>
              <a:defRPr sz="1900" b="1">
                <a:solidFill>
                  <a:schemeClr val="tx1"/>
                </a:solidFill>
                <a:latin typeface="Arial Black" pitchFamily="34" charset="0"/>
              </a:defRPr>
            </a:lvl9pPr>
          </a:lstStyle>
          <a:p>
            <a:pPr eaLnBrk="1" hangingPunct="1">
              <a:lnSpc>
                <a:spcPct val="85000"/>
              </a:lnSpc>
            </a:pPr>
            <a:r>
              <a:rPr lang="en-US" sz="1600">
                <a:latin typeface="Times New Roman" pitchFamily="18" charset="0"/>
                <a:sym typeface="Symbol" pitchFamily="18" charset="2"/>
              </a:rPr>
              <a:t>// Java0511.java</a:t>
            </a:r>
          </a:p>
          <a:p>
            <a:pPr eaLnBrk="1" hangingPunct="1">
              <a:lnSpc>
                <a:spcPct val="85000"/>
              </a:lnSpc>
            </a:pPr>
            <a:r>
              <a:rPr lang="en-US" sz="1600">
                <a:latin typeface="Times New Roman" pitchFamily="18" charset="0"/>
                <a:sym typeface="Symbol" pitchFamily="18" charset="2"/>
              </a:rPr>
              <a:t>// This program demonstrates multi-way selection with &lt;switch&gt; and &lt;case&gt;.</a:t>
            </a:r>
          </a:p>
          <a:p>
            <a:pPr eaLnBrk="1" hangingPunct="1">
              <a:lnSpc>
                <a:spcPct val="85000"/>
              </a:lnSpc>
            </a:pPr>
            <a:r>
              <a:rPr lang="en-US" sz="1600">
                <a:latin typeface="Times New Roman" pitchFamily="18" charset="0"/>
                <a:sym typeface="Symbol" pitchFamily="18" charset="2"/>
              </a:rPr>
              <a:t>// This program compiles, but displays illogical output.</a:t>
            </a:r>
          </a:p>
          <a:p>
            <a:pPr eaLnBrk="1" hangingPunct="1">
              <a:lnSpc>
                <a:spcPct val="114000"/>
              </a:lnSpc>
            </a:pPr>
            <a:r>
              <a:rPr lang="en-US" sz="1600">
                <a:latin typeface="Times New Roman" pitchFamily="18" charset="0"/>
                <a:sym typeface="Symbol" pitchFamily="18" charset="2"/>
              </a:rPr>
              <a:t>import java.util.Scanner;</a:t>
            </a:r>
          </a:p>
          <a:p>
            <a:pPr eaLnBrk="1" hangingPunct="1">
              <a:lnSpc>
                <a:spcPct val="114000"/>
              </a:lnSpc>
            </a:pPr>
            <a:r>
              <a:rPr lang="en-US" sz="1600">
                <a:latin typeface="Times New Roman" pitchFamily="18" charset="0"/>
                <a:sym typeface="Symbol" pitchFamily="18" charset="2"/>
              </a:rPr>
              <a:t>public class Java0511</a:t>
            </a:r>
          </a:p>
          <a:p>
            <a:pPr eaLnBrk="1" hangingPunct="1">
              <a:lnSpc>
                <a:spcPct val="85000"/>
              </a:lnSpc>
            </a:pPr>
            <a:r>
              <a:rPr lang="en-US" sz="1600">
                <a:latin typeface="Times New Roman" pitchFamily="18" charset="0"/>
                <a:sym typeface="Symbol" pitchFamily="18" charset="2"/>
              </a:rPr>
              <a:t>{</a:t>
            </a:r>
          </a:p>
          <a:p>
            <a:pPr eaLnBrk="1" hangingPunct="1">
              <a:lnSpc>
                <a:spcPct val="85000"/>
              </a:lnSpc>
            </a:pPr>
            <a:r>
              <a:rPr lang="en-US" sz="1600">
                <a:latin typeface="Times New Roman" pitchFamily="18" charset="0"/>
                <a:sym typeface="Symbol" pitchFamily="18" charset="2"/>
              </a:rPr>
              <a:t>	public static void main (String args[])</a:t>
            </a:r>
          </a:p>
          <a:p>
            <a:pPr eaLnBrk="1" hangingPunct="1">
              <a:lnSpc>
                <a:spcPct val="85000"/>
              </a:lnSpc>
            </a:pPr>
            <a:r>
              <a:rPr lang="en-US" sz="1600">
                <a:latin typeface="Times New Roman" pitchFamily="18" charset="0"/>
                <a:sym typeface="Symbol" pitchFamily="18" charset="2"/>
              </a:rPr>
              <a:t>	{</a:t>
            </a:r>
          </a:p>
          <a:p>
            <a:pPr eaLnBrk="1" hangingPunct="1">
              <a:lnSpc>
                <a:spcPct val="85000"/>
              </a:lnSpc>
            </a:pPr>
            <a:r>
              <a:rPr lang="en-US" sz="1600">
                <a:latin typeface="Times New Roman" pitchFamily="18" charset="0"/>
                <a:sym typeface="Symbol" pitchFamily="18" charset="2"/>
              </a:rPr>
              <a:t>		System.out.println("\nJAVA0511.JAVA\n");</a:t>
            </a:r>
          </a:p>
          <a:p>
            <a:pPr eaLnBrk="1" hangingPunct="1">
              <a:lnSpc>
                <a:spcPct val="85000"/>
              </a:lnSpc>
            </a:pPr>
            <a:r>
              <a:rPr lang="en-US" sz="1600">
                <a:latin typeface="Times New Roman" pitchFamily="18" charset="0"/>
                <a:sym typeface="Symbol" pitchFamily="18" charset="2"/>
              </a:rPr>
              <a:t> 		Scanner keyboard  = new Scanner(System.in);</a:t>
            </a:r>
          </a:p>
          <a:p>
            <a:pPr eaLnBrk="1" hangingPunct="1">
              <a:lnSpc>
                <a:spcPct val="85000"/>
              </a:lnSpc>
            </a:pPr>
            <a:r>
              <a:rPr lang="en-US" sz="1600">
                <a:latin typeface="Times New Roman" pitchFamily="18" charset="0"/>
                <a:sym typeface="Symbol" pitchFamily="18" charset="2"/>
              </a:rPr>
              <a:t>		System.out.print("Enter Month Number  ===&gt;&gt;  ");</a:t>
            </a:r>
          </a:p>
          <a:p>
            <a:pPr eaLnBrk="1" hangingPunct="1">
              <a:lnSpc>
                <a:spcPct val="85000"/>
              </a:lnSpc>
            </a:pPr>
            <a:r>
              <a:rPr lang="en-US" sz="1600">
                <a:latin typeface="Times New Roman" pitchFamily="18" charset="0"/>
                <a:sym typeface="Symbol" pitchFamily="18" charset="2"/>
              </a:rPr>
              <a:t>		int month = keyboard.nextInt();</a:t>
            </a:r>
          </a:p>
          <a:p>
            <a:pPr eaLnBrk="1" hangingPunct="1">
              <a:lnSpc>
                <a:spcPct val="85000"/>
              </a:lnSpc>
            </a:pPr>
            <a:r>
              <a:rPr lang="en-US" sz="1600">
                <a:latin typeface="Times New Roman" pitchFamily="18" charset="0"/>
                <a:sym typeface="Symbol" pitchFamily="18" charset="2"/>
              </a:rPr>
              <a:t>		System.out.println();</a:t>
            </a:r>
          </a:p>
          <a:p>
            <a:pPr eaLnBrk="1" hangingPunct="1">
              <a:lnSpc>
                <a:spcPct val="85000"/>
              </a:lnSpc>
            </a:pPr>
            <a:endParaRPr lang="en-US" sz="1200">
              <a:latin typeface="Times New Roman" pitchFamily="18" charset="0"/>
              <a:sym typeface="Symbol" pitchFamily="18" charset="2"/>
            </a:endParaRPr>
          </a:p>
          <a:p>
            <a:pPr eaLnBrk="1" hangingPunct="1">
              <a:lnSpc>
                <a:spcPct val="85000"/>
              </a:lnSpc>
            </a:pPr>
            <a:r>
              <a:rPr lang="en-US" sz="1600" b="0">
                <a:sym typeface="Symbol" pitchFamily="18" charset="2"/>
              </a:rPr>
              <a:t>		switch (month)</a:t>
            </a:r>
          </a:p>
          <a:p>
            <a:pPr eaLnBrk="1" hangingPunct="1">
              <a:lnSpc>
                <a:spcPct val="85000"/>
              </a:lnSpc>
            </a:pPr>
            <a:r>
              <a:rPr lang="en-US" sz="1600" b="0">
                <a:sym typeface="Symbol" pitchFamily="18" charset="2"/>
              </a:rPr>
              <a:t>		{</a:t>
            </a:r>
          </a:p>
          <a:p>
            <a:pPr eaLnBrk="1" hangingPunct="1">
              <a:lnSpc>
                <a:spcPct val="85000"/>
              </a:lnSpc>
            </a:pPr>
            <a:r>
              <a:rPr lang="en-US" sz="1600" b="0">
                <a:sym typeface="Symbol" pitchFamily="18" charset="2"/>
              </a:rPr>
              <a:t>			case  1 : System.out.println("January");</a:t>
            </a:r>
          </a:p>
          <a:p>
            <a:pPr eaLnBrk="1" hangingPunct="1">
              <a:lnSpc>
                <a:spcPct val="85000"/>
              </a:lnSpc>
            </a:pPr>
            <a:r>
              <a:rPr lang="en-US" sz="1600" b="0">
                <a:sym typeface="Symbol" pitchFamily="18" charset="2"/>
              </a:rPr>
              <a:t>			case  2 : System.out.println("February");</a:t>
            </a:r>
          </a:p>
          <a:p>
            <a:pPr eaLnBrk="1" hangingPunct="1">
              <a:lnSpc>
                <a:spcPct val="85000"/>
              </a:lnSpc>
            </a:pPr>
            <a:r>
              <a:rPr lang="en-US" sz="1600" b="0">
                <a:sym typeface="Symbol" pitchFamily="18" charset="2"/>
              </a:rPr>
              <a:t>			case  3 : System.out.println("March");</a:t>
            </a:r>
          </a:p>
          <a:p>
            <a:pPr eaLnBrk="1" hangingPunct="1">
              <a:lnSpc>
                <a:spcPct val="85000"/>
              </a:lnSpc>
            </a:pPr>
            <a:r>
              <a:rPr lang="en-US" sz="1600" b="0">
                <a:sym typeface="Symbol" pitchFamily="18" charset="2"/>
              </a:rPr>
              <a:t>			case  4 : System.out.println("April");</a:t>
            </a:r>
          </a:p>
          <a:p>
            <a:pPr eaLnBrk="1" hangingPunct="1">
              <a:lnSpc>
                <a:spcPct val="85000"/>
              </a:lnSpc>
            </a:pPr>
            <a:r>
              <a:rPr lang="en-US" sz="1600" b="0">
                <a:sym typeface="Symbol" pitchFamily="18" charset="2"/>
              </a:rPr>
              <a:t>			case  5 : System.out.println("May");</a:t>
            </a:r>
          </a:p>
          <a:p>
            <a:pPr eaLnBrk="1" hangingPunct="1">
              <a:lnSpc>
                <a:spcPct val="85000"/>
              </a:lnSpc>
            </a:pPr>
            <a:r>
              <a:rPr lang="en-US" sz="1600" b="0">
                <a:sym typeface="Symbol" pitchFamily="18" charset="2"/>
              </a:rPr>
              <a:t>			case  6 : System.out.println("June");</a:t>
            </a:r>
          </a:p>
          <a:p>
            <a:pPr eaLnBrk="1" hangingPunct="1">
              <a:lnSpc>
                <a:spcPct val="85000"/>
              </a:lnSpc>
            </a:pPr>
            <a:r>
              <a:rPr lang="en-US" sz="1600" b="0">
                <a:sym typeface="Symbol" pitchFamily="18" charset="2"/>
              </a:rPr>
              <a:t>			case  7 : System.out.println("July");</a:t>
            </a:r>
          </a:p>
          <a:p>
            <a:pPr eaLnBrk="1" hangingPunct="1">
              <a:lnSpc>
                <a:spcPct val="85000"/>
              </a:lnSpc>
            </a:pPr>
            <a:r>
              <a:rPr lang="en-US" sz="1600" b="0">
                <a:sym typeface="Symbol" pitchFamily="18" charset="2"/>
              </a:rPr>
              <a:t>			case  8 : System.out.println("August");</a:t>
            </a:r>
          </a:p>
          <a:p>
            <a:pPr eaLnBrk="1" hangingPunct="1">
              <a:lnSpc>
                <a:spcPct val="85000"/>
              </a:lnSpc>
            </a:pPr>
            <a:r>
              <a:rPr lang="en-US" sz="1600" b="0">
                <a:sym typeface="Symbol" pitchFamily="18" charset="2"/>
              </a:rPr>
              <a:t>			case  9 : System.out.println("September");</a:t>
            </a:r>
          </a:p>
          <a:p>
            <a:pPr eaLnBrk="1" hangingPunct="1">
              <a:lnSpc>
                <a:spcPct val="85000"/>
              </a:lnSpc>
            </a:pPr>
            <a:r>
              <a:rPr lang="en-US" sz="1600" b="0">
                <a:sym typeface="Symbol" pitchFamily="18" charset="2"/>
              </a:rPr>
              <a:t>			case 10 : System.out.println("October");</a:t>
            </a:r>
          </a:p>
          <a:p>
            <a:pPr eaLnBrk="1" hangingPunct="1">
              <a:lnSpc>
                <a:spcPct val="85000"/>
              </a:lnSpc>
            </a:pPr>
            <a:r>
              <a:rPr lang="en-US" sz="1600" b="0">
                <a:sym typeface="Symbol" pitchFamily="18" charset="2"/>
              </a:rPr>
              <a:t>			case 11 : System.out.println("November");</a:t>
            </a:r>
          </a:p>
          <a:p>
            <a:pPr eaLnBrk="1" hangingPunct="1">
              <a:lnSpc>
                <a:spcPct val="85000"/>
              </a:lnSpc>
            </a:pPr>
            <a:r>
              <a:rPr lang="en-US" sz="1600" b="0">
                <a:sym typeface="Symbol" pitchFamily="18" charset="2"/>
              </a:rPr>
              <a:t>			case 12 : System.out.println("December");</a:t>
            </a:r>
          </a:p>
          <a:p>
            <a:pPr eaLnBrk="1" hangingPunct="1">
              <a:lnSpc>
                <a:spcPct val="85000"/>
              </a:lnSpc>
            </a:pPr>
            <a:r>
              <a:rPr lang="en-US" sz="1600" b="0">
                <a:sym typeface="Symbol" pitchFamily="18" charset="2"/>
              </a:rPr>
              <a:t>		}</a:t>
            </a:r>
          </a:p>
          <a:p>
            <a:pPr eaLnBrk="1" hangingPunct="1">
              <a:lnSpc>
                <a:spcPct val="85000"/>
              </a:lnSpc>
            </a:pPr>
            <a:r>
              <a:rPr lang="en-US" sz="1600">
                <a:latin typeface="Times New Roman" pitchFamily="18" charset="0"/>
                <a:sym typeface="Symbol" pitchFamily="18" charset="2"/>
              </a:rPr>
              <a:t>		System.out.println();</a:t>
            </a:r>
          </a:p>
          <a:p>
            <a:pPr eaLnBrk="1" hangingPunct="1">
              <a:lnSpc>
                <a:spcPct val="85000"/>
              </a:lnSpc>
            </a:pPr>
            <a:r>
              <a:rPr lang="en-US" sz="1600">
                <a:latin typeface="Times New Roman" pitchFamily="18" charset="0"/>
                <a:sym typeface="Symbol" pitchFamily="18" charset="2"/>
              </a:rPr>
              <a:t>	}</a:t>
            </a:r>
          </a:p>
          <a:p>
            <a:pPr eaLnBrk="1" hangingPunct="1">
              <a:lnSpc>
                <a:spcPct val="85000"/>
              </a:lnSpc>
            </a:pPr>
            <a:r>
              <a:rPr lang="en-US" sz="1600">
                <a:latin typeface="Times New Roman" pitchFamily="18" charset="0"/>
                <a:sym typeface="Symbol" pitchFamily="18" charset="2"/>
              </a:rPr>
              <a:t>}</a:t>
            </a:r>
          </a:p>
        </p:txBody>
      </p:sp>
    </p:spTree>
    <p:extLst>
      <p:ext uri="{BB962C8B-B14F-4D97-AF65-F5344CB8AC3E}">
        <p14:creationId xmlns:p14="http://schemas.microsoft.com/office/powerpoint/2010/main" val="2504695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91440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descr="C:\Users\johnschram\AppData\Local\Microsoft\Windows\Temporary Internet Files\Content.IE5\6013PBX8\MC9004415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647700"/>
            <a:ext cx="18288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descr="C:\Users\johnschram\AppData\Local\Microsoft\Windows\Temporary Internet Files\Content.IE5\63XOC3GE\MC90038352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0875" y="3382963"/>
            <a:ext cx="1187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83163"/>
            <a:ext cx="91440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51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9pPr>
          </a:lstStyle>
          <a:p>
            <a:pPr eaLnBrk="1" hangingPunct="1">
              <a:lnSpc>
                <a:spcPct val="85000"/>
              </a:lnSpc>
            </a:pPr>
            <a:r>
              <a:rPr lang="en-US" sz="1600" dirty="0">
                <a:latin typeface="Times New Roman" pitchFamily="18" charset="0"/>
                <a:sym typeface="Symbol" pitchFamily="18" charset="2"/>
              </a:rPr>
              <a:t>// Java0512.java</a:t>
            </a:r>
          </a:p>
          <a:p>
            <a:pPr eaLnBrk="1" hangingPunct="1">
              <a:lnSpc>
                <a:spcPct val="85000"/>
              </a:lnSpc>
            </a:pPr>
            <a:r>
              <a:rPr lang="en-US" sz="1600" dirty="0">
                <a:latin typeface="Times New Roman" pitchFamily="18" charset="0"/>
                <a:sym typeface="Symbol" pitchFamily="18" charset="2"/>
              </a:rPr>
              <a:t>// This program demonstrates multi-way selection with &lt;switch&gt; and &lt;case&gt;.</a:t>
            </a:r>
          </a:p>
          <a:p>
            <a:pPr eaLnBrk="1" hangingPunct="1">
              <a:lnSpc>
                <a:spcPct val="85000"/>
              </a:lnSpc>
            </a:pPr>
            <a:r>
              <a:rPr lang="en-US" sz="1600" dirty="0">
                <a:latin typeface="Times New Roman" pitchFamily="18" charset="0"/>
                <a:sym typeface="Symbol" pitchFamily="18" charset="2"/>
              </a:rPr>
              <a:t>// This program adds &lt;break&gt; and &lt;default&gt;. The use of &lt;break&gt; is required for logical output.</a:t>
            </a:r>
          </a:p>
          <a:p>
            <a:pPr eaLnBrk="1" hangingPunct="1">
              <a:lnSpc>
                <a:spcPct val="85000"/>
              </a:lnSpc>
            </a:pPr>
            <a:r>
              <a:rPr lang="en-US" sz="1600" dirty="0">
                <a:latin typeface="Times New Roman" pitchFamily="18" charset="0"/>
                <a:sym typeface="Symbol" pitchFamily="18" charset="2"/>
              </a:rPr>
              <a:t>import </a:t>
            </a:r>
            <a:r>
              <a:rPr lang="en-US" sz="1600" dirty="0" err="1">
                <a:latin typeface="Times New Roman" pitchFamily="18" charset="0"/>
                <a:sym typeface="Symbol" pitchFamily="18" charset="2"/>
              </a:rPr>
              <a:t>java.util.Scanner</a:t>
            </a:r>
            <a:r>
              <a:rPr lang="en-US" sz="1600" dirty="0">
                <a:latin typeface="Times New Roman" pitchFamily="18" charset="0"/>
                <a:sym typeface="Symbol" pitchFamily="18" charset="2"/>
              </a:rPr>
              <a:t>;</a:t>
            </a:r>
          </a:p>
          <a:p>
            <a:pPr eaLnBrk="1" hangingPunct="1">
              <a:lnSpc>
                <a:spcPct val="85000"/>
              </a:lnSpc>
            </a:pPr>
            <a:r>
              <a:rPr lang="en-US" sz="1600" dirty="0">
                <a:latin typeface="Times New Roman" pitchFamily="18" charset="0"/>
                <a:sym typeface="Symbol" pitchFamily="18" charset="2"/>
              </a:rPr>
              <a:t>public class Java0512</a:t>
            </a:r>
          </a:p>
          <a:p>
            <a:pPr eaLnBrk="1" hangingPunct="1">
              <a:lnSpc>
                <a:spcPct val="85000"/>
              </a:lnSpc>
            </a:pPr>
            <a:r>
              <a:rPr lang="en-US" sz="1600" dirty="0">
                <a:latin typeface="Times New Roman" pitchFamily="18" charset="0"/>
                <a:sym typeface="Symbol" pitchFamily="18" charset="2"/>
              </a:rPr>
              <a:t>{</a:t>
            </a:r>
          </a:p>
          <a:p>
            <a:pPr eaLnBrk="1" hangingPunct="1">
              <a:lnSpc>
                <a:spcPct val="85000"/>
              </a:lnSpc>
            </a:pPr>
            <a:r>
              <a:rPr lang="en-US" sz="1600" dirty="0">
                <a:latin typeface="Times New Roman" pitchFamily="18" charset="0"/>
                <a:sym typeface="Symbol" pitchFamily="18" charset="2"/>
              </a:rPr>
              <a:t>	public static void main (String </a:t>
            </a:r>
            <a:r>
              <a:rPr lang="en-US" sz="1600" dirty="0" err="1">
                <a:latin typeface="Times New Roman" pitchFamily="18" charset="0"/>
                <a:sym typeface="Symbol" pitchFamily="18" charset="2"/>
              </a:rPr>
              <a:t>args</a:t>
            </a:r>
            <a:r>
              <a:rPr lang="en-US" sz="1600" dirty="0">
                <a:latin typeface="Times New Roman" pitchFamily="18" charset="0"/>
                <a:sym typeface="Symbol" pitchFamily="18" charset="2"/>
              </a:rPr>
              <a:t>[])</a:t>
            </a:r>
          </a:p>
          <a:p>
            <a:pPr eaLnBrk="1" hangingPunct="1">
              <a:lnSpc>
                <a:spcPct val="85000"/>
              </a:lnSpc>
            </a:pPr>
            <a:r>
              <a:rPr lang="en-US" sz="1600" dirty="0">
                <a:latin typeface="Times New Roman" pitchFamily="18" charset="0"/>
                <a:sym typeface="Symbol" pitchFamily="18" charset="2"/>
              </a:rPr>
              <a:t>	{</a:t>
            </a:r>
          </a:p>
          <a:p>
            <a:pPr eaLnBrk="1" hangingPunct="1">
              <a:lnSpc>
                <a:spcPct val="8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("\nJAVA0512.JAVA\n");</a:t>
            </a:r>
          </a:p>
          <a:p>
            <a:pPr eaLnBrk="1" hangingPunct="1">
              <a:lnSpc>
                <a:spcPct val="85000"/>
              </a:lnSpc>
            </a:pPr>
            <a:r>
              <a:rPr lang="en-US" sz="1600" dirty="0">
                <a:latin typeface="Times New Roman" pitchFamily="18" charset="0"/>
                <a:sym typeface="Symbol" pitchFamily="18" charset="2"/>
              </a:rPr>
              <a:t> 		Scanner keyboard  = new Scanner(System.in);</a:t>
            </a:r>
          </a:p>
          <a:p>
            <a:pPr eaLnBrk="1" hangingPunct="1">
              <a:lnSpc>
                <a:spcPct val="8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a:t>
            </a:r>
            <a:r>
              <a:rPr lang="en-US" sz="1600" dirty="0">
                <a:latin typeface="Times New Roman" pitchFamily="18" charset="0"/>
                <a:sym typeface="Symbol" pitchFamily="18" charset="2"/>
              </a:rPr>
              <a:t>("Enter Month Number {1-12}  ===&gt;&gt;  ");</a:t>
            </a:r>
          </a:p>
          <a:p>
            <a:pPr eaLnBrk="1" hangingPunct="1">
              <a:lnSpc>
                <a:spcPct val="8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int</a:t>
            </a:r>
            <a:r>
              <a:rPr lang="en-US" sz="1600" dirty="0">
                <a:latin typeface="Times New Roman" pitchFamily="18" charset="0"/>
                <a:sym typeface="Symbol" pitchFamily="18" charset="2"/>
              </a:rPr>
              <a:t> month = </a:t>
            </a:r>
            <a:r>
              <a:rPr lang="en-US" sz="1600" dirty="0" err="1">
                <a:latin typeface="Times New Roman" pitchFamily="18" charset="0"/>
                <a:sym typeface="Symbol" pitchFamily="18" charset="2"/>
              </a:rPr>
              <a:t>keyboard.nextInt</a:t>
            </a:r>
            <a:r>
              <a:rPr lang="en-US" sz="1600" dirty="0">
                <a:latin typeface="Times New Roman" pitchFamily="18" charset="0"/>
                <a:sym typeface="Symbol" pitchFamily="18" charset="2"/>
              </a:rPr>
              <a:t>();</a:t>
            </a:r>
          </a:p>
          <a:p>
            <a:pPr eaLnBrk="1" hangingPunct="1">
              <a:lnSpc>
                <a:spcPct val="8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a:t>
            </a:r>
          </a:p>
          <a:p>
            <a:pPr eaLnBrk="1" hangingPunct="1">
              <a:lnSpc>
                <a:spcPct val="85000"/>
              </a:lnSpc>
            </a:pPr>
            <a:endParaRPr lang="en-US" sz="900" dirty="0">
              <a:latin typeface="Times New Roman" pitchFamily="18" charset="0"/>
              <a:sym typeface="Symbol" pitchFamily="18" charset="2"/>
            </a:endParaRPr>
          </a:p>
          <a:p>
            <a:pPr eaLnBrk="1" hangingPunct="1">
              <a:lnSpc>
                <a:spcPct val="85000"/>
              </a:lnSpc>
            </a:pPr>
            <a:r>
              <a:rPr lang="en-US" sz="1600" dirty="0">
                <a:latin typeface="Times New Roman" pitchFamily="18" charset="0"/>
                <a:sym typeface="Symbol" pitchFamily="18" charset="2"/>
              </a:rPr>
              <a:t>		switch (month)</a:t>
            </a: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a:t>
            </a: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1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("January"); 	</a:t>
            </a:r>
            <a:r>
              <a:rPr lang="en-US" sz="1600" b="0" dirty="0">
                <a:sym typeface="Symbol" pitchFamily="18" charset="2"/>
              </a:rPr>
              <a:t>break;</a:t>
            </a: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2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("February"); 	</a:t>
            </a:r>
            <a:r>
              <a:rPr lang="en-US" sz="1600" b="0" dirty="0">
                <a:sym typeface="Symbol" pitchFamily="18" charset="2"/>
              </a:rPr>
              <a:t>break;</a:t>
            </a: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3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("March");     	</a:t>
            </a:r>
            <a:r>
              <a:rPr lang="en-US" sz="1600" b="0" dirty="0">
                <a:sym typeface="Symbol" pitchFamily="18" charset="2"/>
              </a:rPr>
              <a:t>break;</a:t>
            </a: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4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("April");     	</a:t>
            </a:r>
            <a:r>
              <a:rPr lang="en-US" sz="1600" b="0" dirty="0">
                <a:sym typeface="Symbol" pitchFamily="18" charset="2"/>
              </a:rPr>
              <a:t>break;</a:t>
            </a: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5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("May");       	</a:t>
            </a:r>
            <a:r>
              <a:rPr lang="en-US" sz="1600" b="0" dirty="0">
                <a:sym typeface="Symbol" pitchFamily="18" charset="2"/>
              </a:rPr>
              <a:t>break;</a:t>
            </a: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6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("June");      	</a:t>
            </a:r>
            <a:r>
              <a:rPr lang="en-US" sz="1600" b="0" dirty="0">
                <a:sym typeface="Symbol" pitchFamily="18" charset="2"/>
              </a:rPr>
              <a:t>break;</a:t>
            </a: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7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("July");      	</a:t>
            </a:r>
            <a:r>
              <a:rPr lang="en-US" sz="1600" b="0" dirty="0">
                <a:sym typeface="Symbol" pitchFamily="18" charset="2"/>
              </a:rPr>
              <a:t>break;</a:t>
            </a: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8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("August");    	</a:t>
            </a:r>
            <a:r>
              <a:rPr lang="en-US" sz="1600" b="0" dirty="0">
                <a:sym typeface="Symbol" pitchFamily="18" charset="2"/>
              </a:rPr>
              <a:t>break;</a:t>
            </a: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9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("September");	</a:t>
            </a:r>
            <a:r>
              <a:rPr lang="en-US" sz="1600" b="0" dirty="0">
                <a:sym typeface="Symbol" pitchFamily="18" charset="2"/>
              </a:rPr>
              <a:t>break;</a:t>
            </a:r>
            <a:endParaRPr lang="en-US" sz="1600" dirty="0">
              <a:latin typeface="Times New Roman" pitchFamily="18" charset="0"/>
              <a:sym typeface="Symbol" pitchFamily="18" charset="2"/>
            </a:endParaRP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10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("October"); 	</a:t>
            </a:r>
            <a:r>
              <a:rPr lang="en-US" sz="1600" b="0" dirty="0">
                <a:sym typeface="Symbol" pitchFamily="18" charset="2"/>
              </a:rPr>
              <a:t>break;</a:t>
            </a:r>
            <a:endParaRPr lang="en-US" sz="1600" dirty="0">
              <a:latin typeface="Times New Roman" pitchFamily="18" charset="0"/>
              <a:sym typeface="Symbol" pitchFamily="18" charset="2"/>
            </a:endParaRP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11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("November");	</a:t>
            </a:r>
            <a:r>
              <a:rPr lang="en-US" sz="1600" b="0" dirty="0">
                <a:sym typeface="Symbol" pitchFamily="18" charset="2"/>
              </a:rPr>
              <a:t>break;</a:t>
            </a:r>
          </a:p>
          <a:p>
            <a:pPr eaLnBrk="1" hangingPunct="1">
              <a:lnSpc>
                <a:spcPct val="85000"/>
              </a:lnSpc>
              <a:tabLst>
                <a:tab pos="463550" algn="l"/>
                <a:tab pos="914400" algn="l"/>
                <a:tab pos="1377950" algn="l"/>
                <a:tab pos="1828800" algn="l"/>
                <a:tab pos="2286000" algn="l"/>
                <a:tab pos="2743200" algn="l"/>
                <a:tab pos="3200400" algn="l"/>
                <a:tab pos="3657600" algn="l"/>
                <a:tab pos="4114800" algn="l"/>
                <a:tab pos="4572000" algn="l"/>
                <a:tab pos="5316538" algn="l"/>
                <a:tab pos="5486400" algn="l"/>
                <a:tab pos="6523038" algn="l"/>
              </a:tabLst>
            </a:pPr>
            <a:r>
              <a:rPr lang="en-US" sz="1600" dirty="0">
                <a:latin typeface="Times New Roman" pitchFamily="18" charset="0"/>
                <a:sym typeface="Symbol" pitchFamily="18" charset="2"/>
              </a:rPr>
              <a:t>			case 12 :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("December");	</a:t>
            </a:r>
            <a:r>
              <a:rPr lang="en-US" sz="1600" b="0" dirty="0">
                <a:sym typeface="Symbol" pitchFamily="18" charset="2"/>
              </a:rPr>
              <a:t>break;</a:t>
            </a:r>
          </a:p>
          <a:p>
            <a:pPr eaLnBrk="1" hangingPunct="1">
              <a:lnSpc>
                <a:spcPct val="85000"/>
              </a:lnSpc>
            </a:pPr>
            <a:r>
              <a:rPr lang="en-US" sz="1600" b="0" dirty="0">
                <a:sym typeface="Symbol" pitchFamily="18" charset="2"/>
              </a:rPr>
              <a:t>			default : </a:t>
            </a:r>
            <a:r>
              <a:rPr lang="en-US" sz="1600" b="0" dirty="0" err="1">
                <a:sym typeface="Symbol" pitchFamily="18" charset="2"/>
              </a:rPr>
              <a:t>System.out.println</a:t>
            </a:r>
            <a:r>
              <a:rPr lang="en-US" sz="1600" b="0" dirty="0">
                <a:sym typeface="Symbol" pitchFamily="18" charset="2"/>
              </a:rPr>
              <a:t>("This is not a valid month number.");</a:t>
            </a:r>
          </a:p>
          <a:p>
            <a:pPr eaLnBrk="1" hangingPunct="1">
              <a:lnSpc>
                <a:spcPct val="85000"/>
              </a:lnSpc>
            </a:pPr>
            <a:r>
              <a:rPr lang="en-US" sz="1600" dirty="0">
                <a:latin typeface="Times New Roman" pitchFamily="18" charset="0"/>
                <a:sym typeface="Symbol" pitchFamily="18" charset="2"/>
              </a:rPr>
              <a:t>		}</a:t>
            </a:r>
          </a:p>
          <a:p>
            <a:pPr eaLnBrk="1" hangingPunct="1">
              <a:lnSpc>
                <a:spcPct val="8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a:t>
            </a:r>
          </a:p>
          <a:p>
            <a:pPr eaLnBrk="1" hangingPunct="1">
              <a:lnSpc>
                <a:spcPct val="85000"/>
              </a:lnSpc>
            </a:pPr>
            <a:r>
              <a:rPr lang="en-US" sz="1600" dirty="0">
                <a:latin typeface="Times New Roman" pitchFamily="18" charset="0"/>
                <a:sym typeface="Symbol" pitchFamily="18" charset="2"/>
              </a:rPr>
              <a:t>	}</a:t>
            </a:r>
          </a:p>
          <a:p>
            <a:pPr eaLnBrk="1" hangingPunct="1">
              <a:lnSpc>
                <a:spcPct val="85000"/>
              </a:lnSpc>
            </a:pPr>
            <a:r>
              <a:rPr lang="en-US" sz="1600" dirty="0">
                <a:latin typeface="Times New Roman" pitchFamily="18" charset="0"/>
                <a:sym typeface="Symbol" pitchFamily="18" charset="2"/>
              </a:rPr>
              <a:t>}</a:t>
            </a:r>
          </a:p>
        </p:txBody>
      </p:sp>
    </p:spTree>
    <p:extLst>
      <p:ext uri="{BB962C8B-B14F-4D97-AF65-F5344CB8AC3E}">
        <p14:creationId xmlns:p14="http://schemas.microsoft.com/office/powerpoint/2010/main" val="1261913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467" y="304800"/>
            <a:ext cx="4455066" cy="923330"/>
          </a:xfrm>
          <a:prstGeom prst="rect">
            <a:avLst/>
          </a:prstGeom>
          <a:noFill/>
        </p:spPr>
        <p:txBody>
          <a:bodyPr wrap="none" lIns="91440" tIns="45720" rIns="91440" bIns="45720">
            <a:spAutoFit/>
          </a:bodyPr>
          <a:lstStyle/>
          <a:p>
            <a:pPr algn="ctr"/>
            <a:r>
              <a:rPr lang="en-US"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Section 5.2</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479910" y="2590800"/>
            <a:ext cx="4244111" cy="1631216"/>
          </a:xfrm>
          <a:prstGeom prst="rect">
            <a:avLst/>
          </a:prstGeom>
          <a:noFill/>
        </p:spPr>
        <p:txBody>
          <a:bodyPr wrap="none" lIns="91440" tIns="45720" rIns="91440" bIns="45720">
            <a:spAutoFit/>
          </a:bodyPr>
          <a:lstStyle/>
          <a:p>
            <a:pPr algn="ctr"/>
            <a:r>
              <a:rPr lang="en-US" sz="9000" b="1" kern="10"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Types</a:t>
            </a:r>
            <a:r>
              <a:rPr lang="en-US" sz="10000" b="1" kern="10"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 </a:t>
            </a:r>
            <a:r>
              <a:rPr lang="en-US" sz="9000" b="1" kern="10"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of</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4" name="Rectangle 3"/>
          <p:cNvSpPr/>
          <p:nvPr/>
        </p:nvSpPr>
        <p:spPr>
          <a:xfrm>
            <a:off x="132633" y="3918247"/>
            <a:ext cx="8938665"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Control Structures</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2970963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1793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747838"/>
          </a:xfrm>
        </p:spPr>
        <p:txBody>
          <a:bodyPr/>
          <a:lstStyle/>
          <a:p>
            <a:pPr eaLnBrk="1" hangingPunct="1"/>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Java 7.0 Warning</a:t>
            </a:r>
          </a:p>
        </p:txBody>
      </p:sp>
      <p:sp>
        <p:nvSpPr>
          <p:cNvPr id="58371" name="Text Box 3"/>
          <p:cNvSpPr txBox="1">
            <a:spLocks noChangeArrowheads="1"/>
          </p:cNvSpPr>
          <p:nvPr/>
        </p:nvSpPr>
        <p:spPr bwMode="auto">
          <a:xfrm>
            <a:off x="609600" y="1747838"/>
            <a:ext cx="7765256" cy="3046988"/>
          </a:xfrm>
          <a:prstGeom prst="rect">
            <a:avLst/>
          </a:prstGeom>
          <a:solidFill>
            <a:schemeClr val="tx2">
              <a:lumMod val="40000"/>
              <a:lumOff val="60000"/>
            </a:schemeClr>
          </a:solidFill>
          <a:ln w="57150">
            <a:solidFill>
              <a:schemeClr val="tx1"/>
            </a:solidFill>
            <a:miter lim="800000"/>
            <a:headEnd/>
            <a:tailEnd/>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3200" dirty="0" smtClean="0"/>
              <a:t>The next 2 program examples use a </a:t>
            </a:r>
            <a:r>
              <a:rPr lang="en-US" sz="3200" b="0" dirty="0" smtClean="0">
                <a:latin typeface="Arial Black" pitchFamily="34" charset="0"/>
              </a:rPr>
              <a:t>String</a:t>
            </a:r>
            <a:r>
              <a:rPr lang="en-US" sz="3200" dirty="0" smtClean="0"/>
              <a:t> </a:t>
            </a:r>
            <a:r>
              <a:rPr lang="en-US" sz="3200" i="1" dirty="0" smtClean="0"/>
              <a:t>selection variable </a:t>
            </a:r>
            <a:r>
              <a:rPr lang="en-US" sz="3200" dirty="0" smtClean="0"/>
              <a:t>with </a:t>
            </a:r>
            <a:r>
              <a:rPr lang="en-US" sz="3200" dirty="0" smtClean="0">
                <a:latin typeface="Arial Black" pitchFamily="34" charset="0"/>
              </a:rPr>
              <a:t>switch</a:t>
            </a:r>
            <a:r>
              <a:rPr lang="en-US" sz="3200" dirty="0" smtClean="0"/>
              <a:t>.</a:t>
            </a:r>
          </a:p>
          <a:p>
            <a:endParaRPr lang="en-US" sz="3200" dirty="0"/>
          </a:p>
          <a:p>
            <a:r>
              <a:rPr lang="en-US" sz="3200" dirty="0" smtClean="0"/>
              <a:t>This will only compile and execute if your JDK (Java Development Kit)</a:t>
            </a:r>
          </a:p>
          <a:p>
            <a:r>
              <a:rPr lang="en-US" sz="3200" dirty="0" smtClean="0"/>
              <a:t>is version 7.0 or newer.</a:t>
            </a:r>
            <a:endParaRPr lang="en-US" sz="3200" dirty="0"/>
          </a:p>
        </p:txBody>
      </p:sp>
      <p:pic>
        <p:nvPicPr>
          <p:cNvPr id="58372" name="Picture 4"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76200"/>
            <a:ext cx="471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39113" y="76200"/>
            <a:ext cx="471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5313" y="76200"/>
            <a:ext cx="471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7"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8113" y="76200"/>
            <a:ext cx="471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MMAG00293_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4038" y="4191000"/>
            <a:ext cx="22907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349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9pPr>
          </a:lstStyle>
          <a:p>
            <a:pPr eaLnBrk="1" hangingPunct="1">
              <a:lnSpc>
                <a:spcPct val="85000"/>
              </a:lnSpc>
            </a:pPr>
            <a:r>
              <a:rPr lang="en-US" sz="1800" dirty="0">
                <a:latin typeface="Times New Roman" pitchFamily="18" charset="0"/>
                <a:sym typeface="Symbol" pitchFamily="18" charset="2"/>
              </a:rPr>
              <a:t>// Java0513.java</a:t>
            </a:r>
          </a:p>
          <a:p>
            <a:pPr eaLnBrk="1" hangingPunct="1">
              <a:lnSpc>
                <a:spcPct val="85000"/>
              </a:lnSpc>
            </a:pPr>
            <a:r>
              <a:rPr lang="en-US" sz="1800" dirty="0">
                <a:latin typeface="Times New Roman" pitchFamily="18" charset="0"/>
                <a:sym typeface="Symbol" pitchFamily="18" charset="2"/>
              </a:rPr>
              <a:t>// This program demonstrates &lt;switch&gt; used with the &lt;String&gt; data type.</a:t>
            </a:r>
          </a:p>
          <a:p>
            <a:pPr eaLnBrk="1" hangingPunct="1">
              <a:lnSpc>
                <a:spcPct val="85000"/>
              </a:lnSpc>
            </a:pPr>
            <a:r>
              <a:rPr lang="en-US" sz="1800" dirty="0">
                <a:latin typeface="Times New Roman" pitchFamily="18" charset="0"/>
                <a:sym typeface="Symbol" pitchFamily="18" charset="2"/>
              </a:rPr>
              <a:t>// This requires the uses of the Java 7.0 or later.</a:t>
            </a:r>
          </a:p>
          <a:p>
            <a:pPr eaLnBrk="1" hangingPunct="1">
              <a:lnSpc>
                <a:spcPct val="85000"/>
              </a:lnSpc>
            </a:pPr>
            <a:r>
              <a:rPr lang="en-US" sz="1800" dirty="0">
                <a:latin typeface="Times New Roman" pitchFamily="18" charset="0"/>
                <a:sym typeface="Symbol" pitchFamily="18" charset="2"/>
              </a:rPr>
              <a:t>// It also shows that multiple program statements can be placed</a:t>
            </a:r>
          </a:p>
          <a:p>
            <a:pPr eaLnBrk="1" hangingPunct="1">
              <a:lnSpc>
                <a:spcPct val="85000"/>
              </a:lnSpc>
            </a:pPr>
            <a:r>
              <a:rPr lang="en-US" sz="1800" dirty="0">
                <a:latin typeface="Times New Roman" pitchFamily="18" charset="0"/>
                <a:sym typeface="Symbol" pitchFamily="18" charset="2"/>
              </a:rPr>
              <a:t>// between the &lt;case&gt; and &lt;break&gt; commands.</a:t>
            </a:r>
          </a:p>
          <a:p>
            <a:pPr eaLnBrk="1" hangingPunct="1">
              <a:lnSpc>
                <a:spcPct val="85000"/>
              </a:lnSpc>
            </a:pPr>
            <a:r>
              <a:rPr lang="en-US" sz="1800" dirty="0">
                <a:latin typeface="Times New Roman" pitchFamily="18" charset="0"/>
                <a:sym typeface="Symbol" pitchFamily="18" charset="2"/>
              </a:rPr>
              <a:t>// This is the one time {braces} are NOT used to control multiple statements.</a:t>
            </a:r>
          </a:p>
          <a:p>
            <a:pPr eaLnBrk="1" hangingPunct="1">
              <a:lnSpc>
                <a:spcPct val="85000"/>
              </a:lnSpc>
            </a:pPr>
            <a:endParaRPr lang="en-US" sz="1800" dirty="0">
              <a:latin typeface="Times New Roman" pitchFamily="18" charset="0"/>
              <a:sym typeface="Symbol" pitchFamily="18" charset="2"/>
            </a:endParaRPr>
          </a:p>
          <a:p>
            <a:pPr eaLnBrk="1" hangingPunct="1">
              <a:lnSpc>
                <a:spcPct val="85000"/>
              </a:lnSpc>
            </a:pPr>
            <a:r>
              <a:rPr lang="en-US" sz="1800" dirty="0">
                <a:latin typeface="Times New Roman" pitchFamily="18" charset="0"/>
                <a:sym typeface="Symbol" pitchFamily="18" charset="2"/>
              </a:rPr>
              <a:t>import </a:t>
            </a:r>
            <a:r>
              <a:rPr lang="en-US" sz="1800" dirty="0" err="1">
                <a:latin typeface="Times New Roman" pitchFamily="18" charset="0"/>
                <a:sym typeface="Symbol" pitchFamily="18" charset="2"/>
              </a:rPr>
              <a:t>java.util.Scanner</a:t>
            </a:r>
            <a:r>
              <a:rPr lang="en-US" sz="1800" dirty="0">
                <a:latin typeface="Times New Roman" pitchFamily="18" charset="0"/>
                <a:sym typeface="Symbol" pitchFamily="18" charset="2"/>
              </a:rPr>
              <a:t>;</a:t>
            </a:r>
          </a:p>
          <a:p>
            <a:pPr eaLnBrk="1" hangingPunct="1">
              <a:lnSpc>
                <a:spcPct val="85000"/>
              </a:lnSpc>
            </a:pPr>
            <a:endParaRPr lang="en-US" sz="1800" dirty="0">
              <a:latin typeface="Times New Roman" pitchFamily="18" charset="0"/>
              <a:sym typeface="Symbol" pitchFamily="18" charset="2"/>
            </a:endParaRPr>
          </a:p>
          <a:p>
            <a:pPr eaLnBrk="1" hangingPunct="1">
              <a:lnSpc>
                <a:spcPct val="85000"/>
              </a:lnSpc>
            </a:pPr>
            <a:r>
              <a:rPr lang="en-US" sz="1800" dirty="0" smtClean="0">
                <a:latin typeface="Times New Roman" pitchFamily="18" charset="0"/>
                <a:sym typeface="Symbol" pitchFamily="18" charset="2"/>
              </a:rPr>
              <a:t>public </a:t>
            </a:r>
            <a:r>
              <a:rPr lang="en-US" sz="1800" dirty="0">
                <a:latin typeface="Times New Roman" pitchFamily="18" charset="0"/>
                <a:sym typeface="Symbol" pitchFamily="18" charset="2"/>
              </a:rPr>
              <a:t>class Java0513</a:t>
            </a:r>
          </a:p>
          <a:p>
            <a:pPr eaLnBrk="1" hangingPunct="1">
              <a:lnSpc>
                <a:spcPct val="85000"/>
              </a:lnSpc>
            </a:pPr>
            <a:r>
              <a:rPr lang="en-US" sz="1800" dirty="0">
                <a:latin typeface="Times New Roman" pitchFamily="18" charset="0"/>
                <a:sym typeface="Symbol" pitchFamily="18" charset="2"/>
              </a:rPr>
              <a:t>{</a:t>
            </a:r>
          </a:p>
          <a:p>
            <a:pPr eaLnBrk="1" hangingPunct="1">
              <a:lnSpc>
                <a:spcPct val="85000"/>
              </a:lnSpc>
            </a:pPr>
            <a:r>
              <a:rPr lang="en-US" sz="1800" dirty="0">
                <a:latin typeface="Times New Roman" pitchFamily="18" charset="0"/>
                <a:sym typeface="Symbol" pitchFamily="18" charset="2"/>
              </a:rPr>
              <a:t>	public static void main (String </a:t>
            </a:r>
            <a:r>
              <a:rPr lang="en-US" sz="1800" dirty="0" err="1">
                <a:latin typeface="Times New Roman" pitchFamily="18" charset="0"/>
                <a:sym typeface="Symbol" pitchFamily="18" charset="2"/>
              </a:rPr>
              <a:t>args</a:t>
            </a:r>
            <a:r>
              <a:rPr lang="en-US" sz="1800" dirty="0">
                <a:latin typeface="Times New Roman" pitchFamily="18" charset="0"/>
                <a:sym typeface="Symbol" pitchFamily="18" charset="2"/>
              </a:rPr>
              <a:t>[])</a:t>
            </a:r>
          </a:p>
          <a:p>
            <a:pPr eaLnBrk="1" hangingPunct="1">
              <a:lnSpc>
                <a:spcPct val="85000"/>
              </a:lnSpc>
            </a:pPr>
            <a:r>
              <a:rPr lang="en-US" sz="1800" dirty="0">
                <a:latin typeface="Times New Roman" pitchFamily="18" charset="0"/>
                <a:sym typeface="Symbol" pitchFamily="18" charset="2"/>
              </a:rPr>
              <a:t>	{</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("\nJAVA0513.JAVA\n");</a:t>
            </a:r>
          </a:p>
          <a:p>
            <a:pPr eaLnBrk="1" hangingPunct="1">
              <a:lnSpc>
                <a:spcPct val="85000"/>
              </a:lnSpc>
            </a:pPr>
            <a:r>
              <a:rPr lang="en-US" sz="1800" dirty="0">
                <a:latin typeface="Times New Roman" pitchFamily="18" charset="0"/>
                <a:sym typeface="Symbol" pitchFamily="18" charset="2"/>
              </a:rPr>
              <a:t>		Scanner input = new Scanner(System.in);</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a:t>
            </a:r>
            <a:r>
              <a:rPr lang="en-US" sz="1800" dirty="0">
                <a:latin typeface="Times New Roman" pitchFamily="18" charset="0"/>
                <a:sym typeface="Symbol" pitchFamily="18" charset="2"/>
              </a:rPr>
              <a:t>("Enter a day abbreviation, like (Sun, Mon, Tue, etc.) ===&gt;&gt;  ");</a:t>
            </a:r>
          </a:p>
          <a:p>
            <a:pPr eaLnBrk="1" hangingPunct="1">
              <a:lnSpc>
                <a:spcPct val="85000"/>
              </a:lnSpc>
            </a:pPr>
            <a:r>
              <a:rPr lang="en-US" sz="1800" dirty="0">
                <a:latin typeface="Times New Roman" pitchFamily="18" charset="0"/>
                <a:sym typeface="Symbol" pitchFamily="18" charset="2"/>
              </a:rPr>
              <a:t>		String day = </a:t>
            </a:r>
            <a:r>
              <a:rPr lang="en-US" sz="1800" dirty="0" err="1">
                <a:latin typeface="Times New Roman" pitchFamily="18" charset="0"/>
                <a:sym typeface="Symbol" pitchFamily="18" charset="2"/>
              </a:rPr>
              <a:t>input.nextLine</a:t>
            </a:r>
            <a:r>
              <a:rPr lang="en-US" sz="1800" dirty="0">
                <a:latin typeface="Times New Roman" pitchFamily="18" charset="0"/>
                <a:sym typeface="Symbol" pitchFamily="18" charset="2"/>
              </a:rPr>
              <a:t>();</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a:t>
            </a:r>
          </a:p>
          <a:p>
            <a:pPr eaLnBrk="1" hangingPunct="1">
              <a:lnSpc>
                <a:spcPct val="85000"/>
              </a:lnSpc>
            </a:pPr>
            <a:r>
              <a:rPr lang="en-US" sz="1800" dirty="0">
                <a:latin typeface="Times New Roman" pitchFamily="18" charset="0"/>
                <a:sym typeface="Symbol" pitchFamily="18" charset="2"/>
              </a:rPr>
              <a:t>		switch (day)</a:t>
            </a:r>
          </a:p>
          <a:p>
            <a:pPr eaLnBrk="1" hangingPunct="1">
              <a:lnSpc>
                <a:spcPct val="85000"/>
              </a:lnSpc>
            </a:pPr>
            <a:r>
              <a:rPr lang="en-US" sz="1800" dirty="0">
                <a:latin typeface="Times New Roman" pitchFamily="18" charset="0"/>
                <a:sym typeface="Symbol" pitchFamily="18" charset="2"/>
              </a:rPr>
              <a:t>		{</a:t>
            </a:r>
          </a:p>
          <a:p>
            <a:pPr eaLnBrk="1" hangingPunct="1">
              <a:lnSpc>
                <a:spcPct val="85000"/>
              </a:lnSpc>
            </a:pPr>
            <a:r>
              <a:rPr lang="en-US" sz="1800" dirty="0">
                <a:latin typeface="Times New Roman" pitchFamily="18" charset="0"/>
                <a:sym typeface="Symbol" pitchFamily="18" charset="2"/>
              </a:rPr>
              <a:t>			case "Sun" :</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("Sunday");</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("No School");</a:t>
            </a:r>
          </a:p>
          <a:p>
            <a:pPr eaLnBrk="1" hangingPunct="1">
              <a:lnSpc>
                <a:spcPct val="85000"/>
              </a:lnSpc>
            </a:pPr>
            <a:r>
              <a:rPr lang="en-US" sz="1800" dirty="0">
                <a:latin typeface="Times New Roman" pitchFamily="18" charset="0"/>
                <a:sym typeface="Symbol" pitchFamily="18" charset="2"/>
              </a:rPr>
              <a:t>				break;</a:t>
            </a:r>
          </a:p>
          <a:p>
            <a:pPr eaLnBrk="1" hangingPunct="1">
              <a:lnSpc>
                <a:spcPct val="85000"/>
              </a:lnSpc>
            </a:pPr>
            <a:r>
              <a:rPr lang="en-US" sz="1800" dirty="0">
                <a:latin typeface="Times New Roman" pitchFamily="18" charset="0"/>
                <a:sym typeface="Symbol" pitchFamily="18" charset="2"/>
              </a:rPr>
              <a:t>			case "Mon" :</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("Monday");</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("School Day");</a:t>
            </a:r>
          </a:p>
          <a:p>
            <a:pPr eaLnBrk="1" hangingPunct="1">
              <a:lnSpc>
                <a:spcPct val="85000"/>
              </a:lnSpc>
            </a:pPr>
            <a:r>
              <a:rPr lang="en-US" sz="1800" dirty="0">
                <a:latin typeface="Times New Roman" pitchFamily="18" charset="0"/>
                <a:sym typeface="Symbol" pitchFamily="18" charset="2"/>
              </a:rPr>
              <a:t>				break</a:t>
            </a:r>
            <a:r>
              <a:rPr lang="en-US" sz="1800" dirty="0" smtClean="0">
                <a:latin typeface="Times New Roman" pitchFamily="18" charset="0"/>
                <a:sym typeface="Symbol" pitchFamily="18" charset="2"/>
              </a:rPr>
              <a:t>;</a:t>
            </a:r>
          </a:p>
          <a:p>
            <a:pPr eaLnBrk="1" hangingPunct="1">
              <a:lnSpc>
                <a:spcPct val="85000"/>
              </a:lnSpc>
            </a:pPr>
            <a:endParaRPr lang="en-US" sz="1600" dirty="0">
              <a:latin typeface="Times New Roman" pitchFamily="18" charset="0"/>
              <a:sym typeface="Symbol" pitchFamily="18" charset="2"/>
            </a:endParaRPr>
          </a:p>
        </p:txBody>
      </p:sp>
    </p:spTree>
    <p:extLst>
      <p:ext uri="{BB962C8B-B14F-4D97-AF65-F5344CB8AC3E}">
        <p14:creationId xmlns:p14="http://schemas.microsoft.com/office/powerpoint/2010/main" val="1257154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717925" algn="l"/>
                <a:tab pos="6523038" algn="l"/>
              </a:tabLst>
              <a:defRPr sz="1900" b="1">
                <a:solidFill>
                  <a:schemeClr val="tx1"/>
                </a:solidFill>
                <a:latin typeface="Arial Black" pitchFamily="34" charset="0"/>
              </a:defRPr>
            </a:lvl9pPr>
          </a:lstStyle>
          <a:p>
            <a:pPr eaLnBrk="1" hangingPunct="1">
              <a:lnSpc>
                <a:spcPct val="85000"/>
              </a:lnSpc>
            </a:pPr>
            <a:r>
              <a:rPr lang="en-US" sz="1800" dirty="0" smtClean="0">
                <a:latin typeface="Times New Roman" pitchFamily="18" charset="0"/>
                <a:sym typeface="Symbol" pitchFamily="18" charset="2"/>
              </a:rPr>
              <a:t>			case "Tue" :</a:t>
            </a:r>
          </a:p>
          <a:p>
            <a:pPr eaLnBrk="1" hangingPunct="1">
              <a:lnSpc>
                <a:spcPct val="85000"/>
              </a:lnSpc>
            </a:pPr>
            <a:r>
              <a:rPr lang="en-US" sz="1800" dirty="0" smtClean="0">
                <a:latin typeface="Times New Roman" pitchFamily="18" charset="0"/>
                <a:sym typeface="Symbol" pitchFamily="18" charset="2"/>
              </a:rPr>
              <a:t>				</a:t>
            </a:r>
            <a:r>
              <a:rPr lang="en-US" sz="1800" dirty="0" err="1" smtClean="0">
                <a:latin typeface="Times New Roman" pitchFamily="18" charset="0"/>
                <a:sym typeface="Symbol" pitchFamily="18" charset="2"/>
              </a:rPr>
              <a:t>System.out.println</a:t>
            </a:r>
            <a:r>
              <a:rPr lang="en-US" sz="1800" dirty="0" smtClean="0">
                <a:latin typeface="Times New Roman" pitchFamily="18" charset="0"/>
                <a:sym typeface="Symbol" pitchFamily="18" charset="2"/>
              </a:rPr>
              <a:t>("Tuesday");</a:t>
            </a:r>
          </a:p>
          <a:p>
            <a:pPr eaLnBrk="1" hangingPunct="1">
              <a:lnSpc>
                <a:spcPct val="85000"/>
              </a:lnSpc>
            </a:pPr>
            <a:r>
              <a:rPr lang="en-US" sz="1800" dirty="0" smtClean="0">
                <a:latin typeface="Times New Roman" pitchFamily="18" charset="0"/>
                <a:sym typeface="Symbol" pitchFamily="18" charset="2"/>
              </a:rPr>
              <a:t>				</a:t>
            </a:r>
            <a:r>
              <a:rPr lang="en-US" sz="1800" dirty="0" err="1" smtClean="0">
                <a:latin typeface="Times New Roman" pitchFamily="18" charset="0"/>
                <a:sym typeface="Symbol" pitchFamily="18" charset="2"/>
              </a:rPr>
              <a:t>System.out.println</a:t>
            </a:r>
            <a:r>
              <a:rPr lang="en-US" sz="1800" dirty="0" smtClean="0">
                <a:latin typeface="Times New Roman" pitchFamily="18" charset="0"/>
                <a:sym typeface="Symbol" pitchFamily="18" charset="2"/>
              </a:rPr>
              <a:t>("School Day");</a:t>
            </a:r>
          </a:p>
          <a:p>
            <a:pPr eaLnBrk="1" hangingPunct="1">
              <a:lnSpc>
                <a:spcPct val="85000"/>
              </a:lnSpc>
            </a:pPr>
            <a:r>
              <a:rPr lang="en-US" sz="1800" dirty="0" smtClean="0">
                <a:latin typeface="Times New Roman" pitchFamily="18" charset="0"/>
                <a:sym typeface="Symbol" pitchFamily="18" charset="2"/>
              </a:rPr>
              <a:t>				break;</a:t>
            </a:r>
          </a:p>
          <a:p>
            <a:pPr eaLnBrk="1" hangingPunct="1">
              <a:lnSpc>
                <a:spcPct val="85000"/>
              </a:lnSpc>
            </a:pPr>
            <a:r>
              <a:rPr lang="en-US" sz="1800" dirty="0">
                <a:latin typeface="Times New Roman" pitchFamily="18" charset="0"/>
                <a:sym typeface="Symbol" pitchFamily="18" charset="2"/>
              </a:rPr>
              <a:t>			case "Wed" :</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("Wednesday");</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("School Day");</a:t>
            </a:r>
          </a:p>
          <a:p>
            <a:pPr eaLnBrk="1" hangingPunct="1">
              <a:lnSpc>
                <a:spcPct val="85000"/>
              </a:lnSpc>
            </a:pPr>
            <a:r>
              <a:rPr lang="en-US" sz="1800" dirty="0">
                <a:latin typeface="Times New Roman" pitchFamily="18" charset="0"/>
                <a:sym typeface="Symbol" pitchFamily="18" charset="2"/>
              </a:rPr>
              <a:t>				break;</a:t>
            </a:r>
          </a:p>
          <a:p>
            <a:pPr eaLnBrk="1" hangingPunct="1">
              <a:lnSpc>
                <a:spcPct val="85000"/>
              </a:lnSpc>
            </a:pPr>
            <a:r>
              <a:rPr lang="en-US" sz="1800" dirty="0">
                <a:latin typeface="Times New Roman" pitchFamily="18" charset="0"/>
                <a:sym typeface="Symbol" pitchFamily="18" charset="2"/>
              </a:rPr>
              <a:t>			case "Thu" :</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("Thursday");</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("School Day");</a:t>
            </a:r>
          </a:p>
          <a:p>
            <a:pPr eaLnBrk="1" hangingPunct="1">
              <a:lnSpc>
                <a:spcPct val="85000"/>
              </a:lnSpc>
            </a:pPr>
            <a:r>
              <a:rPr lang="en-US" sz="1800" dirty="0">
                <a:latin typeface="Times New Roman" pitchFamily="18" charset="0"/>
                <a:sym typeface="Symbol" pitchFamily="18" charset="2"/>
              </a:rPr>
              <a:t>				break;</a:t>
            </a:r>
          </a:p>
          <a:p>
            <a:pPr eaLnBrk="1" hangingPunct="1">
              <a:lnSpc>
                <a:spcPct val="85000"/>
              </a:lnSpc>
            </a:pPr>
            <a:r>
              <a:rPr lang="en-US" sz="1800" dirty="0">
                <a:latin typeface="Times New Roman" pitchFamily="18" charset="0"/>
                <a:sym typeface="Symbol" pitchFamily="18" charset="2"/>
              </a:rPr>
              <a:t>			case "Fri" :</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("Friday");</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("School Day");</a:t>
            </a:r>
          </a:p>
          <a:p>
            <a:pPr eaLnBrk="1" hangingPunct="1">
              <a:lnSpc>
                <a:spcPct val="85000"/>
              </a:lnSpc>
            </a:pPr>
            <a:r>
              <a:rPr lang="en-US" sz="1800" dirty="0">
                <a:latin typeface="Times New Roman" pitchFamily="18" charset="0"/>
                <a:sym typeface="Symbol" pitchFamily="18" charset="2"/>
              </a:rPr>
              <a:t>				break;</a:t>
            </a:r>
          </a:p>
          <a:p>
            <a:pPr eaLnBrk="1" hangingPunct="1">
              <a:lnSpc>
                <a:spcPct val="85000"/>
              </a:lnSpc>
            </a:pPr>
            <a:r>
              <a:rPr lang="en-US" sz="1800" dirty="0">
                <a:latin typeface="Times New Roman" pitchFamily="18" charset="0"/>
                <a:sym typeface="Symbol" pitchFamily="18" charset="2"/>
              </a:rPr>
              <a:t>			case "Sat" :</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("Saturday");</a:t>
            </a: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("No School");</a:t>
            </a:r>
          </a:p>
          <a:p>
            <a:pPr eaLnBrk="1" hangingPunct="1">
              <a:lnSpc>
                <a:spcPct val="85000"/>
              </a:lnSpc>
            </a:pPr>
            <a:r>
              <a:rPr lang="en-US" sz="1800" dirty="0">
                <a:latin typeface="Times New Roman" pitchFamily="18" charset="0"/>
                <a:sym typeface="Symbol" pitchFamily="18" charset="2"/>
              </a:rPr>
              <a:t>				break;</a:t>
            </a:r>
          </a:p>
          <a:p>
            <a:pPr eaLnBrk="1" hangingPunct="1">
              <a:lnSpc>
                <a:spcPct val="85000"/>
              </a:lnSpc>
            </a:pPr>
            <a:r>
              <a:rPr lang="en-US" sz="1800" dirty="0">
                <a:latin typeface="Times New Roman" pitchFamily="18" charset="0"/>
                <a:sym typeface="Symbol" pitchFamily="18" charset="2"/>
              </a:rPr>
              <a:t>			default :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("This is not a day of the week.");</a:t>
            </a:r>
          </a:p>
          <a:p>
            <a:pPr eaLnBrk="1" hangingPunct="1">
              <a:lnSpc>
                <a:spcPct val="85000"/>
              </a:lnSpc>
            </a:pPr>
            <a:r>
              <a:rPr lang="en-US" sz="1800" dirty="0">
                <a:latin typeface="Times New Roman" pitchFamily="18" charset="0"/>
                <a:sym typeface="Symbol" pitchFamily="18" charset="2"/>
              </a:rPr>
              <a:t>		</a:t>
            </a:r>
            <a:r>
              <a:rPr lang="en-US" sz="1800" dirty="0" smtClean="0">
                <a:latin typeface="Times New Roman" pitchFamily="18" charset="0"/>
                <a:sym typeface="Symbol" pitchFamily="18" charset="2"/>
              </a:rPr>
              <a:t>}</a:t>
            </a:r>
          </a:p>
          <a:p>
            <a:pPr eaLnBrk="1" hangingPunct="1">
              <a:lnSpc>
                <a:spcPct val="85000"/>
              </a:lnSpc>
            </a:pPr>
            <a:endParaRPr lang="en-US" sz="1800" dirty="0">
              <a:latin typeface="Times New Roman" pitchFamily="18" charset="0"/>
              <a:sym typeface="Symbol" pitchFamily="18" charset="2"/>
            </a:endParaRPr>
          </a:p>
          <a:p>
            <a:pPr eaLnBrk="1" hangingPunct="1">
              <a:lnSpc>
                <a:spcPct val="85000"/>
              </a:lnSpc>
            </a:pPr>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a:t>
            </a:r>
          </a:p>
          <a:p>
            <a:pPr eaLnBrk="1" hangingPunct="1">
              <a:lnSpc>
                <a:spcPct val="85000"/>
              </a:lnSpc>
            </a:pPr>
            <a:r>
              <a:rPr lang="en-US" sz="1800" dirty="0">
                <a:latin typeface="Times New Roman" pitchFamily="18" charset="0"/>
                <a:sym typeface="Symbol" pitchFamily="18" charset="2"/>
              </a:rPr>
              <a:t>	}</a:t>
            </a:r>
          </a:p>
          <a:p>
            <a:pPr eaLnBrk="1" hangingPunct="1">
              <a:lnSpc>
                <a:spcPct val="85000"/>
              </a:lnSpc>
            </a:pPr>
            <a:r>
              <a:rPr lang="en-US" sz="1800" dirty="0">
                <a:latin typeface="Times New Roman" pitchFamily="18" charset="0"/>
                <a:sym typeface="Symbol" pitchFamily="18" charset="2"/>
              </a:rPr>
              <a:t>}</a:t>
            </a:r>
          </a:p>
          <a:p>
            <a:pPr eaLnBrk="1" hangingPunct="1">
              <a:lnSpc>
                <a:spcPct val="85000"/>
              </a:lnSpc>
            </a:pPr>
            <a:endParaRPr lang="en-US" sz="1600" dirty="0">
              <a:latin typeface="Times New Roman" pitchFamily="18" charset="0"/>
              <a:sym typeface="Symbol" pitchFamily="18" charset="2"/>
            </a:endParaRPr>
          </a:p>
          <a:p>
            <a:pPr eaLnBrk="1" hangingPunct="1">
              <a:lnSpc>
                <a:spcPct val="85000"/>
              </a:lnSpc>
            </a:pPr>
            <a:endParaRPr lang="en-US" sz="1600" dirty="0">
              <a:latin typeface="Times New Roman" pitchFamily="18" charset="0"/>
              <a:sym typeface="Symbol" pitchFamily="18" charset="2"/>
            </a:endParaRPr>
          </a:p>
          <a:p>
            <a:pPr eaLnBrk="1" hangingPunct="1">
              <a:lnSpc>
                <a:spcPct val="85000"/>
              </a:lnSpc>
            </a:pPr>
            <a:endParaRPr lang="en-US" sz="1600" dirty="0">
              <a:latin typeface="Times New Roman" pitchFamily="18" charset="0"/>
              <a:sym typeface="Symbol" pitchFamily="18" charset="2"/>
            </a:endParaRPr>
          </a:p>
        </p:txBody>
      </p:sp>
    </p:spTree>
    <p:extLst>
      <p:ext uri="{BB962C8B-B14F-4D97-AF65-F5344CB8AC3E}">
        <p14:creationId xmlns:p14="http://schemas.microsoft.com/office/powerpoint/2010/main" val="1373715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720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5998"/>
            <a:ext cx="9144000" cy="228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9144001"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163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4763"/>
            <a:ext cx="9144000" cy="1524001"/>
          </a:xfrm>
        </p:spPr>
        <p:txBody>
          <a:bodyPr/>
          <a:lstStyle/>
          <a:p>
            <a:pPr eaLnBrk="1" hangingPunct="1"/>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Program Note</a:t>
            </a:r>
          </a:p>
        </p:txBody>
      </p:sp>
      <p:sp>
        <p:nvSpPr>
          <p:cNvPr id="45059" name="Text Box 3"/>
          <p:cNvSpPr txBox="1">
            <a:spLocks noChangeArrowheads="1"/>
          </p:cNvSpPr>
          <p:nvPr/>
        </p:nvSpPr>
        <p:spPr bwMode="auto">
          <a:xfrm>
            <a:off x="609600" y="1524000"/>
            <a:ext cx="8001000" cy="3540125"/>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r>
              <a:rPr lang="en-US" sz="3200">
                <a:latin typeface="Arial" charset="0"/>
              </a:rPr>
              <a:t>In order to focus on the important and relevant parts of each program, several programs will not be shown in their entirety.  Rather, a segment of the program will be shown that focuses on the key point.  You have the complete programs on your computer.</a:t>
            </a:r>
          </a:p>
        </p:txBody>
      </p:sp>
      <p:pic>
        <p:nvPicPr>
          <p:cNvPr id="45060" name="Picture 4" descr="C:\Users\johnschram\AppData\Local\Microsoft\Windows\Temporary Internet Files\Content.IE5\6013PBX8\MC9004338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763"/>
            <a:ext cx="1828800"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648200"/>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4538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1800" dirty="0">
                <a:latin typeface="Times New Roman" pitchFamily="18" charset="0"/>
                <a:sym typeface="Symbol" pitchFamily="18" charset="2"/>
              </a:rPr>
              <a:t>// Java0514.java</a:t>
            </a:r>
          </a:p>
          <a:p>
            <a:pPr eaLnBrk="1" hangingPunct="1"/>
            <a:r>
              <a:rPr lang="en-US" sz="1800" dirty="0">
                <a:latin typeface="Times New Roman" pitchFamily="18" charset="0"/>
                <a:sym typeface="Symbol" pitchFamily="18" charset="2"/>
              </a:rPr>
              <a:t>// This &lt;String&gt; example shows a more complex use of the &lt;switch&gt; structure,</a:t>
            </a:r>
          </a:p>
          <a:p>
            <a:pPr eaLnBrk="1" hangingPunct="1"/>
            <a:r>
              <a:rPr lang="en-US" sz="1800" dirty="0">
                <a:latin typeface="Times New Roman" pitchFamily="18" charset="0"/>
                <a:sym typeface="Symbol" pitchFamily="18" charset="2"/>
              </a:rPr>
              <a:t>// which can handle multiple matches for the same output.</a:t>
            </a:r>
          </a:p>
          <a:p>
            <a:pPr eaLnBrk="1" hangingPunct="1"/>
            <a:endParaRPr lang="en-US" sz="2000" dirty="0">
              <a:latin typeface="Times New Roman" pitchFamily="18" charset="0"/>
              <a:sym typeface="Symbol" pitchFamily="18" charset="2"/>
            </a:endParaRPr>
          </a:p>
          <a:p>
            <a:pPr eaLnBrk="1" hangingPunct="1"/>
            <a:r>
              <a:rPr lang="en-US" sz="1800" dirty="0" err="1">
                <a:latin typeface="Times New Roman" pitchFamily="18" charset="0"/>
                <a:sym typeface="Symbol" pitchFamily="18" charset="2"/>
              </a:rPr>
              <a:t>System.out.print</a:t>
            </a:r>
            <a:r>
              <a:rPr lang="en-US" sz="1800" dirty="0">
                <a:latin typeface="Times New Roman" pitchFamily="18" charset="0"/>
                <a:sym typeface="Symbol" pitchFamily="18" charset="2"/>
              </a:rPr>
              <a:t>("Enter the first name of someone in Leon </a:t>
            </a:r>
            <a:r>
              <a:rPr lang="en-US" sz="1800" dirty="0" err="1">
                <a:latin typeface="Times New Roman" pitchFamily="18" charset="0"/>
                <a:sym typeface="Symbol" pitchFamily="18" charset="2"/>
              </a:rPr>
              <a:t>Schram's</a:t>
            </a:r>
            <a:r>
              <a:rPr lang="en-US" sz="1800" dirty="0">
                <a:latin typeface="Times New Roman" pitchFamily="18" charset="0"/>
                <a:sym typeface="Symbol" pitchFamily="18" charset="2"/>
              </a:rPr>
              <a:t> family.  ===&gt;&gt;  ");</a:t>
            </a:r>
          </a:p>
          <a:p>
            <a:pPr eaLnBrk="1" hangingPunct="1"/>
            <a:r>
              <a:rPr lang="en-US" sz="1800" dirty="0">
                <a:latin typeface="Times New Roman" pitchFamily="18" charset="0"/>
                <a:sym typeface="Symbol" pitchFamily="18" charset="2"/>
              </a:rPr>
              <a:t>String </a:t>
            </a:r>
            <a:r>
              <a:rPr lang="en-US" sz="1800" dirty="0" err="1">
                <a:latin typeface="Times New Roman" pitchFamily="18" charset="0"/>
                <a:sym typeface="Symbol" pitchFamily="18" charset="2"/>
              </a:rPr>
              <a:t>firstName</a:t>
            </a:r>
            <a:r>
              <a:rPr lang="en-US" sz="1800" dirty="0">
                <a:latin typeface="Times New Roman" pitchFamily="18" charset="0"/>
                <a:sym typeface="Symbol" pitchFamily="18" charset="2"/>
              </a:rPr>
              <a:t> = </a:t>
            </a:r>
            <a:r>
              <a:rPr lang="en-US" sz="1800" dirty="0" err="1">
                <a:latin typeface="Times New Roman" pitchFamily="18" charset="0"/>
                <a:sym typeface="Symbol" pitchFamily="18" charset="2"/>
              </a:rPr>
              <a:t>input.nextLine</a:t>
            </a:r>
            <a:r>
              <a:rPr lang="en-US" sz="1800" dirty="0" smtClean="0">
                <a:latin typeface="Times New Roman" pitchFamily="18" charset="0"/>
                <a:sym typeface="Symbol" pitchFamily="18" charset="2"/>
              </a:rPr>
              <a:t>();</a:t>
            </a:r>
          </a:p>
          <a:p>
            <a:pPr eaLnBrk="1" hangingPunct="1"/>
            <a:endParaRPr lang="en-US" sz="2000" dirty="0">
              <a:latin typeface="Times New Roman" pitchFamily="18" charset="0"/>
              <a:sym typeface="Symbol" pitchFamily="18" charset="2"/>
            </a:endParaRPr>
          </a:p>
          <a:p>
            <a:pPr eaLnBrk="1" hangingPunct="1"/>
            <a:r>
              <a:rPr lang="en-US" sz="1800" dirty="0">
                <a:latin typeface="Times New Roman" pitchFamily="18" charset="0"/>
                <a:sym typeface="Symbol" pitchFamily="18" charset="2"/>
              </a:rPr>
              <a:t>switch (</a:t>
            </a:r>
            <a:r>
              <a:rPr lang="en-US" sz="1800" dirty="0" err="1">
                <a:latin typeface="Times New Roman" pitchFamily="18" charset="0"/>
                <a:sym typeface="Symbol" pitchFamily="18" charset="2"/>
              </a:rPr>
              <a:t>firstName</a:t>
            </a:r>
            <a:r>
              <a:rPr lang="en-US" sz="1800" dirty="0">
                <a:latin typeface="Times New Roman" pitchFamily="18" charset="0"/>
                <a:sym typeface="Symbol" pitchFamily="18" charset="2"/>
              </a:rPr>
              <a:t>)</a:t>
            </a:r>
          </a:p>
          <a:p>
            <a:pPr eaLnBrk="1" hangingPunct="1"/>
            <a:r>
              <a:rPr lang="en-US" sz="1800" dirty="0">
                <a:latin typeface="Times New Roman" pitchFamily="18" charset="0"/>
                <a:sym typeface="Symbol" pitchFamily="18" charset="2"/>
              </a:rPr>
              <a:t>{</a:t>
            </a:r>
          </a:p>
          <a:p>
            <a:pPr eaLnBrk="1" hangingPunct="1"/>
            <a:r>
              <a:rPr lang="en-US" sz="1800" dirty="0">
                <a:latin typeface="Times New Roman" pitchFamily="18" charset="0"/>
                <a:sym typeface="Symbol" pitchFamily="18" charset="2"/>
              </a:rPr>
              <a:t>	case "</a:t>
            </a:r>
            <a:r>
              <a:rPr lang="en-US" sz="1800" dirty="0" err="1">
                <a:latin typeface="Times New Roman" pitchFamily="18" charset="0"/>
                <a:sym typeface="Symbol" pitchFamily="18" charset="2"/>
              </a:rPr>
              <a:t>Isolde</a:t>
            </a:r>
            <a:r>
              <a:rPr lang="en-US" sz="1800" dirty="0">
                <a:latin typeface="Times New Roman" pitchFamily="18" charset="0"/>
                <a:sym typeface="Symbol" pitchFamily="18" charset="2"/>
              </a:rPr>
              <a:t>" :</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("This is Mr. </a:t>
            </a:r>
            <a:r>
              <a:rPr lang="en-US" sz="1800" dirty="0" err="1">
                <a:latin typeface="Times New Roman" pitchFamily="18" charset="0"/>
                <a:sym typeface="Symbol" pitchFamily="18" charset="2"/>
              </a:rPr>
              <a:t>Schram's</a:t>
            </a:r>
            <a:r>
              <a:rPr lang="en-US" sz="1800" dirty="0">
                <a:latin typeface="Times New Roman" pitchFamily="18" charset="0"/>
                <a:sym typeface="Symbol" pitchFamily="18" charset="2"/>
              </a:rPr>
              <a:t> wife.");</a:t>
            </a:r>
          </a:p>
          <a:p>
            <a:pPr eaLnBrk="1" hangingPunct="1"/>
            <a:r>
              <a:rPr lang="en-US" sz="1800" dirty="0">
                <a:latin typeface="Times New Roman" pitchFamily="18" charset="0"/>
                <a:sym typeface="Symbol" pitchFamily="18" charset="2"/>
              </a:rPr>
              <a:t>		break;</a:t>
            </a:r>
          </a:p>
          <a:p>
            <a:pPr eaLnBrk="1" hangingPunct="1"/>
            <a:r>
              <a:rPr lang="en-US" sz="1800" dirty="0">
                <a:latin typeface="Times New Roman" pitchFamily="18" charset="0"/>
                <a:sym typeface="Symbol" pitchFamily="18" charset="2"/>
              </a:rPr>
              <a:t>	case "John" :</a:t>
            </a:r>
          </a:p>
          <a:p>
            <a:pPr eaLnBrk="1" hangingPunct="1"/>
            <a:r>
              <a:rPr lang="en-US" sz="1800" dirty="0">
                <a:latin typeface="Times New Roman" pitchFamily="18" charset="0"/>
                <a:sym typeface="Symbol" pitchFamily="18" charset="2"/>
              </a:rPr>
              <a:t>	case "Greg" :</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("This is one of Mr. </a:t>
            </a:r>
            <a:r>
              <a:rPr lang="en-US" sz="1800" dirty="0" err="1">
                <a:latin typeface="Times New Roman" pitchFamily="18" charset="0"/>
                <a:sym typeface="Symbol" pitchFamily="18" charset="2"/>
              </a:rPr>
              <a:t>Schram's</a:t>
            </a:r>
            <a:r>
              <a:rPr lang="en-US" sz="1800" dirty="0">
                <a:latin typeface="Times New Roman" pitchFamily="18" charset="0"/>
                <a:sym typeface="Symbol" pitchFamily="18" charset="2"/>
              </a:rPr>
              <a:t> sons.");</a:t>
            </a:r>
          </a:p>
          <a:p>
            <a:pPr eaLnBrk="1" hangingPunct="1"/>
            <a:r>
              <a:rPr lang="en-US" sz="1800" dirty="0">
                <a:latin typeface="Times New Roman" pitchFamily="18" charset="0"/>
                <a:sym typeface="Symbol" pitchFamily="18" charset="2"/>
              </a:rPr>
              <a:t>		break;</a:t>
            </a:r>
          </a:p>
          <a:p>
            <a:pPr eaLnBrk="1" hangingPunct="1"/>
            <a:r>
              <a:rPr lang="en-US" sz="1800" dirty="0">
                <a:latin typeface="Times New Roman" pitchFamily="18" charset="0"/>
                <a:sym typeface="Symbol" pitchFamily="18" charset="2"/>
              </a:rPr>
              <a:t>	case "Maria" :</a:t>
            </a:r>
          </a:p>
          <a:p>
            <a:pPr eaLnBrk="1" hangingPunct="1"/>
            <a:r>
              <a:rPr lang="en-US" sz="1800" dirty="0">
                <a:latin typeface="Times New Roman" pitchFamily="18" charset="0"/>
                <a:sym typeface="Symbol" pitchFamily="18" charset="2"/>
              </a:rPr>
              <a:t>	case "Heidi" :</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("This is one of Mr. </a:t>
            </a:r>
            <a:r>
              <a:rPr lang="en-US" sz="1800" dirty="0" err="1">
                <a:latin typeface="Times New Roman" pitchFamily="18" charset="0"/>
                <a:sym typeface="Symbol" pitchFamily="18" charset="2"/>
              </a:rPr>
              <a:t>Schram's</a:t>
            </a:r>
            <a:r>
              <a:rPr lang="en-US" sz="1800" dirty="0">
                <a:latin typeface="Times New Roman" pitchFamily="18" charset="0"/>
                <a:sym typeface="Symbol" pitchFamily="18" charset="2"/>
              </a:rPr>
              <a:t> daughters.");</a:t>
            </a:r>
          </a:p>
          <a:p>
            <a:pPr eaLnBrk="1" hangingPunct="1"/>
            <a:r>
              <a:rPr lang="en-US" sz="1800" dirty="0">
                <a:latin typeface="Times New Roman" pitchFamily="18" charset="0"/>
                <a:sym typeface="Symbol" pitchFamily="18" charset="2"/>
              </a:rPr>
              <a:t>		break;</a:t>
            </a:r>
          </a:p>
          <a:p>
            <a:pPr eaLnBrk="1" hangingPunct="1"/>
            <a:r>
              <a:rPr lang="en-US" sz="1800" dirty="0">
                <a:latin typeface="Times New Roman" pitchFamily="18" charset="0"/>
                <a:sym typeface="Symbol" pitchFamily="18" charset="2"/>
              </a:rPr>
              <a:t>	case "Mike" :</a:t>
            </a:r>
          </a:p>
          <a:p>
            <a:pPr eaLnBrk="1" hangingPunct="1"/>
            <a:r>
              <a:rPr lang="en-US" sz="1800" dirty="0">
                <a:latin typeface="Times New Roman" pitchFamily="18" charset="0"/>
                <a:sym typeface="Symbol" pitchFamily="18" charset="2"/>
              </a:rPr>
              <a:t>	case "David" :</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("This is one of Mr. </a:t>
            </a:r>
            <a:r>
              <a:rPr lang="en-US" sz="1800" dirty="0" err="1">
                <a:latin typeface="Times New Roman" pitchFamily="18" charset="0"/>
                <a:sym typeface="Symbol" pitchFamily="18" charset="2"/>
              </a:rPr>
              <a:t>Schram's</a:t>
            </a:r>
            <a:r>
              <a:rPr lang="en-US" sz="1800" dirty="0">
                <a:latin typeface="Times New Roman" pitchFamily="18" charset="0"/>
                <a:sym typeface="Symbol" pitchFamily="18" charset="2"/>
              </a:rPr>
              <a:t> sons-in-law.");</a:t>
            </a:r>
          </a:p>
          <a:p>
            <a:pPr eaLnBrk="1" hangingPunct="1"/>
            <a:r>
              <a:rPr lang="en-US" sz="1800" dirty="0">
                <a:latin typeface="Times New Roman" pitchFamily="18" charset="0"/>
                <a:sym typeface="Symbol" pitchFamily="18" charset="2"/>
              </a:rPr>
              <a:t>		break;</a:t>
            </a:r>
          </a:p>
        </p:txBody>
      </p:sp>
    </p:spTree>
    <p:extLst>
      <p:ext uri="{BB962C8B-B14F-4D97-AF65-F5344CB8AC3E}">
        <p14:creationId xmlns:p14="http://schemas.microsoft.com/office/powerpoint/2010/main" val="183330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a:latin typeface="Times New Roman" pitchFamily="18" charset="0"/>
                <a:sym typeface="Symbol" pitchFamily="18" charset="2"/>
              </a:rPr>
              <a:t>	case "Diana" :</a:t>
            </a:r>
          </a:p>
          <a:p>
            <a:pPr eaLnBrk="1" hangingPunct="1"/>
            <a:r>
              <a:rPr lang="en-US">
                <a:latin typeface="Times New Roman" pitchFamily="18" charset="0"/>
                <a:sym typeface="Symbol" pitchFamily="18" charset="2"/>
              </a:rPr>
              <a:t>		System.out.println("This is Mr. Schram's daughter-in-law.");</a:t>
            </a:r>
          </a:p>
          <a:p>
            <a:pPr eaLnBrk="1" hangingPunct="1"/>
            <a:r>
              <a:rPr lang="en-US">
                <a:latin typeface="Times New Roman" pitchFamily="18" charset="0"/>
                <a:sym typeface="Symbol" pitchFamily="18" charset="2"/>
              </a:rPr>
              <a:t>		break;</a:t>
            </a:r>
          </a:p>
          <a:p>
            <a:pPr eaLnBrk="1" hangingPunct="1"/>
            <a:r>
              <a:rPr lang="en-US">
                <a:latin typeface="Times New Roman" pitchFamily="18" charset="0"/>
                <a:sym typeface="Symbol" pitchFamily="18" charset="2"/>
              </a:rPr>
              <a:t>	case "Jessica" :</a:t>
            </a:r>
          </a:p>
          <a:p>
            <a:pPr eaLnBrk="1" hangingPunct="1"/>
            <a:r>
              <a:rPr lang="en-US">
                <a:latin typeface="Times New Roman" pitchFamily="18" charset="0"/>
                <a:sym typeface="Symbol" pitchFamily="18" charset="2"/>
              </a:rPr>
              <a:t>	case "Haley" :</a:t>
            </a:r>
          </a:p>
          <a:p>
            <a:pPr eaLnBrk="1" hangingPunct="1"/>
            <a:r>
              <a:rPr lang="en-US">
                <a:latin typeface="Times New Roman" pitchFamily="18" charset="0"/>
                <a:sym typeface="Symbol" pitchFamily="18" charset="2"/>
              </a:rPr>
              <a:t>	case "Brenda" :</a:t>
            </a:r>
          </a:p>
          <a:p>
            <a:pPr eaLnBrk="1" hangingPunct="1"/>
            <a:r>
              <a:rPr lang="en-US">
                <a:latin typeface="Times New Roman" pitchFamily="18" charset="0"/>
                <a:sym typeface="Symbol" pitchFamily="18" charset="2"/>
              </a:rPr>
              <a:t>	case "Mari" :</a:t>
            </a:r>
          </a:p>
          <a:p>
            <a:pPr eaLnBrk="1" hangingPunct="1"/>
            <a:r>
              <a:rPr lang="en-US">
                <a:latin typeface="Times New Roman" pitchFamily="18" charset="0"/>
                <a:sym typeface="Symbol" pitchFamily="18" charset="2"/>
              </a:rPr>
              <a:t>		System.out.println("This is one of Mr. Schram's granddaughters.");</a:t>
            </a:r>
          </a:p>
          <a:p>
            <a:pPr eaLnBrk="1" hangingPunct="1"/>
            <a:r>
              <a:rPr lang="en-US">
                <a:latin typeface="Times New Roman" pitchFamily="18" charset="0"/>
                <a:sym typeface="Symbol" pitchFamily="18" charset="2"/>
              </a:rPr>
              <a:t>		break;</a:t>
            </a:r>
          </a:p>
          <a:p>
            <a:pPr eaLnBrk="1" hangingPunct="1"/>
            <a:r>
              <a:rPr lang="en-US">
                <a:latin typeface="Times New Roman" pitchFamily="18" charset="0"/>
                <a:sym typeface="Symbol" pitchFamily="18" charset="2"/>
              </a:rPr>
              <a:t>	case "Anthony" :</a:t>
            </a:r>
          </a:p>
          <a:p>
            <a:pPr eaLnBrk="1" hangingPunct="1"/>
            <a:r>
              <a:rPr lang="en-US">
                <a:latin typeface="Times New Roman" pitchFamily="18" charset="0"/>
                <a:sym typeface="Symbol" pitchFamily="18" charset="2"/>
              </a:rPr>
              <a:t>	case "Alec" :</a:t>
            </a:r>
          </a:p>
          <a:p>
            <a:pPr eaLnBrk="1" hangingPunct="1"/>
            <a:r>
              <a:rPr lang="en-US">
                <a:latin typeface="Times New Roman" pitchFamily="18" charset="0"/>
                <a:sym typeface="Symbol" pitchFamily="18" charset="2"/>
              </a:rPr>
              <a:t>	case "Maddox" :</a:t>
            </a:r>
          </a:p>
          <a:p>
            <a:pPr eaLnBrk="1" hangingPunct="1"/>
            <a:r>
              <a:rPr lang="en-US">
                <a:latin typeface="Times New Roman" pitchFamily="18" charset="0"/>
                <a:sym typeface="Symbol" pitchFamily="18" charset="2"/>
              </a:rPr>
              <a:t>	case "Jaxon" :</a:t>
            </a:r>
          </a:p>
          <a:p>
            <a:pPr eaLnBrk="1" hangingPunct="1"/>
            <a:r>
              <a:rPr lang="en-US">
                <a:latin typeface="Times New Roman" pitchFamily="18" charset="0"/>
                <a:sym typeface="Symbol" pitchFamily="18" charset="2"/>
              </a:rPr>
              <a:t>	case "Braxton" :</a:t>
            </a:r>
          </a:p>
          <a:p>
            <a:pPr eaLnBrk="1" hangingPunct="1"/>
            <a:r>
              <a:rPr lang="en-US">
                <a:latin typeface="Times New Roman" pitchFamily="18" charset="0"/>
                <a:sym typeface="Symbol" pitchFamily="18" charset="2"/>
              </a:rPr>
              <a:t>		System.out.println("This is one of Mr. Schram's grandsons.");</a:t>
            </a:r>
          </a:p>
          <a:p>
            <a:pPr eaLnBrk="1" hangingPunct="1"/>
            <a:r>
              <a:rPr lang="en-US">
                <a:latin typeface="Times New Roman" pitchFamily="18" charset="0"/>
                <a:sym typeface="Symbol" pitchFamily="18" charset="2"/>
              </a:rPr>
              <a:t>		break;</a:t>
            </a:r>
          </a:p>
          <a:p>
            <a:pPr eaLnBrk="1" hangingPunct="1"/>
            <a:r>
              <a:rPr lang="en-US">
                <a:latin typeface="Times New Roman" pitchFamily="18" charset="0"/>
                <a:sym typeface="Symbol" pitchFamily="18" charset="2"/>
              </a:rPr>
              <a:t>	case "Austrid" :</a:t>
            </a:r>
          </a:p>
          <a:p>
            <a:pPr eaLnBrk="1" hangingPunct="1"/>
            <a:r>
              <a:rPr lang="en-US">
                <a:latin typeface="Times New Roman" pitchFamily="18" charset="0"/>
                <a:sym typeface="Symbol" pitchFamily="18" charset="2"/>
              </a:rPr>
              <a:t>	case "Ingrid" :</a:t>
            </a:r>
          </a:p>
          <a:p>
            <a:pPr eaLnBrk="1" hangingPunct="1"/>
            <a:r>
              <a:rPr lang="en-US">
                <a:latin typeface="Times New Roman" pitchFamily="18" charset="0"/>
                <a:sym typeface="Symbol" pitchFamily="18" charset="2"/>
              </a:rPr>
              <a:t>		System.out.println("This is one of Mr. Schram's sisters.");</a:t>
            </a:r>
          </a:p>
          <a:p>
            <a:pPr eaLnBrk="1" hangingPunct="1"/>
            <a:r>
              <a:rPr lang="en-US">
                <a:latin typeface="Times New Roman" pitchFamily="18" charset="0"/>
                <a:sym typeface="Symbol" pitchFamily="18" charset="2"/>
              </a:rPr>
              <a:t>		break;</a:t>
            </a:r>
          </a:p>
          <a:p>
            <a:pPr eaLnBrk="1" hangingPunct="1"/>
            <a:r>
              <a:rPr lang="en-US">
                <a:latin typeface="Times New Roman" pitchFamily="18" charset="0"/>
                <a:sym typeface="Symbol" pitchFamily="18" charset="2"/>
              </a:rPr>
              <a:t>	case "Remy" :</a:t>
            </a:r>
          </a:p>
          <a:p>
            <a:pPr eaLnBrk="1" hangingPunct="1"/>
            <a:r>
              <a:rPr lang="en-US">
                <a:latin typeface="Times New Roman" pitchFamily="18" charset="0"/>
                <a:sym typeface="Symbol" pitchFamily="18" charset="2"/>
              </a:rPr>
              <a:t>		System.out.println("This is Mr. Schram's brother.");</a:t>
            </a:r>
          </a:p>
          <a:p>
            <a:pPr eaLnBrk="1" hangingPunct="1"/>
            <a:r>
              <a:rPr lang="en-US">
                <a:latin typeface="Times New Roman" pitchFamily="18" charset="0"/>
                <a:sym typeface="Symbol" pitchFamily="18" charset="2"/>
              </a:rPr>
              <a:t>		break;</a:t>
            </a:r>
          </a:p>
        </p:txBody>
      </p:sp>
    </p:spTree>
    <p:extLst>
      <p:ext uri="{BB962C8B-B14F-4D97-AF65-F5344CB8AC3E}">
        <p14:creationId xmlns:p14="http://schemas.microsoft.com/office/powerpoint/2010/main" val="34238127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0"/>
            <a:ext cx="9144000" cy="440055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000">
                <a:latin typeface="Times New Roman" pitchFamily="18" charset="0"/>
                <a:sym typeface="Symbol" pitchFamily="18" charset="2"/>
              </a:rPr>
              <a:t>	case "Darlene" :</a:t>
            </a:r>
          </a:p>
          <a:p>
            <a:pPr eaLnBrk="1" hangingPunct="1"/>
            <a:r>
              <a:rPr lang="en-US" sz="2000">
                <a:latin typeface="Times New Roman" pitchFamily="18" charset="0"/>
                <a:sym typeface="Symbol" pitchFamily="18" charset="2"/>
              </a:rPr>
              <a:t>	case "Kassi" :</a:t>
            </a:r>
          </a:p>
          <a:p>
            <a:pPr eaLnBrk="1" hangingPunct="1"/>
            <a:r>
              <a:rPr lang="en-US" sz="2000">
                <a:latin typeface="Times New Roman" pitchFamily="18" charset="0"/>
                <a:sym typeface="Symbol" pitchFamily="18" charset="2"/>
              </a:rPr>
              <a:t>	case "Holli" :</a:t>
            </a:r>
          </a:p>
          <a:p>
            <a:pPr eaLnBrk="1" hangingPunct="1"/>
            <a:r>
              <a:rPr lang="en-US" sz="2000">
                <a:latin typeface="Times New Roman" pitchFamily="18" charset="0"/>
                <a:sym typeface="Symbol" pitchFamily="18" charset="2"/>
              </a:rPr>
              <a:t>		System.out.println("This is one of Mr. Schram's nieces.");</a:t>
            </a:r>
          </a:p>
          <a:p>
            <a:pPr eaLnBrk="1" hangingPunct="1"/>
            <a:r>
              <a:rPr lang="en-US" sz="2000">
                <a:latin typeface="Times New Roman" pitchFamily="18" charset="0"/>
                <a:sym typeface="Symbol" pitchFamily="18" charset="2"/>
              </a:rPr>
              <a:t>		break;</a:t>
            </a:r>
          </a:p>
          <a:p>
            <a:pPr eaLnBrk="1" hangingPunct="1"/>
            <a:r>
              <a:rPr lang="en-US" sz="2000">
                <a:latin typeface="Times New Roman" pitchFamily="18" charset="0"/>
                <a:sym typeface="Symbol" pitchFamily="18" charset="2"/>
              </a:rPr>
              <a:t>	case "Gene" :</a:t>
            </a:r>
          </a:p>
          <a:p>
            <a:pPr eaLnBrk="1" hangingPunct="1"/>
            <a:r>
              <a:rPr lang="en-US" sz="2000">
                <a:latin typeface="Times New Roman" pitchFamily="18" charset="0"/>
                <a:sym typeface="Symbol" pitchFamily="18" charset="2"/>
              </a:rPr>
              <a:t>	case "Sean" :</a:t>
            </a:r>
          </a:p>
          <a:p>
            <a:pPr eaLnBrk="1" hangingPunct="1"/>
            <a:r>
              <a:rPr lang="en-US" sz="2000">
                <a:latin typeface="Times New Roman" pitchFamily="18" charset="0"/>
                <a:sym typeface="Symbol" pitchFamily="18" charset="2"/>
              </a:rPr>
              <a:t>	case "Blake" :</a:t>
            </a:r>
          </a:p>
          <a:p>
            <a:pPr eaLnBrk="1" hangingPunct="1"/>
            <a:r>
              <a:rPr lang="en-US" sz="2000">
                <a:latin typeface="Times New Roman" pitchFamily="18" charset="0"/>
                <a:sym typeface="Symbol" pitchFamily="18" charset="2"/>
              </a:rPr>
              <a:t>		System.out.println("This is one of Mr. Schram's nephews.");</a:t>
            </a:r>
          </a:p>
          <a:p>
            <a:pPr eaLnBrk="1" hangingPunct="1"/>
            <a:r>
              <a:rPr lang="en-US" sz="2000">
                <a:latin typeface="Times New Roman" pitchFamily="18" charset="0"/>
                <a:sym typeface="Symbol" pitchFamily="18" charset="2"/>
              </a:rPr>
              <a:t>		break;</a:t>
            </a:r>
          </a:p>
          <a:p>
            <a:pPr eaLnBrk="1" hangingPunct="1"/>
            <a:r>
              <a:rPr lang="en-US" sz="2000">
                <a:latin typeface="Times New Roman" pitchFamily="18" charset="0"/>
                <a:sym typeface="Symbol" pitchFamily="18" charset="2"/>
              </a:rPr>
              <a:t>	default :</a:t>
            </a:r>
          </a:p>
          <a:p>
            <a:pPr eaLnBrk="1" hangingPunct="1"/>
            <a:r>
              <a:rPr lang="en-US">
                <a:latin typeface="Times New Roman" pitchFamily="18" charset="0"/>
                <a:sym typeface="Symbol" pitchFamily="18" charset="2"/>
              </a:rPr>
              <a:t>		</a:t>
            </a:r>
            <a:r>
              <a:rPr lang="en-US" sz="1800">
                <a:latin typeface="Times New Roman" pitchFamily="18" charset="0"/>
                <a:sym typeface="Symbol" pitchFamily="18" charset="2"/>
              </a:rPr>
              <a:t>System.out.println("This is not someone in Mr. Schram's immediate family.");</a:t>
            </a:r>
          </a:p>
          <a:p>
            <a:pPr eaLnBrk="1" hangingPunct="1"/>
            <a:r>
              <a:rPr lang="en-US">
                <a:latin typeface="Times New Roman" pitchFamily="18" charset="0"/>
                <a:sym typeface="Symbol" pitchFamily="18" charset="2"/>
              </a:rPr>
              <a:t>		</a:t>
            </a:r>
            <a:r>
              <a:rPr lang="en-US" sz="1500">
                <a:latin typeface="Times New Roman" pitchFamily="18" charset="0"/>
                <a:sym typeface="Symbol" pitchFamily="18" charset="2"/>
              </a:rPr>
              <a:t>System.out.println("Make sure you spell the name correctly and only capitalize the first letter.");</a:t>
            </a:r>
          </a:p>
          <a:p>
            <a:pPr eaLnBrk="1" hangingPunct="1"/>
            <a:r>
              <a:rPr lang="en-US" sz="2000">
                <a:latin typeface="Times New Roman" pitchFamily="18" charset="0"/>
                <a:sym typeface="Symbol" pitchFamily="18" charset="2"/>
              </a:rPr>
              <a:t>}</a:t>
            </a:r>
          </a:p>
        </p:txBody>
      </p:sp>
      <p:pic>
        <p:nvPicPr>
          <p:cNvPr id="481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914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156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1660525"/>
          </a:xfrm>
        </p:spPr>
        <p:txBody>
          <a:bodyPr/>
          <a:lstStyle/>
          <a:p>
            <a:pPr eaLnBrk="1" hangingPunct="1"/>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Multiple-Way Selection</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r>
            <a:b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b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General Syntax</a:t>
            </a:r>
          </a:p>
        </p:txBody>
      </p:sp>
      <p:sp>
        <p:nvSpPr>
          <p:cNvPr id="44035" name="Text Box 3"/>
          <p:cNvSpPr txBox="1">
            <a:spLocks noChangeArrowheads="1"/>
          </p:cNvSpPr>
          <p:nvPr/>
        </p:nvSpPr>
        <p:spPr bwMode="auto">
          <a:xfrm>
            <a:off x="731838" y="1660525"/>
            <a:ext cx="7680325" cy="5133975"/>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1082675" algn="l"/>
                <a:tab pos="1431925" algn="l"/>
                <a:tab pos="1828800" algn="l"/>
                <a:tab pos="2286000" algn="l"/>
                <a:tab pos="2636838" algn="l"/>
              </a:tabLst>
              <a:defRPr b="1">
                <a:solidFill>
                  <a:schemeClr val="tx1"/>
                </a:solidFill>
                <a:latin typeface="Arial" charset="0"/>
              </a:defRPr>
            </a:lvl1pPr>
            <a:lvl2pPr marL="742950" indent="-285750" eaLnBrk="0" hangingPunct="0">
              <a:tabLst>
                <a:tab pos="457200" algn="l"/>
                <a:tab pos="1082675" algn="l"/>
                <a:tab pos="1431925" algn="l"/>
                <a:tab pos="1828800" algn="l"/>
                <a:tab pos="2286000" algn="l"/>
                <a:tab pos="2636838" algn="l"/>
              </a:tabLst>
              <a:defRPr b="1">
                <a:solidFill>
                  <a:schemeClr val="tx1"/>
                </a:solidFill>
                <a:latin typeface="Arial" charset="0"/>
              </a:defRPr>
            </a:lvl2pPr>
            <a:lvl3pPr marL="1143000" indent="-228600" eaLnBrk="0" hangingPunct="0">
              <a:tabLst>
                <a:tab pos="457200" algn="l"/>
                <a:tab pos="1082675" algn="l"/>
                <a:tab pos="1431925" algn="l"/>
                <a:tab pos="1828800" algn="l"/>
                <a:tab pos="2286000" algn="l"/>
                <a:tab pos="2636838" algn="l"/>
              </a:tabLst>
              <a:defRPr b="1">
                <a:solidFill>
                  <a:schemeClr val="tx1"/>
                </a:solidFill>
                <a:latin typeface="Arial" charset="0"/>
              </a:defRPr>
            </a:lvl3pPr>
            <a:lvl4pPr marL="1600200" indent="-228600" eaLnBrk="0" hangingPunct="0">
              <a:tabLst>
                <a:tab pos="457200" algn="l"/>
                <a:tab pos="1082675" algn="l"/>
                <a:tab pos="1431925" algn="l"/>
                <a:tab pos="1828800" algn="l"/>
                <a:tab pos="2286000" algn="l"/>
                <a:tab pos="2636838" algn="l"/>
              </a:tabLst>
              <a:defRPr b="1">
                <a:solidFill>
                  <a:schemeClr val="tx1"/>
                </a:solidFill>
                <a:latin typeface="Arial" charset="0"/>
              </a:defRPr>
            </a:lvl4pPr>
            <a:lvl5pPr marL="2057400" indent="-228600" eaLnBrk="0" hangingPunct="0">
              <a:tabLst>
                <a:tab pos="457200" algn="l"/>
                <a:tab pos="1082675" algn="l"/>
                <a:tab pos="1431925" algn="l"/>
                <a:tab pos="1828800" algn="l"/>
                <a:tab pos="2286000" algn="l"/>
                <a:tab pos="2636838" algn="l"/>
              </a:tabLst>
              <a:defRPr b="1">
                <a:solidFill>
                  <a:schemeClr val="tx1"/>
                </a:solidFill>
                <a:latin typeface="Arial" charset="0"/>
              </a:defRPr>
            </a:lvl5pPr>
            <a:lvl6pPr marL="2514600" indent="-228600" eaLnBrk="0" fontAlgn="base" hangingPunct="0">
              <a:spcBef>
                <a:spcPct val="0"/>
              </a:spcBef>
              <a:spcAft>
                <a:spcPct val="0"/>
              </a:spcAft>
              <a:tabLst>
                <a:tab pos="457200" algn="l"/>
                <a:tab pos="1082675" algn="l"/>
                <a:tab pos="1431925" algn="l"/>
                <a:tab pos="1828800" algn="l"/>
                <a:tab pos="2286000" algn="l"/>
                <a:tab pos="2636838" algn="l"/>
              </a:tabLst>
              <a:defRPr b="1">
                <a:solidFill>
                  <a:schemeClr val="tx1"/>
                </a:solidFill>
                <a:latin typeface="Arial" charset="0"/>
              </a:defRPr>
            </a:lvl6pPr>
            <a:lvl7pPr marL="2971800" indent="-228600" eaLnBrk="0" fontAlgn="base" hangingPunct="0">
              <a:spcBef>
                <a:spcPct val="0"/>
              </a:spcBef>
              <a:spcAft>
                <a:spcPct val="0"/>
              </a:spcAft>
              <a:tabLst>
                <a:tab pos="457200" algn="l"/>
                <a:tab pos="1082675" algn="l"/>
                <a:tab pos="1431925" algn="l"/>
                <a:tab pos="1828800" algn="l"/>
                <a:tab pos="2286000" algn="l"/>
                <a:tab pos="2636838" algn="l"/>
              </a:tabLst>
              <a:defRPr b="1">
                <a:solidFill>
                  <a:schemeClr val="tx1"/>
                </a:solidFill>
                <a:latin typeface="Arial" charset="0"/>
              </a:defRPr>
            </a:lvl7pPr>
            <a:lvl8pPr marL="3429000" indent="-228600" eaLnBrk="0" fontAlgn="base" hangingPunct="0">
              <a:spcBef>
                <a:spcPct val="0"/>
              </a:spcBef>
              <a:spcAft>
                <a:spcPct val="0"/>
              </a:spcAft>
              <a:tabLst>
                <a:tab pos="457200" algn="l"/>
                <a:tab pos="1082675" algn="l"/>
                <a:tab pos="1431925" algn="l"/>
                <a:tab pos="1828800" algn="l"/>
                <a:tab pos="2286000" algn="l"/>
                <a:tab pos="2636838" algn="l"/>
              </a:tabLst>
              <a:defRPr b="1">
                <a:solidFill>
                  <a:schemeClr val="tx1"/>
                </a:solidFill>
                <a:latin typeface="Arial" charset="0"/>
              </a:defRPr>
            </a:lvl8pPr>
            <a:lvl9pPr marL="3886200" indent="-228600" eaLnBrk="0" fontAlgn="base" hangingPunct="0">
              <a:spcBef>
                <a:spcPct val="0"/>
              </a:spcBef>
              <a:spcAft>
                <a:spcPct val="0"/>
              </a:spcAft>
              <a:tabLst>
                <a:tab pos="457200" algn="l"/>
                <a:tab pos="1082675" algn="l"/>
                <a:tab pos="1431925" algn="l"/>
                <a:tab pos="1828800" algn="l"/>
                <a:tab pos="2286000" algn="l"/>
                <a:tab pos="2636838" algn="l"/>
              </a:tabLst>
              <a:defRPr b="1">
                <a:solidFill>
                  <a:schemeClr val="tx1"/>
                </a:solidFill>
                <a:latin typeface="Arial" charset="0"/>
              </a:defRPr>
            </a:lvl9pPr>
          </a:lstStyle>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switch(</a:t>
            </a:r>
            <a:r>
              <a:rPr lang="en-US" sz="2000" i="1" dirty="0" err="1">
                <a:latin typeface="+mn-lt"/>
                <a:cs typeface="Times New Roman" pitchFamily="18" charset="0"/>
              </a:rPr>
              <a:t>selectionVariable</a:t>
            </a:r>
            <a:r>
              <a:rPr lang="en-US" sz="2000" b="0" dirty="0">
                <a:latin typeface="+mn-lt"/>
                <a:cs typeface="Times New Roman" pitchFamily="18" charset="0"/>
              </a:rPr>
              <a:t>)</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a:t>
            </a:r>
            <a:r>
              <a:rPr lang="en-US" sz="2000" b="0" dirty="0" smtClean="0">
                <a:latin typeface="+mn-lt"/>
                <a:cs typeface="Times New Roman" pitchFamily="18" charset="0"/>
              </a:rPr>
              <a:t>	case </a:t>
            </a:r>
            <a:r>
              <a:rPr lang="en-US" sz="2000" i="1" dirty="0" err="1" smtClean="0">
                <a:latin typeface="+mn-lt"/>
                <a:cs typeface="Times New Roman" pitchFamily="18" charset="0"/>
              </a:rPr>
              <a:t>selectionConstant</a:t>
            </a:r>
            <a:r>
              <a:rPr lang="en-US" sz="800" i="1" dirty="0" smtClean="0">
                <a:latin typeface="+mn-lt"/>
                <a:cs typeface="Times New Roman" pitchFamily="18" charset="0"/>
              </a:rPr>
              <a:t> </a:t>
            </a:r>
            <a:r>
              <a:rPr lang="en-US" sz="2000" b="0" dirty="0" smtClean="0">
                <a:latin typeface="+mn-lt"/>
                <a:cs typeface="Times New Roman" pitchFamily="18" charset="0"/>
              </a:rPr>
              <a:t>: </a:t>
            </a:r>
            <a:endParaRPr lang="en-US" sz="2000" b="0" dirty="0">
              <a:latin typeface="+mn-lt"/>
              <a:cs typeface="Times New Roman" pitchFamily="18" charset="0"/>
            </a:endParaRP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a:t>
            </a:r>
            <a:r>
              <a:rPr lang="en-US" sz="2000" b="0" dirty="0" smtClean="0">
                <a:latin typeface="+mn-lt"/>
                <a:cs typeface="Times New Roman" pitchFamily="18" charset="0"/>
              </a:rPr>
              <a:t>	program </a:t>
            </a:r>
            <a:r>
              <a:rPr lang="en-US" sz="2000" b="0" dirty="0">
                <a:latin typeface="+mn-lt"/>
                <a:cs typeface="Times New Roman" pitchFamily="18" charset="0"/>
              </a:rPr>
              <a:t>statement;  </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program statement;  </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		:		:				</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break;</a:t>
            </a:r>
          </a:p>
          <a:p>
            <a:pPr>
              <a:lnSpc>
                <a:spcPct val="90000"/>
              </a:lnSpc>
              <a:tabLst>
                <a:tab pos="457200" algn="l"/>
                <a:tab pos="914400" algn="l"/>
                <a:tab pos="1431925" algn="l"/>
                <a:tab pos="1828800" algn="l"/>
                <a:tab pos="2286000" algn="l"/>
                <a:tab pos="2636838" algn="l"/>
              </a:tabLst>
              <a:defRPr/>
            </a:pPr>
            <a:r>
              <a:rPr lang="en-US" sz="1200" b="0" dirty="0">
                <a:latin typeface="+mn-lt"/>
                <a:cs typeface="Times New Roman" pitchFamily="18" charset="0"/>
              </a:rPr>
              <a:t> </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case </a:t>
            </a:r>
            <a:r>
              <a:rPr lang="en-US" sz="2000" i="1" dirty="0" err="1" smtClean="0">
                <a:latin typeface="+mn-lt"/>
                <a:cs typeface="Times New Roman" pitchFamily="18" charset="0"/>
              </a:rPr>
              <a:t>selectionConstant</a:t>
            </a:r>
            <a:r>
              <a:rPr lang="en-US" sz="800" i="1" dirty="0" smtClean="0">
                <a:latin typeface="+mn-lt"/>
                <a:cs typeface="Times New Roman" pitchFamily="18" charset="0"/>
              </a:rPr>
              <a:t> </a:t>
            </a:r>
            <a:r>
              <a:rPr lang="en-US" sz="2000" b="0" dirty="0" smtClean="0">
                <a:latin typeface="+mn-lt"/>
                <a:cs typeface="Times New Roman" pitchFamily="18" charset="0"/>
              </a:rPr>
              <a:t>: </a:t>
            </a:r>
            <a:endParaRPr lang="en-US" sz="2000" b="0" dirty="0">
              <a:latin typeface="+mn-lt"/>
              <a:cs typeface="Times New Roman" pitchFamily="18" charset="0"/>
            </a:endParaRP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program statement;  </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program statement;  </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		:		:				</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break;</a:t>
            </a:r>
          </a:p>
          <a:p>
            <a:pPr>
              <a:lnSpc>
                <a:spcPct val="90000"/>
              </a:lnSpc>
              <a:tabLst>
                <a:tab pos="457200" algn="l"/>
                <a:tab pos="914400" algn="l"/>
                <a:tab pos="1431925" algn="l"/>
                <a:tab pos="1828800" algn="l"/>
                <a:tab pos="2286000" algn="l"/>
                <a:tab pos="2636838" algn="l"/>
              </a:tabLst>
              <a:defRPr/>
            </a:pPr>
            <a:r>
              <a:rPr lang="en-US" sz="1200" b="0" dirty="0">
                <a:latin typeface="+mn-lt"/>
                <a:cs typeface="Times New Roman" pitchFamily="18" charset="0"/>
              </a:rPr>
              <a:t> </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default</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program statement;  </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program statement;  </a:t>
            </a:r>
          </a:p>
          <a:p>
            <a:pPr>
              <a:lnSpc>
                <a:spcPct val="90000"/>
              </a:lnSpc>
              <a:tabLst>
                <a:tab pos="457200" algn="l"/>
                <a:tab pos="914400" algn="l"/>
                <a:tab pos="1431925" algn="l"/>
                <a:tab pos="1828800" algn="l"/>
                <a:tab pos="2286000" algn="l"/>
                <a:tab pos="2636838" algn="l"/>
              </a:tabLst>
              <a:defRPr/>
            </a:pPr>
            <a:r>
              <a:rPr lang="en-US" sz="2000" b="0" dirty="0">
                <a:latin typeface="+mn-lt"/>
                <a:cs typeface="Times New Roman" pitchFamily="18" charset="0"/>
              </a:rPr>
              <a:t>		:		:		:			</a:t>
            </a:r>
          </a:p>
          <a:p>
            <a:pPr>
              <a:lnSpc>
                <a:spcPct val="90000"/>
              </a:lnSpc>
              <a:tabLst>
                <a:tab pos="457200" algn="l"/>
                <a:tab pos="914400" algn="l"/>
                <a:tab pos="1431925" algn="l"/>
                <a:tab pos="1828800" algn="l"/>
                <a:tab pos="2286000" algn="l"/>
                <a:tab pos="2636838" algn="l"/>
              </a:tabLst>
              <a:defRPr/>
            </a:pPr>
            <a:r>
              <a:rPr lang="en-US" sz="2000" b="0" dirty="0" smtClean="0">
                <a:latin typeface="+mn-lt"/>
                <a:cs typeface="Times New Roman" pitchFamily="18" charset="0"/>
              </a:rPr>
              <a:t>}</a:t>
            </a:r>
            <a:endParaRPr lang="en-US" sz="2000" b="0" dirty="0">
              <a:latin typeface="+mn-lt"/>
              <a:cs typeface="Times New Roman" pitchFamily="18" charset="0"/>
            </a:endParaRPr>
          </a:p>
        </p:txBody>
      </p:sp>
      <p:pic>
        <p:nvPicPr>
          <p:cNvPr id="49156" name="Picture 6" descr="C:\Users\JohnSchram\AppData\Local\Microsoft\Windows\Temporary Internet Files\Content.IE5\V39F9YJN\MC9000549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844675"/>
            <a:ext cx="3840163"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718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676400"/>
          </a:xfrm>
        </p:spPr>
        <p:txBody>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Types of</a:t>
            </a:r>
            <a:b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b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Control Structures</a:t>
            </a:r>
          </a:p>
        </p:txBody>
      </p:sp>
      <p:sp>
        <p:nvSpPr>
          <p:cNvPr id="6147" name="Text Box 3"/>
          <p:cNvSpPr txBox="1">
            <a:spLocks noChangeArrowheads="1"/>
          </p:cNvSpPr>
          <p:nvPr/>
        </p:nvSpPr>
        <p:spPr bwMode="auto">
          <a:xfrm>
            <a:off x="609600" y="1822450"/>
            <a:ext cx="7924800" cy="4710113"/>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eaLnBrk="1" hangingPunct="1">
              <a:lnSpc>
                <a:spcPct val="130000"/>
              </a:lnSpc>
              <a:buFontTx/>
              <a:buChar char="•"/>
            </a:pPr>
            <a:r>
              <a:rPr lang="en-US" sz="3200" dirty="0">
                <a:latin typeface="Arial" charset="0"/>
                <a:sym typeface="Symbol" pitchFamily="18" charset="2"/>
              </a:rPr>
              <a:t>Simple Sequence</a:t>
            </a:r>
          </a:p>
          <a:p>
            <a:pPr eaLnBrk="1" hangingPunct="1">
              <a:lnSpc>
                <a:spcPct val="130000"/>
              </a:lnSpc>
              <a:buFontTx/>
              <a:buChar char="•"/>
            </a:pPr>
            <a:r>
              <a:rPr lang="en-US" sz="3200" dirty="0">
                <a:latin typeface="Arial" charset="0"/>
                <a:sym typeface="Symbol" pitchFamily="18" charset="2"/>
              </a:rPr>
              <a:t>Selection   </a:t>
            </a:r>
            <a:r>
              <a:rPr lang="en-US" sz="2800" i="1" dirty="0">
                <a:latin typeface="Arial" charset="0"/>
                <a:sym typeface="Symbol" pitchFamily="18" charset="2"/>
              </a:rPr>
              <a:t>also called:</a:t>
            </a:r>
            <a:endParaRPr lang="en-US" sz="2800" dirty="0">
              <a:latin typeface="Arial" charset="0"/>
              <a:sym typeface="Symbol" pitchFamily="18" charset="2"/>
            </a:endParaRPr>
          </a:p>
          <a:p>
            <a:pPr eaLnBrk="1" hangingPunct="1">
              <a:lnSpc>
                <a:spcPct val="120000"/>
              </a:lnSpc>
            </a:pPr>
            <a:r>
              <a:rPr lang="en-US" sz="2800" dirty="0">
                <a:latin typeface="Arial" charset="0"/>
                <a:sym typeface="Symbol" pitchFamily="18" charset="2"/>
              </a:rPr>
              <a:t>		-	Decision Making</a:t>
            </a:r>
          </a:p>
          <a:p>
            <a:pPr eaLnBrk="1" hangingPunct="1">
              <a:lnSpc>
                <a:spcPct val="120000"/>
              </a:lnSpc>
            </a:pPr>
            <a:r>
              <a:rPr lang="en-US" sz="2800" dirty="0">
                <a:latin typeface="Arial" charset="0"/>
                <a:sym typeface="Symbol" pitchFamily="18" charset="2"/>
              </a:rPr>
              <a:t>		-	Conditional Branching</a:t>
            </a:r>
          </a:p>
          <a:p>
            <a:pPr eaLnBrk="1" hangingPunct="1">
              <a:lnSpc>
                <a:spcPct val="120000"/>
              </a:lnSpc>
            </a:pPr>
            <a:r>
              <a:rPr lang="en-US" sz="2800" dirty="0">
                <a:latin typeface="Arial" charset="0"/>
                <a:sym typeface="Symbol" pitchFamily="18" charset="2"/>
              </a:rPr>
              <a:t>		-	Alternation</a:t>
            </a:r>
          </a:p>
          <a:p>
            <a:pPr eaLnBrk="1" hangingPunct="1">
              <a:lnSpc>
                <a:spcPct val="130000"/>
              </a:lnSpc>
              <a:buFontTx/>
              <a:buChar char="•"/>
            </a:pPr>
            <a:r>
              <a:rPr lang="en-US" sz="3200" dirty="0">
                <a:latin typeface="Arial" charset="0"/>
                <a:sym typeface="Symbol" pitchFamily="18" charset="2"/>
              </a:rPr>
              <a:t>Repetition </a:t>
            </a:r>
            <a:r>
              <a:rPr lang="en-US" sz="2800" dirty="0">
                <a:latin typeface="Arial" charset="0"/>
                <a:sym typeface="Symbol" pitchFamily="18" charset="2"/>
              </a:rPr>
              <a:t>  </a:t>
            </a:r>
            <a:r>
              <a:rPr lang="en-US" sz="2800" i="1" dirty="0">
                <a:latin typeface="Arial" charset="0"/>
                <a:sym typeface="Symbol" pitchFamily="18" charset="2"/>
              </a:rPr>
              <a:t>also called:</a:t>
            </a:r>
            <a:endParaRPr lang="en-US" sz="2800" dirty="0">
              <a:latin typeface="Arial" charset="0"/>
              <a:sym typeface="Symbol" pitchFamily="18" charset="2"/>
            </a:endParaRPr>
          </a:p>
          <a:p>
            <a:pPr eaLnBrk="1" hangingPunct="1">
              <a:lnSpc>
                <a:spcPct val="120000"/>
              </a:lnSpc>
            </a:pPr>
            <a:r>
              <a:rPr lang="en-US" sz="2800" dirty="0">
                <a:latin typeface="Arial" charset="0"/>
                <a:sym typeface="Symbol" pitchFamily="18" charset="2"/>
              </a:rPr>
              <a:t>		-	Looping</a:t>
            </a:r>
          </a:p>
          <a:p>
            <a:pPr eaLnBrk="1" hangingPunct="1">
              <a:lnSpc>
                <a:spcPct val="120000"/>
              </a:lnSpc>
            </a:pPr>
            <a:r>
              <a:rPr lang="en-US" sz="2800" dirty="0">
                <a:latin typeface="Arial" charset="0"/>
                <a:sym typeface="Symbol" pitchFamily="18" charset="2"/>
              </a:rPr>
              <a:t>		-	Iteration</a:t>
            </a:r>
          </a:p>
          <a:p>
            <a:pPr eaLnBrk="1" hangingPunct="1">
              <a:lnSpc>
                <a:spcPct val="20000"/>
              </a:lnSpc>
            </a:pPr>
            <a:endParaRPr lang="en-US" sz="3200" dirty="0">
              <a:latin typeface="Arial" charset="0"/>
              <a:sym typeface="Symbol" pitchFamily="18" charset="2"/>
            </a:endParaRPr>
          </a:p>
        </p:txBody>
      </p:sp>
    </p:spTree>
    <p:extLst>
      <p:ext uri="{BB962C8B-B14F-4D97-AF65-F5344CB8AC3E}">
        <p14:creationId xmlns:p14="http://schemas.microsoft.com/office/powerpoint/2010/main" val="20087855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731838" y="1752600"/>
            <a:ext cx="7680325" cy="4647426"/>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1082675" algn="l"/>
                <a:tab pos="1431925" algn="l"/>
                <a:tab pos="1828800" algn="l"/>
                <a:tab pos="2286000" algn="l"/>
                <a:tab pos="2636838" algn="l"/>
              </a:tabLst>
              <a:defRPr sz="1900" b="1">
                <a:solidFill>
                  <a:schemeClr val="tx1"/>
                </a:solidFill>
                <a:latin typeface="Arial Black" pitchFamily="34" charset="0"/>
              </a:defRPr>
            </a:lvl1pPr>
            <a:lvl2pPr marL="742950" indent="-285750" eaLnBrk="0" hangingPunct="0">
              <a:tabLst>
                <a:tab pos="457200" algn="l"/>
                <a:tab pos="1082675" algn="l"/>
                <a:tab pos="1431925" algn="l"/>
                <a:tab pos="1828800" algn="l"/>
                <a:tab pos="2286000" algn="l"/>
                <a:tab pos="2636838" algn="l"/>
              </a:tabLst>
              <a:defRPr sz="1900" b="1">
                <a:solidFill>
                  <a:schemeClr val="tx1"/>
                </a:solidFill>
                <a:latin typeface="Arial Black" pitchFamily="34" charset="0"/>
              </a:defRPr>
            </a:lvl2pPr>
            <a:lvl3pPr marL="1143000" indent="-228600" eaLnBrk="0" hangingPunct="0">
              <a:tabLst>
                <a:tab pos="457200" algn="l"/>
                <a:tab pos="1082675" algn="l"/>
                <a:tab pos="1431925" algn="l"/>
                <a:tab pos="1828800" algn="l"/>
                <a:tab pos="2286000" algn="l"/>
                <a:tab pos="2636838" algn="l"/>
              </a:tabLst>
              <a:defRPr sz="1900" b="1">
                <a:solidFill>
                  <a:schemeClr val="tx1"/>
                </a:solidFill>
                <a:latin typeface="Arial Black" pitchFamily="34" charset="0"/>
              </a:defRPr>
            </a:lvl3pPr>
            <a:lvl4pPr marL="1600200" indent="-228600" eaLnBrk="0" hangingPunct="0">
              <a:tabLst>
                <a:tab pos="457200" algn="l"/>
                <a:tab pos="1082675" algn="l"/>
                <a:tab pos="1431925" algn="l"/>
                <a:tab pos="1828800" algn="l"/>
                <a:tab pos="2286000" algn="l"/>
                <a:tab pos="2636838" algn="l"/>
              </a:tabLst>
              <a:defRPr sz="1900" b="1">
                <a:solidFill>
                  <a:schemeClr val="tx1"/>
                </a:solidFill>
                <a:latin typeface="Arial Black" pitchFamily="34" charset="0"/>
              </a:defRPr>
            </a:lvl4pPr>
            <a:lvl5pPr marL="2057400" indent="-228600" eaLnBrk="0" hangingPunct="0">
              <a:tabLst>
                <a:tab pos="457200" algn="l"/>
                <a:tab pos="1082675" algn="l"/>
                <a:tab pos="1431925" algn="l"/>
                <a:tab pos="1828800" algn="l"/>
                <a:tab pos="2286000" algn="l"/>
                <a:tab pos="2636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1082675" algn="l"/>
                <a:tab pos="1431925" algn="l"/>
                <a:tab pos="1828800" algn="l"/>
                <a:tab pos="2286000" algn="l"/>
                <a:tab pos="2636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1082675" algn="l"/>
                <a:tab pos="1431925" algn="l"/>
                <a:tab pos="1828800" algn="l"/>
                <a:tab pos="2286000" algn="l"/>
                <a:tab pos="2636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1082675" algn="l"/>
                <a:tab pos="1431925" algn="l"/>
                <a:tab pos="1828800" algn="l"/>
                <a:tab pos="2286000" algn="l"/>
                <a:tab pos="2636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1082675" algn="l"/>
                <a:tab pos="1431925" algn="l"/>
                <a:tab pos="1828800" algn="l"/>
                <a:tab pos="2286000" algn="l"/>
                <a:tab pos="2636838" algn="l"/>
              </a:tabLst>
              <a:defRPr sz="1900" b="1">
                <a:solidFill>
                  <a:schemeClr val="tx1"/>
                </a:solidFill>
                <a:latin typeface="Arial Black" pitchFamily="34" charset="0"/>
              </a:defRPr>
            </a:lvl9pPr>
          </a:lstStyle>
          <a:p>
            <a:pPr eaLnBrk="1" hangingPunct="1"/>
            <a:r>
              <a:rPr lang="en-US" sz="2400" dirty="0">
                <a:latin typeface="Times New Roman" pitchFamily="18" charset="0"/>
                <a:sym typeface="Symbol" pitchFamily="18" charset="2"/>
              </a:rPr>
              <a:t>switch(</a:t>
            </a:r>
            <a:r>
              <a:rPr lang="en-US" sz="2400" dirty="0" err="1">
                <a:latin typeface="Times New Roman" pitchFamily="18" charset="0"/>
                <a:sym typeface="Symbol" pitchFamily="18" charset="2"/>
              </a:rPr>
              <a:t>courseGrade</a:t>
            </a:r>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   	case 'A'	:    points = 4;    break;</a:t>
            </a:r>
          </a:p>
          <a:p>
            <a:pPr eaLnBrk="1" hangingPunct="1"/>
            <a:r>
              <a:rPr lang="en-US" sz="2400" dirty="0">
                <a:latin typeface="Times New Roman" pitchFamily="18" charset="0"/>
                <a:sym typeface="Symbol" pitchFamily="18" charset="2"/>
              </a:rPr>
              <a:t>   	case 'B'	:    points = 3;    break;</a:t>
            </a:r>
          </a:p>
          <a:p>
            <a:pPr eaLnBrk="1" hangingPunct="1"/>
            <a:r>
              <a:rPr lang="en-US" sz="2400" dirty="0">
                <a:latin typeface="Times New Roman" pitchFamily="18" charset="0"/>
                <a:sym typeface="Symbol" pitchFamily="18" charset="2"/>
              </a:rPr>
              <a:t>   	case 'C'	:    points = 2;    break;</a:t>
            </a:r>
          </a:p>
          <a:p>
            <a:pPr eaLnBrk="1" hangingPunct="1"/>
            <a:r>
              <a:rPr lang="en-US" sz="2400" dirty="0">
                <a:latin typeface="Times New Roman" pitchFamily="18" charset="0"/>
                <a:sym typeface="Symbol" pitchFamily="18" charset="2"/>
              </a:rPr>
              <a:t>   	case 'D'	:    points = 1;    break;</a:t>
            </a:r>
          </a:p>
          <a:p>
            <a:pPr eaLnBrk="1" hangingPunct="1"/>
            <a:r>
              <a:rPr lang="en-US" sz="2400" dirty="0">
                <a:latin typeface="Times New Roman" pitchFamily="18" charset="0"/>
                <a:sym typeface="Symbol" pitchFamily="18" charset="2"/>
              </a:rPr>
              <a:t>	case 'F'	 	:    points = 0;    break;</a:t>
            </a:r>
          </a:p>
          <a:p>
            <a:pPr eaLnBrk="1" hangingPunct="1"/>
            <a:r>
              <a:rPr lang="en-US" sz="2400" dirty="0">
                <a:latin typeface="Times New Roman" pitchFamily="18" charset="0"/>
                <a:sym typeface="Symbol" pitchFamily="18" charset="2"/>
              </a:rPr>
              <a:t>   	default  	:    </a:t>
            </a:r>
            <a:r>
              <a:rPr lang="en-US" sz="2400" dirty="0" err="1">
                <a:latin typeface="Times New Roman" pitchFamily="18" charset="0"/>
                <a:sym typeface="Symbol" pitchFamily="18" charset="2"/>
              </a:rPr>
              <a:t>System.out.println</a:t>
            </a:r>
            <a:r>
              <a:rPr lang="en-US" sz="2400" dirty="0">
                <a:latin typeface="Times New Roman" pitchFamily="18" charset="0"/>
                <a:sym typeface="Symbol" pitchFamily="18" charset="2"/>
              </a:rPr>
              <a:t>("Error");</a:t>
            </a:r>
          </a:p>
          <a:p>
            <a:pPr eaLnBrk="1" hangingPunct="1"/>
            <a:r>
              <a:rPr lang="en-US" sz="2400" dirty="0" smtClean="0">
                <a:latin typeface="Times New Roman" pitchFamily="18" charset="0"/>
                <a:sym typeface="Symbol" pitchFamily="18" charset="2"/>
              </a:rPr>
              <a:t>}</a:t>
            </a:r>
          </a:p>
          <a:p>
            <a:pPr eaLnBrk="1" hangingPunct="1"/>
            <a:endParaRPr lang="en-US" sz="2000" dirty="0">
              <a:latin typeface="Arial" pitchFamily="34" charset="0"/>
              <a:cs typeface="Arial" pitchFamily="34" charset="0"/>
              <a:sym typeface="Symbol" pitchFamily="18" charset="2"/>
            </a:endParaRPr>
          </a:p>
          <a:p>
            <a:r>
              <a:rPr lang="en-US" sz="2000" dirty="0">
                <a:latin typeface="Arial" pitchFamily="34" charset="0"/>
                <a:cs typeface="Arial" pitchFamily="34" charset="0"/>
              </a:rPr>
              <a:t>The default statement is used to handle the situation </a:t>
            </a:r>
            <a:r>
              <a:rPr lang="en-US" sz="2000" dirty="0" smtClean="0">
                <a:latin typeface="Arial" pitchFamily="34" charset="0"/>
                <a:cs typeface="Arial" pitchFamily="34" charset="0"/>
              </a:rPr>
              <a:t>when a </a:t>
            </a:r>
            <a:r>
              <a:rPr lang="en-US" sz="2000" dirty="0">
                <a:latin typeface="Arial" pitchFamily="34" charset="0"/>
                <a:cs typeface="Arial" pitchFamily="34" charset="0"/>
              </a:rPr>
              <a:t>proper match is not found.  Frequently an error </a:t>
            </a:r>
            <a:r>
              <a:rPr lang="en-US" sz="2000" dirty="0" smtClean="0">
                <a:latin typeface="Arial" pitchFamily="34" charset="0"/>
                <a:cs typeface="Arial" pitchFamily="34" charset="0"/>
              </a:rPr>
              <a:t>message is </a:t>
            </a:r>
            <a:r>
              <a:rPr lang="en-US" sz="2000" dirty="0">
                <a:latin typeface="Arial" pitchFamily="34" charset="0"/>
                <a:cs typeface="Arial" pitchFamily="34" charset="0"/>
              </a:rPr>
              <a:t>used to indicate that no match was found</a:t>
            </a:r>
            <a:r>
              <a:rPr lang="en-US" sz="2000" dirty="0" smtClean="0">
                <a:latin typeface="Arial" pitchFamily="34" charset="0"/>
                <a:cs typeface="Arial" pitchFamily="34" charset="0"/>
              </a:rPr>
              <a:t>.</a:t>
            </a:r>
            <a:endParaRPr lang="en-US" sz="2000" dirty="0">
              <a:latin typeface="Times New Roman" pitchFamily="18" charset="0"/>
              <a:sym typeface="Symbol" pitchFamily="18" charset="2"/>
            </a:endParaRPr>
          </a:p>
        </p:txBody>
      </p:sp>
      <p:sp>
        <p:nvSpPr>
          <p:cNvPr id="50179" name="Rectangle 2"/>
          <p:cNvSpPr>
            <a:spLocks noGrp="1" noChangeArrowheads="1"/>
          </p:cNvSpPr>
          <p:nvPr>
            <p:ph type="title"/>
          </p:nvPr>
        </p:nvSpPr>
        <p:spPr>
          <a:xfrm>
            <a:off x="0" y="0"/>
            <a:ext cx="9144000" cy="1660525"/>
          </a:xfrm>
        </p:spPr>
        <p:txBody>
          <a:bodyPr/>
          <a:lstStyle/>
          <a:p>
            <a:pPr eaLnBrk="1" hangingPunct="1"/>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Multiple-Way Selection</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r>
            <a:b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b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Specific Example</a:t>
            </a:r>
          </a:p>
        </p:txBody>
      </p:sp>
      <p:pic>
        <p:nvPicPr>
          <p:cNvPr id="50180" name="Picture 2" descr="C:\Users\JohnSchram\AppData\Local\Microsoft\Windows\Temporary Internet Files\Content.IE5\1NSA1V5K\MC9002316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981200"/>
            <a:ext cx="23161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2347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C:\Documents and Settings\JohnSchram\Local Settings\Temporary Internet Files\Content.IE5\92CYL8BY\MPj0399332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787" y="1066800"/>
            <a:ext cx="20812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82567" y="152400"/>
            <a:ext cx="4455066" cy="923330"/>
          </a:xfrm>
          <a:prstGeom prst="rect">
            <a:avLst/>
          </a:prstGeom>
          <a:noFill/>
        </p:spPr>
        <p:txBody>
          <a:bodyPr wrap="none" lIns="91440" tIns="45720" rIns="91440" bIns="45720">
            <a:spAutoFit/>
          </a:bodyPr>
          <a:lstStyle/>
          <a:p>
            <a:pPr algn="ctr"/>
            <a:r>
              <a:rPr lang="en-US"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Section 5.8</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211963" y="2397422"/>
            <a:ext cx="2653290"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Fixed</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4" name="Rectangle 3"/>
          <p:cNvSpPr/>
          <p:nvPr/>
        </p:nvSpPr>
        <p:spPr>
          <a:xfrm>
            <a:off x="1978453" y="3429000"/>
            <a:ext cx="5120312"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Repetition</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29023413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0"/>
            <a:ext cx="9144000" cy="6850063"/>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1800" dirty="0">
                <a:latin typeface="Times New Roman" pitchFamily="18" charset="0"/>
                <a:sym typeface="Symbol" pitchFamily="18" charset="2"/>
              </a:rPr>
              <a:t>// </a:t>
            </a:r>
            <a:r>
              <a:rPr lang="en-US" sz="1800" dirty="0" smtClean="0">
                <a:latin typeface="Times New Roman" pitchFamily="18" charset="0"/>
                <a:sym typeface="Symbol" pitchFamily="18" charset="2"/>
              </a:rPr>
              <a:t>Java0515.java</a:t>
            </a:r>
            <a:endParaRPr lang="en-US" sz="1800" dirty="0">
              <a:latin typeface="Times New Roman" pitchFamily="18" charset="0"/>
              <a:sym typeface="Symbol" pitchFamily="18" charset="2"/>
            </a:endParaRPr>
          </a:p>
          <a:p>
            <a:pPr eaLnBrk="1" hangingPunct="1"/>
            <a:r>
              <a:rPr lang="en-US" sz="1800" dirty="0">
                <a:latin typeface="Times New Roman" pitchFamily="18" charset="0"/>
                <a:sym typeface="Symbol" pitchFamily="18" charset="2"/>
              </a:rPr>
              <a:t>// This program displays 40 identical lines very inefficiently</a:t>
            </a:r>
          </a:p>
          <a:p>
            <a:pPr eaLnBrk="1" hangingPunct="1"/>
            <a:r>
              <a:rPr lang="en-US" sz="1800" dirty="0">
                <a:latin typeface="Times New Roman" pitchFamily="18" charset="0"/>
                <a:sym typeface="Symbol" pitchFamily="18" charset="2"/>
              </a:rPr>
              <a:t>// with 40 separate println statements.</a:t>
            </a:r>
          </a:p>
          <a:p>
            <a:pPr eaLnBrk="1" hangingPunct="1"/>
            <a:r>
              <a:rPr lang="en-US" sz="1800" dirty="0">
                <a:latin typeface="Times New Roman" pitchFamily="18" charset="0"/>
                <a:sym typeface="Symbol" pitchFamily="18" charset="2"/>
              </a:rPr>
              <a:t>public class </a:t>
            </a:r>
            <a:r>
              <a:rPr lang="en-US" sz="1800" dirty="0" smtClean="0">
                <a:latin typeface="Times New Roman" pitchFamily="18" charset="0"/>
                <a:sym typeface="Symbol" pitchFamily="18" charset="2"/>
              </a:rPr>
              <a:t>Java0515</a:t>
            </a:r>
            <a:endParaRPr lang="en-US" sz="1800" dirty="0">
              <a:latin typeface="Times New Roman" pitchFamily="18" charset="0"/>
              <a:sym typeface="Symbol" pitchFamily="18" charset="2"/>
            </a:endParaRPr>
          </a:p>
          <a:p>
            <a:pPr eaLnBrk="1" hangingPunct="1"/>
            <a:r>
              <a:rPr lang="en-US" sz="1800" dirty="0">
                <a:latin typeface="Times New Roman" pitchFamily="18" charset="0"/>
                <a:sym typeface="Symbol" pitchFamily="18" charset="2"/>
              </a:rPr>
              <a:t>{</a:t>
            </a:r>
          </a:p>
          <a:p>
            <a:pPr eaLnBrk="1" hangingPunct="1"/>
            <a:r>
              <a:rPr lang="en-US" sz="1800" dirty="0">
                <a:latin typeface="Times New Roman" pitchFamily="18" charset="0"/>
                <a:sym typeface="Symbol" pitchFamily="18" charset="2"/>
              </a:rPr>
              <a:t>	public static void main(String </a:t>
            </a:r>
            <a:r>
              <a:rPr lang="en-US" sz="1800" dirty="0" err="1">
                <a:latin typeface="Times New Roman" pitchFamily="18" charset="0"/>
                <a:sym typeface="Symbol" pitchFamily="18" charset="2"/>
              </a:rPr>
              <a:t>args</a:t>
            </a:r>
            <a:r>
              <a:rPr lang="en-US" sz="1800" dirty="0">
                <a:latin typeface="Times New Roman" pitchFamily="18" charset="0"/>
                <a:sym typeface="Symbol" pitchFamily="18" charset="2"/>
              </a:rPr>
              <a:t>[])</a:t>
            </a:r>
          </a:p>
          <a:p>
            <a:pPr eaLnBrk="1" hangingPunct="1"/>
            <a:r>
              <a:rPr lang="en-US" sz="1800" dirty="0">
                <a:latin typeface="Times New Roman" pitchFamily="18" charset="0"/>
                <a:sym typeface="Symbol" pitchFamily="18" charset="2"/>
              </a:rPr>
              <a:t>	{</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a:t>
            </a:r>
            <a:r>
              <a:rPr lang="en-US" sz="1800" dirty="0" smtClean="0">
                <a:latin typeface="Times New Roman" pitchFamily="18" charset="0"/>
                <a:sym typeface="Symbol" pitchFamily="18" charset="2"/>
              </a:rPr>
              <a:t>nJAVA0515.JAVA\n</a:t>
            </a:r>
            <a:r>
              <a:rPr lang="en-US" sz="1800" dirty="0">
                <a:latin typeface="Times New Roman" pitchFamily="18" charset="0"/>
                <a:sym typeface="Symbol" pitchFamily="18" charset="2"/>
              </a:rPr>
              <a:t>");</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System.out.println</a:t>
            </a:r>
            <a:r>
              <a:rPr lang="en-US" sz="1800" dirty="0">
                <a:latin typeface="Times New Roman" pitchFamily="18" charset="0"/>
                <a:sym typeface="Symbol" pitchFamily="18" charset="2"/>
              </a:rPr>
              <a:t>("Eat at Joe's friendly diner for the best lunch value");</a:t>
            </a:r>
          </a:p>
          <a:p>
            <a:pPr eaLnBrk="1" hangingPunct="1"/>
            <a:r>
              <a:rPr lang="en-US" sz="1800" dirty="0">
                <a:latin typeface="Times New Roman" pitchFamily="18" charset="0"/>
                <a:sym typeface="Symbol" pitchFamily="18" charset="2"/>
              </a:rPr>
              <a:t>		:	:	:	:	:	:	:	:	:	:	:	:	:	:	:	:</a:t>
            </a:r>
          </a:p>
          <a:p>
            <a:pPr eaLnBrk="1" hangingPunct="1">
              <a:lnSpc>
                <a:spcPct val="40000"/>
              </a:lnSpc>
            </a:pPr>
            <a:r>
              <a:rPr lang="en-US" sz="1800" dirty="0">
                <a:latin typeface="Times New Roman" pitchFamily="18" charset="0"/>
                <a:sym typeface="Symbol" pitchFamily="18" charset="2"/>
              </a:rPr>
              <a:t>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303" y="-1"/>
            <a:ext cx="4936697"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03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to="" calcmode="lin" valueType="num">
                                      <p:cBhvr>
                                        <p:cTn id="7" dur="1" fill="hold"/>
                                        <p:tgtEl>
                                          <p:spTgt spid="20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0"/>
            <a:ext cx="9144000" cy="6861175"/>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400" dirty="0">
                <a:latin typeface="Times New Roman" pitchFamily="18" charset="0"/>
                <a:sym typeface="Symbol" pitchFamily="18" charset="2"/>
              </a:rPr>
              <a:t>// </a:t>
            </a:r>
            <a:r>
              <a:rPr lang="en-US" sz="2400" dirty="0" smtClean="0">
                <a:latin typeface="Times New Roman" pitchFamily="18" charset="0"/>
                <a:sym typeface="Symbol" pitchFamily="18" charset="2"/>
              </a:rPr>
              <a:t>Java0516.java</a:t>
            </a:r>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 This program displays 40 identical lines efficiently</a:t>
            </a:r>
          </a:p>
          <a:p>
            <a:pPr eaLnBrk="1" hangingPunct="1"/>
            <a:r>
              <a:rPr lang="en-US" sz="2400" dirty="0">
                <a:latin typeface="Times New Roman" pitchFamily="18" charset="0"/>
                <a:sym typeface="Symbol" pitchFamily="18" charset="2"/>
              </a:rPr>
              <a:t>// with one println statement and a loop structure.</a:t>
            </a:r>
          </a:p>
          <a:p>
            <a:pPr eaLnBrk="1" hangingPunct="1"/>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public class </a:t>
            </a:r>
            <a:r>
              <a:rPr lang="en-US" sz="2400" dirty="0" smtClean="0">
                <a:latin typeface="Times New Roman" pitchFamily="18" charset="0"/>
                <a:sym typeface="Symbol" pitchFamily="18" charset="2"/>
              </a:rPr>
              <a:t>Java0516</a:t>
            </a:r>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	public static void main(String </a:t>
            </a:r>
            <a:r>
              <a:rPr lang="en-US" sz="2400" dirty="0" err="1">
                <a:latin typeface="Times New Roman" pitchFamily="18" charset="0"/>
                <a:sym typeface="Symbol" pitchFamily="18" charset="2"/>
              </a:rPr>
              <a:t>args</a:t>
            </a:r>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	</a:t>
            </a:r>
            <a:r>
              <a:rPr lang="pt-BR" sz="2400" dirty="0">
                <a:latin typeface="Times New Roman" pitchFamily="18" charset="0"/>
                <a:sym typeface="Symbol" pitchFamily="18" charset="2"/>
              </a:rPr>
              <a:t>{</a:t>
            </a:r>
          </a:p>
          <a:p>
            <a:pPr eaLnBrk="1" hangingPunct="1"/>
            <a:r>
              <a:rPr lang="pt-BR" sz="2400" dirty="0">
                <a:latin typeface="Times New Roman" pitchFamily="18" charset="0"/>
                <a:sym typeface="Symbol" pitchFamily="18" charset="2"/>
              </a:rPr>
              <a:t>		System.out.println("\</a:t>
            </a:r>
            <a:r>
              <a:rPr lang="pt-BR" sz="2400" dirty="0" smtClean="0">
                <a:latin typeface="Times New Roman" pitchFamily="18" charset="0"/>
                <a:sym typeface="Symbol" pitchFamily="18" charset="2"/>
              </a:rPr>
              <a:t>nJAVA0516.JAVA\n</a:t>
            </a:r>
            <a:r>
              <a:rPr lang="pt-BR" sz="2400" dirty="0">
                <a:latin typeface="Times New Roman" pitchFamily="18" charset="0"/>
                <a:sym typeface="Symbol" pitchFamily="18" charset="2"/>
              </a:rPr>
              <a:t>");</a:t>
            </a:r>
          </a:p>
          <a:p>
            <a:pPr eaLnBrk="1" hangingPunct="1"/>
            <a:r>
              <a:rPr lang="pt-BR" sz="2400" dirty="0">
                <a:latin typeface="Times New Roman" pitchFamily="18" charset="0"/>
                <a:sym typeface="Symbol" pitchFamily="18" charset="2"/>
              </a:rPr>
              <a:t>		</a:t>
            </a:r>
            <a:r>
              <a:rPr lang="en-US" sz="2400" dirty="0" err="1">
                <a:latin typeface="Times New Roman" pitchFamily="18" charset="0"/>
                <a:sym typeface="Symbol" pitchFamily="18" charset="2"/>
              </a:rPr>
              <a:t>int</a:t>
            </a:r>
            <a:r>
              <a:rPr lang="en-US" sz="2400" dirty="0">
                <a:latin typeface="Times New Roman" pitchFamily="18" charset="0"/>
                <a:sym typeface="Symbol" pitchFamily="18" charset="2"/>
              </a:rPr>
              <a:t> k;</a:t>
            </a:r>
          </a:p>
          <a:p>
            <a:pPr eaLnBrk="1" hangingPunct="1"/>
            <a:endParaRPr lang="en-US" sz="1400" dirty="0">
              <a:latin typeface="Times New Roman" pitchFamily="18" charset="0"/>
              <a:sym typeface="Symbol" pitchFamily="18" charset="2"/>
            </a:endParaRPr>
          </a:p>
          <a:p>
            <a:pPr eaLnBrk="1" hangingPunct="1"/>
            <a:r>
              <a:rPr lang="en-US" sz="2400" b="0" dirty="0">
                <a:sym typeface="Symbol" pitchFamily="18" charset="2"/>
              </a:rPr>
              <a:t>		for (k = 1; k &lt;= 40; k++)   </a:t>
            </a:r>
          </a:p>
          <a:p>
            <a:pPr eaLnBrk="1" hangingPunct="1"/>
            <a:r>
              <a:rPr lang="en-US" sz="2400" i="1" dirty="0">
                <a:latin typeface="Times New Roman" pitchFamily="18" charset="0"/>
                <a:sym typeface="Symbol" pitchFamily="18" charset="2"/>
              </a:rPr>
              <a:t>			</a:t>
            </a:r>
            <a:r>
              <a:rPr lang="en-US" sz="2100" i="1" dirty="0" err="1">
                <a:latin typeface="Arial Narrow" pitchFamily="34" charset="0"/>
                <a:sym typeface="Symbol" pitchFamily="18" charset="2"/>
              </a:rPr>
              <a:t>System.out.println</a:t>
            </a:r>
            <a:r>
              <a:rPr lang="en-US" sz="2100" i="1" dirty="0">
                <a:latin typeface="Arial Narrow" pitchFamily="34" charset="0"/>
                <a:sym typeface="Symbol" pitchFamily="18" charset="2"/>
              </a:rPr>
              <a:t>("Eat at Joe's friendly diner for the best lunch value");</a:t>
            </a:r>
          </a:p>
          <a:p>
            <a:pPr eaLnBrk="1" hangingPunct="1"/>
            <a:r>
              <a:rPr lang="en-US" sz="2400" dirty="0">
                <a:latin typeface="Times New Roman" pitchFamily="18" charset="0"/>
                <a:sym typeface="Symbol" pitchFamily="18" charset="2"/>
              </a:rPr>
              <a:t>	}</a:t>
            </a:r>
          </a:p>
          <a:p>
            <a:pPr eaLnBrk="1" hangingPunct="1"/>
            <a:r>
              <a:rPr lang="en-US" sz="2400" dirty="0">
                <a:latin typeface="Times New Roman" pitchFamily="18" charset="0"/>
                <a:sym typeface="Symbol" pitchFamily="18" charset="2"/>
              </a:rPr>
              <a:t>}</a:t>
            </a:r>
          </a:p>
          <a:p>
            <a:pPr eaLnBrk="1" hangingPunct="1"/>
            <a:endParaRPr lang="en-US" sz="2400" dirty="0">
              <a:latin typeface="Times New Roman" pitchFamily="18" charset="0"/>
              <a:sym typeface="Symbol" pitchFamily="18" charset="2"/>
            </a:endParaRPr>
          </a:p>
          <a:p>
            <a:pPr eaLnBrk="1" hangingPunct="1"/>
            <a:endParaRPr lang="en-US" sz="2400" dirty="0">
              <a:latin typeface="Times New Roman" pitchFamily="18" charset="0"/>
              <a:sym typeface="Symbol" pitchFamily="18" charset="2"/>
            </a:endParaRPr>
          </a:p>
          <a:p>
            <a:pPr eaLnBrk="1" hangingPunct="1"/>
            <a:endParaRPr lang="en-US" sz="2400" dirty="0">
              <a:latin typeface="Times New Roman" pitchFamily="18" charset="0"/>
              <a:sym typeface="Symbol" pitchFamily="18" charset="2"/>
            </a:endParaRPr>
          </a:p>
          <a:p>
            <a:pPr eaLnBrk="1" hangingPunct="1">
              <a:lnSpc>
                <a:spcPct val="80000"/>
              </a:lnSpc>
            </a:pPr>
            <a:endParaRPr lang="en-US" sz="2400" dirty="0">
              <a:latin typeface="Times New Roman" pitchFamily="18" charset="0"/>
              <a:sym typeface="Symbol" pitchFamily="18" charset="2"/>
            </a:endParaRPr>
          </a:p>
        </p:txBody>
      </p:sp>
      <p:sp>
        <p:nvSpPr>
          <p:cNvPr id="9" name="WordArt 6"/>
          <p:cNvSpPr>
            <a:spLocks noChangeArrowheads="1" noChangeShapeType="1" noTextEdit="1"/>
          </p:cNvSpPr>
          <p:nvPr/>
        </p:nvSpPr>
        <p:spPr bwMode="auto">
          <a:xfrm>
            <a:off x="2286000" y="5257800"/>
            <a:ext cx="4495800" cy="1295400"/>
          </a:xfrm>
          <a:prstGeom prst="rect">
            <a:avLst/>
          </a:prstGeom>
        </p:spPr>
        <p:txBody>
          <a:bodyPr wrap="none" fromWordArt="1">
            <a:prstTxWarp prst="textSlantUp">
              <a:avLst>
                <a:gd name="adj" fmla="val 18750"/>
              </a:avLst>
            </a:prstTxWarp>
          </a:bodyPr>
          <a:lstStyle/>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Output is the same as</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the previous program.</a:t>
            </a:r>
          </a:p>
        </p:txBody>
      </p:sp>
      <p:sp>
        <p:nvSpPr>
          <p:cNvPr id="10" name="WordArt 7"/>
          <p:cNvSpPr>
            <a:spLocks noChangeArrowheads="1" noChangeShapeType="1" noTextEdit="1"/>
          </p:cNvSpPr>
          <p:nvPr/>
        </p:nvSpPr>
        <p:spPr bwMode="auto">
          <a:xfrm>
            <a:off x="6477000" y="685800"/>
            <a:ext cx="2514600" cy="2057400"/>
          </a:xfrm>
          <a:prstGeom prst="rect">
            <a:avLst/>
          </a:prstGeom>
        </p:spPr>
        <p:txBody>
          <a:bodyPr wrap="none" fromWordArt="1">
            <a:prstTxWarp prst="textSlantUp">
              <a:avLst>
                <a:gd name="adj" fmla="val 6444"/>
              </a:avLst>
            </a:prstTxWarp>
          </a:bodyPr>
          <a:lstStyle/>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What if you</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want to display </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the message </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100 or 1000 or</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1 million times?</a:t>
            </a:r>
          </a:p>
        </p:txBody>
      </p:sp>
    </p:spTree>
    <p:extLst>
      <p:ext uri="{BB962C8B-B14F-4D97-AF65-F5344CB8AC3E}">
        <p14:creationId xmlns:p14="http://schemas.microsoft.com/office/powerpoint/2010/main" val="170610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0"/>
            <a:ext cx="9144000" cy="6861175"/>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400" dirty="0">
                <a:latin typeface="Times New Roman" pitchFamily="18" charset="0"/>
                <a:sym typeface="Symbol" pitchFamily="18" charset="2"/>
              </a:rPr>
              <a:t>// </a:t>
            </a:r>
            <a:r>
              <a:rPr lang="en-US" sz="2400" dirty="0" smtClean="0">
                <a:latin typeface="Times New Roman" pitchFamily="18" charset="0"/>
                <a:sym typeface="Symbol" pitchFamily="18" charset="2"/>
              </a:rPr>
              <a:t>Java0516.java</a:t>
            </a:r>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 This program displays 40 identical lines efficiently</a:t>
            </a:r>
          </a:p>
          <a:p>
            <a:pPr eaLnBrk="1" hangingPunct="1"/>
            <a:r>
              <a:rPr lang="en-US" sz="2400" dirty="0">
                <a:latin typeface="Times New Roman" pitchFamily="18" charset="0"/>
                <a:sym typeface="Symbol" pitchFamily="18" charset="2"/>
              </a:rPr>
              <a:t>// with one println statement and a loop structure.</a:t>
            </a:r>
          </a:p>
          <a:p>
            <a:pPr eaLnBrk="1" hangingPunct="1"/>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public class </a:t>
            </a:r>
            <a:r>
              <a:rPr lang="en-US" sz="2400" dirty="0" smtClean="0">
                <a:latin typeface="Times New Roman" pitchFamily="18" charset="0"/>
                <a:sym typeface="Symbol" pitchFamily="18" charset="2"/>
              </a:rPr>
              <a:t>Java0516</a:t>
            </a:r>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	public static void main(String </a:t>
            </a:r>
            <a:r>
              <a:rPr lang="en-US" sz="2400" dirty="0" err="1">
                <a:latin typeface="Times New Roman" pitchFamily="18" charset="0"/>
                <a:sym typeface="Symbol" pitchFamily="18" charset="2"/>
              </a:rPr>
              <a:t>args</a:t>
            </a:r>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	</a:t>
            </a:r>
            <a:r>
              <a:rPr lang="pt-BR" sz="2400" dirty="0">
                <a:latin typeface="Times New Roman" pitchFamily="18" charset="0"/>
                <a:sym typeface="Symbol" pitchFamily="18" charset="2"/>
              </a:rPr>
              <a:t>{</a:t>
            </a:r>
          </a:p>
          <a:p>
            <a:pPr eaLnBrk="1" hangingPunct="1"/>
            <a:r>
              <a:rPr lang="pt-BR" sz="2400" dirty="0">
                <a:latin typeface="Times New Roman" pitchFamily="18" charset="0"/>
                <a:sym typeface="Symbol" pitchFamily="18" charset="2"/>
              </a:rPr>
              <a:t>		System.out.println("\</a:t>
            </a:r>
            <a:r>
              <a:rPr lang="pt-BR" sz="2400" dirty="0" smtClean="0">
                <a:latin typeface="Times New Roman" pitchFamily="18" charset="0"/>
                <a:sym typeface="Symbol" pitchFamily="18" charset="2"/>
              </a:rPr>
              <a:t>nJAVA0516.JAVA\n</a:t>
            </a:r>
            <a:r>
              <a:rPr lang="pt-BR" sz="2400" dirty="0">
                <a:latin typeface="Times New Roman" pitchFamily="18" charset="0"/>
                <a:sym typeface="Symbol" pitchFamily="18" charset="2"/>
              </a:rPr>
              <a:t>");</a:t>
            </a:r>
          </a:p>
          <a:p>
            <a:pPr eaLnBrk="1" hangingPunct="1"/>
            <a:r>
              <a:rPr lang="pt-BR" sz="2400" dirty="0">
                <a:latin typeface="Times New Roman" pitchFamily="18" charset="0"/>
                <a:sym typeface="Symbol" pitchFamily="18" charset="2"/>
              </a:rPr>
              <a:t>		</a:t>
            </a:r>
            <a:r>
              <a:rPr lang="en-US" sz="2400" dirty="0" err="1">
                <a:latin typeface="Times New Roman" pitchFamily="18" charset="0"/>
                <a:sym typeface="Symbol" pitchFamily="18" charset="2"/>
              </a:rPr>
              <a:t>int</a:t>
            </a:r>
            <a:r>
              <a:rPr lang="en-US" sz="2400" dirty="0">
                <a:latin typeface="Times New Roman" pitchFamily="18" charset="0"/>
                <a:sym typeface="Symbol" pitchFamily="18" charset="2"/>
              </a:rPr>
              <a:t> k;</a:t>
            </a:r>
          </a:p>
          <a:p>
            <a:pPr eaLnBrk="1" hangingPunct="1"/>
            <a:endParaRPr lang="en-US" sz="1400" dirty="0">
              <a:latin typeface="Times New Roman" pitchFamily="18" charset="0"/>
              <a:sym typeface="Symbol" pitchFamily="18" charset="2"/>
            </a:endParaRPr>
          </a:p>
          <a:p>
            <a:pPr eaLnBrk="1" hangingPunct="1"/>
            <a:r>
              <a:rPr lang="en-US" sz="2400" b="0" dirty="0">
                <a:sym typeface="Symbol" pitchFamily="18" charset="2"/>
              </a:rPr>
              <a:t>		for (</a:t>
            </a:r>
            <a:r>
              <a:rPr lang="en-US" sz="2400" b="0" dirty="0">
                <a:solidFill>
                  <a:srgbClr val="DA0000"/>
                </a:solidFill>
                <a:sym typeface="Symbol" pitchFamily="18" charset="2"/>
              </a:rPr>
              <a:t>k = 1;</a:t>
            </a:r>
            <a:r>
              <a:rPr lang="en-US" sz="2400" b="0" dirty="0">
                <a:sym typeface="Symbol" pitchFamily="18" charset="2"/>
              </a:rPr>
              <a:t> k &lt;= 40; k++)   </a:t>
            </a:r>
          </a:p>
          <a:p>
            <a:pPr eaLnBrk="1" hangingPunct="1"/>
            <a:r>
              <a:rPr lang="en-US" sz="2400" i="1" dirty="0">
                <a:latin typeface="Times New Roman" pitchFamily="18" charset="0"/>
                <a:sym typeface="Symbol" pitchFamily="18" charset="2"/>
              </a:rPr>
              <a:t>			</a:t>
            </a:r>
            <a:r>
              <a:rPr lang="en-US" sz="2100" i="1" dirty="0" err="1">
                <a:latin typeface="Arial Narrow" pitchFamily="34" charset="0"/>
                <a:sym typeface="Symbol" pitchFamily="18" charset="2"/>
              </a:rPr>
              <a:t>System.out.println</a:t>
            </a:r>
            <a:r>
              <a:rPr lang="en-US" sz="2100" i="1" dirty="0">
                <a:latin typeface="Arial Narrow" pitchFamily="34" charset="0"/>
                <a:sym typeface="Symbol" pitchFamily="18" charset="2"/>
              </a:rPr>
              <a:t>("Eat at Joe's friendly diner for the best lunch value");</a:t>
            </a:r>
          </a:p>
          <a:p>
            <a:pPr eaLnBrk="1" hangingPunct="1"/>
            <a:r>
              <a:rPr lang="en-US" sz="2400" dirty="0">
                <a:latin typeface="Times New Roman" pitchFamily="18" charset="0"/>
                <a:sym typeface="Symbol" pitchFamily="18" charset="2"/>
              </a:rPr>
              <a:t>	}</a:t>
            </a:r>
          </a:p>
          <a:p>
            <a:pPr eaLnBrk="1" hangingPunct="1"/>
            <a:r>
              <a:rPr lang="en-US" sz="2400" dirty="0">
                <a:latin typeface="Times New Roman" pitchFamily="18" charset="0"/>
                <a:sym typeface="Symbol" pitchFamily="18" charset="2"/>
              </a:rPr>
              <a:t>}</a:t>
            </a:r>
          </a:p>
          <a:p>
            <a:pPr eaLnBrk="1" hangingPunct="1"/>
            <a:endParaRPr lang="en-US" sz="2400" dirty="0">
              <a:latin typeface="Times New Roman" pitchFamily="18" charset="0"/>
              <a:sym typeface="Symbol" pitchFamily="18" charset="2"/>
            </a:endParaRPr>
          </a:p>
          <a:p>
            <a:pPr eaLnBrk="1" hangingPunct="1"/>
            <a:endParaRPr lang="en-US" sz="2400" dirty="0">
              <a:latin typeface="Times New Roman" pitchFamily="18" charset="0"/>
              <a:sym typeface="Symbol" pitchFamily="18" charset="2"/>
            </a:endParaRPr>
          </a:p>
          <a:p>
            <a:pPr eaLnBrk="1" hangingPunct="1"/>
            <a:endParaRPr lang="en-US" sz="2400" dirty="0">
              <a:latin typeface="Times New Roman" pitchFamily="18" charset="0"/>
              <a:sym typeface="Symbol" pitchFamily="18" charset="2"/>
            </a:endParaRPr>
          </a:p>
          <a:p>
            <a:pPr eaLnBrk="1" hangingPunct="1">
              <a:lnSpc>
                <a:spcPct val="80000"/>
              </a:lnSpc>
            </a:pPr>
            <a:endParaRPr lang="en-US" sz="2400" dirty="0">
              <a:latin typeface="Times New Roman" pitchFamily="18" charset="0"/>
              <a:sym typeface="Symbol" pitchFamily="18" charset="2"/>
            </a:endParaRPr>
          </a:p>
        </p:txBody>
      </p:sp>
      <p:sp>
        <p:nvSpPr>
          <p:cNvPr id="55299" name="WordArt 3"/>
          <p:cNvSpPr>
            <a:spLocks noChangeArrowheads="1" noChangeShapeType="1" noTextEdit="1"/>
          </p:cNvSpPr>
          <p:nvPr/>
        </p:nvSpPr>
        <p:spPr bwMode="auto">
          <a:xfrm>
            <a:off x="5638800" y="1219200"/>
            <a:ext cx="3200400" cy="1524000"/>
          </a:xfrm>
          <a:prstGeom prst="rect">
            <a:avLst/>
          </a:prstGeom>
        </p:spPr>
        <p:txBody>
          <a:bodyPr wrap="none" fromWordArt="1">
            <a:prstTxWarp prst="textSlantUp">
              <a:avLst>
                <a:gd name="adj" fmla="val 6444"/>
              </a:avLst>
            </a:prstTxWarp>
          </a:bodyPr>
          <a:lstStyle/>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Another look</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at the 3 parts</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of a for loop</a:t>
            </a:r>
          </a:p>
        </p:txBody>
      </p:sp>
      <p:grpSp>
        <p:nvGrpSpPr>
          <p:cNvPr id="55300" name="Group 6"/>
          <p:cNvGrpSpPr>
            <a:grpSpLocks/>
          </p:cNvGrpSpPr>
          <p:nvPr/>
        </p:nvGrpSpPr>
        <p:grpSpPr bwMode="auto">
          <a:xfrm>
            <a:off x="304800" y="4267200"/>
            <a:ext cx="2667000" cy="2447925"/>
            <a:chOff x="304800" y="4267200"/>
            <a:chExt cx="2667000" cy="2447925"/>
          </a:xfrm>
          <a:solidFill>
            <a:schemeClr val="tx2">
              <a:lumMod val="40000"/>
              <a:lumOff val="60000"/>
            </a:schemeClr>
          </a:solidFill>
        </p:grpSpPr>
        <p:sp>
          <p:nvSpPr>
            <p:cNvPr id="55301" name="Down Arrow 7"/>
            <p:cNvSpPr>
              <a:spLocks noChangeArrowheads="1"/>
            </p:cNvSpPr>
            <p:nvPr/>
          </p:nvSpPr>
          <p:spPr bwMode="auto">
            <a:xfrm flipV="1">
              <a:off x="1828800" y="4267200"/>
              <a:ext cx="457200" cy="990600"/>
            </a:xfrm>
            <a:prstGeom prst="downArrow">
              <a:avLst>
                <a:gd name="adj1" fmla="val 50000"/>
                <a:gd name="adj2" fmla="val 73336"/>
              </a:avLst>
            </a:prstGeom>
            <a:grpFill/>
            <a:ln w="57150" algn="ctr">
              <a:solidFill>
                <a:schemeClr val="tx1"/>
              </a:solidFill>
              <a:round/>
              <a:headEnd/>
              <a:tailEnd/>
            </a:ln>
          </p:spPr>
          <p:txBody>
            <a:bodyPr/>
            <a:lstStyle/>
            <a:p>
              <a:endParaRPr lang="en-US" sz="1800">
                <a:latin typeface="Arial" charset="0"/>
              </a:endParaRPr>
            </a:p>
          </p:txBody>
        </p:sp>
        <p:sp>
          <p:nvSpPr>
            <p:cNvPr id="55302" name="Text Box 6"/>
            <p:cNvSpPr txBox="1">
              <a:spLocks noChangeArrowheads="1"/>
            </p:cNvSpPr>
            <p:nvPr/>
          </p:nvSpPr>
          <p:spPr bwMode="auto">
            <a:xfrm>
              <a:off x="304800" y="5105400"/>
              <a:ext cx="2667000" cy="1609725"/>
            </a:xfrm>
            <a:prstGeom prst="rect">
              <a:avLst/>
            </a:prstGeom>
            <a:grpFill/>
            <a:ln w="57150">
              <a:solidFill>
                <a:schemeClr val="tx1"/>
              </a:solidFill>
              <a:miter lim="800000"/>
              <a:headEnd/>
              <a:tailEnd/>
            </a:ln>
          </p:spPr>
          <p:txBody>
            <a:bodyPr>
              <a:spAutoFit/>
            </a:bodyPr>
            <a:lstStyle>
              <a:lvl1pPr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1pPr>
              <a:lvl2pPr marL="742950" indent="-28575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2pPr>
              <a:lvl3pPr marL="11430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3pPr>
              <a:lvl4pPr marL="16002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4pPr>
              <a:lvl5pPr marL="20574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9pPr>
            </a:lstStyle>
            <a:p>
              <a:pPr eaLnBrk="1" hangingPunct="1"/>
              <a:r>
                <a:rPr lang="en-US" sz="2400">
                  <a:latin typeface="Arial Narrow" pitchFamily="34" charset="0"/>
                  <a:sym typeface="Symbol" pitchFamily="18" charset="2"/>
                </a:rPr>
                <a:t>Part 1 is used to </a:t>
              </a:r>
              <a:r>
                <a:rPr lang="en-US" sz="2400" i="1">
                  <a:latin typeface="Arial Narrow" pitchFamily="34" charset="0"/>
                  <a:sym typeface="Symbol" pitchFamily="18" charset="2"/>
                </a:rPr>
                <a:t>initialize</a:t>
              </a:r>
              <a:r>
                <a:rPr lang="en-US" sz="2400">
                  <a:latin typeface="Arial Narrow" pitchFamily="34" charset="0"/>
                  <a:sym typeface="Symbol" pitchFamily="18" charset="2"/>
                </a:rPr>
                <a:t> the </a:t>
              </a:r>
              <a:r>
                <a:rPr lang="en-US" sz="2400" i="1">
                  <a:latin typeface="Arial Narrow" pitchFamily="34" charset="0"/>
                  <a:sym typeface="Symbol" pitchFamily="18" charset="2"/>
                </a:rPr>
                <a:t>counter</a:t>
              </a:r>
              <a:r>
                <a:rPr lang="en-US" sz="2400">
                  <a:latin typeface="Arial Narrow" pitchFamily="34" charset="0"/>
                  <a:sym typeface="Symbol" pitchFamily="18" charset="2"/>
                </a:rPr>
                <a:t> </a:t>
              </a:r>
            </a:p>
            <a:p>
              <a:pPr eaLnBrk="1" hangingPunct="1"/>
              <a:r>
                <a:rPr lang="en-US" sz="2400">
                  <a:latin typeface="Arial Narrow" pitchFamily="34" charset="0"/>
                  <a:sym typeface="Symbol" pitchFamily="18" charset="2"/>
                </a:rPr>
                <a:t>(</a:t>
              </a:r>
              <a:r>
                <a:rPr lang="en-US" sz="2400" i="1">
                  <a:latin typeface="Arial Narrow" pitchFamily="34" charset="0"/>
                  <a:sym typeface="Symbol" pitchFamily="18" charset="2"/>
                </a:rPr>
                <a:t>Loop Control Variable</a:t>
              </a:r>
              <a:r>
                <a:rPr lang="en-US" sz="2400">
                  <a:latin typeface="Arial Narrow" pitchFamily="34" charset="0"/>
                  <a:sym typeface="Symbol" pitchFamily="18" charset="2"/>
                </a:rPr>
                <a:t>).</a:t>
              </a:r>
            </a:p>
          </p:txBody>
        </p:sp>
        <p:sp>
          <p:nvSpPr>
            <p:cNvPr id="55303" name="Rectangle 9"/>
            <p:cNvSpPr>
              <a:spLocks noChangeArrowheads="1"/>
            </p:cNvSpPr>
            <p:nvPr/>
          </p:nvSpPr>
          <p:spPr bwMode="auto">
            <a:xfrm>
              <a:off x="1975104" y="4910328"/>
              <a:ext cx="173736" cy="304800"/>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a:latin typeface="Arial" charset="0"/>
              </a:endParaRPr>
            </a:p>
          </p:txBody>
        </p:sp>
      </p:grpSp>
    </p:spTree>
    <p:extLst>
      <p:ext uri="{BB962C8B-B14F-4D97-AF65-F5344CB8AC3E}">
        <p14:creationId xmlns:p14="http://schemas.microsoft.com/office/powerpoint/2010/main" val="1208469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0"/>
            <a:ext cx="9144000" cy="6861175"/>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400" dirty="0">
                <a:latin typeface="Times New Roman" pitchFamily="18" charset="0"/>
                <a:sym typeface="Symbol" pitchFamily="18" charset="2"/>
              </a:rPr>
              <a:t>// Java0516.java</a:t>
            </a:r>
          </a:p>
          <a:p>
            <a:pPr eaLnBrk="1" hangingPunct="1"/>
            <a:r>
              <a:rPr lang="en-US" sz="2400" dirty="0">
                <a:latin typeface="Times New Roman" pitchFamily="18" charset="0"/>
                <a:sym typeface="Symbol" pitchFamily="18" charset="2"/>
              </a:rPr>
              <a:t>// This program displays 40 identical lines efficiently</a:t>
            </a:r>
          </a:p>
          <a:p>
            <a:pPr eaLnBrk="1" hangingPunct="1"/>
            <a:r>
              <a:rPr lang="en-US" sz="2400" dirty="0">
                <a:latin typeface="Times New Roman" pitchFamily="18" charset="0"/>
                <a:sym typeface="Symbol" pitchFamily="18" charset="2"/>
              </a:rPr>
              <a:t>// with one println statement and a loop structure.</a:t>
            </a:r>
          </a:p>
          <a:p>
            <a:pPr eaLnBrk="1" hangingPunct="1"/>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public class Java0516</a:t>
            </a:r>
          </a:p>
          <a:p>
            <a:pPr eaLnBrk="1" hangingPunct="1"/>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	public static void main(String </a:t>
            </a:r>
            <a:r>
              <a:rPr lang="en-US" sz="2400" dirty="0" err="1">
                <a:latin typeface="Times New Roman" pitchFamily="18" charset="0"/>
                <a:sym typeface="Symbol" pitchFamily="18" charset="2"/>
              </a:rPr>
              <a:t>args</a:t>
            </a:r>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	</a:t>
            </a:r>
            <a:r>
              <a:rPr lang="pt-BR" sz="2400" dirty="0">
                <a:latin typeface="Times New Roman" pitchFamily="18" charset="0"/>
                <a:sym typeface="Symbol" pitchFamily="18" charset="2"/>
              </a:rPr>
              <a:t>{</a:t>
            </a:r>
          </a:p>
          <a:p>
            <a:pPr eaLnBrk="1" hangingPunct="1"/>
            <a:r>
              <a:rPr lang="pt-BR" sz="2400" dirty="0">
                <a:latin typeface="Times New Roman" pitchFamily="18" charset="0"/>
                <a:sym typeface="Symbol" pitchFamily="18" charset="2"/>
              </a:rPr>
              <a:t>		System.out.println("\nJAVA0516.JAVA\n");</a:t>
            </a:r>
          </a:p>
          <a:p>
            <a:pPr eaLnBrk="1" hangingPunct="1"/>
            <a:r>
              <a:rPr lang="pt-BR" sz="2400" dirty="0">
                <a:latin typeface="Times New Roman" pitchFamily="18" charset="0"/>
                <a:sym typeface="Symbol" pitchFamily="18" charset="2"/>
              </a:rPr>
              <a:t>		</a:t>
            </a:r>
            <a:r>
              <a:rPr lang="en-US" sz="2400" dirty="0" err="1">
                <a:latin typeface="Times New Roman" pitchFamily="18" charset="0"/>
                <a:sym typeface="Symbol" pitchFamily="18" charset="2"/>
              </a:rPr>
              <a:t>int</a:t>
            </a:r>
            <a:r>
              <a:rPr lang="en-US" sz="2400" dirty="0">
                <a:latin typeface="Times New Roman" pitchFamily="18" charset="0"/>
                <a:sym typeface="Symbol" pitchFamily="18" charset="2"/>
              </a:rPr>
              <a:t> k;</a:t>
            </a:r>
          </a:p>
          <a:p>
            <a:pPr eaLnBrk="1" hangingPunct="1"/>
            <a:endParaRPr lang="en-US" sz="1400" dirty="0">
              <a:latin typeface="Times New Roman" pitchFamily="18" charset="0"/>
              <a:sym typeface="Symbol" pitchFamily="18" charset="2"/>
            </a:endParaRPr>
          </a:p>
          <a:p>
            <a:pPr eaLnBrk="1" hangingPunct="1"/>
            <a:r>
              <a:rPr lang="en-US" sz="2400" b="0" dirty="0">
                <a:sym typeface="Symbol" pitchFamily="18" charset="2"/>
              </a:rPr>
              <a:t>		for (k = 1; </a:t>
            </a:r>
            <a:r>
              <a:rPr lang="en-US" sz="2400" b="0" dirty="0">
                <a:solidFill>
                  <a:srgbClr val="DA0000"/>
                </a:solidFill>
                <a:sym typeface="Symbol" pitchFamily="18" charset="2"/>
              </a:rPr>
              <a:t>k &lt;= 40;</a:t>
            </a:r>
            <a:r>
              <a:rPr lang="en-US" sz="2400" b="0" dirty="0">
                <a:sym typeface="Symbol" pitchFamily="18" charset="2"/>
              </a:rPr>
              <a:t> k++)   </a:t>
            </a:r>
          </a:p>
          <a:p>
            <a:pPr eaLnBrk="1" hangingPunct="1"/>
            <a:r>
              <a:rPr lang="en-US" sz="2400" i="1" dirty="0">
                <a:latin typeface="Times New Roman" pitchFamily="18" charset="0"/>
                <a:sym typeface="Symbol" pitchFamily="18" charset="2"/>
              </a:rPr>
              <a:t>			</a:t>
            </a:r>
            <a:r>
              <a:rPr lang="en-US" sz="2100" i="1" dirty="0" err="1">
                <a:latin typeface="Arial Narrow" pitchFamily="34" charset="0"/>
                <a:sym typeface="Symbol" pitchFamily="18" charset="2"/>
              </a:rPr>
              <a:t>System.out.println</a:t>
            </a:r>
            <a:r>
              <a:rPr lang="en-US" sz="2100" i="1" dirty="0">
                <a:latin typeface="Arial Narrow" pitchFamily="34" charset="0"/>
                <a:sym typeface="Symbol" pitchFamily="18" charset="2"/>
              </a:rPr>
              <a:t>("Eat at Joe's friendly diner for the best lunch value");</a:t>
            </a:r>
          </a:p>
          <a:p>
            <a:pPr eaLnBrk="1" hangingPunct="1"/>
            <a:r>
              <a:rPr lang="en-US" sz="2400" dirty="0">
                <a:latin typeface="Times New Roman" pitchFamily="18" charset="0"/>
                <a:sym typeface="Symbol" pitchFamily="18" charset="2"/>
              </a:rPr>
              <a:t>	}</a:t>
            </a:r>
          </a:p>
          <a:p>
            <a:pPr eaLnBrk="1" hangingPunct="1"/>
            <a:r>
              <a:rPr lang="en-US" sz="2400" dirty="0">
                <a:latin typeface="Times New Roman" pitchFamily="18" charset="0"/>
                <a:sym typeface="Symbol" pitchFamily="18" charset="2"/>
              </a:rPr>
              <a:t>}</a:t>
            </a:r>
          </a:p>
          <a:p>
            <a:pPr eaLnBrk="1" hangingPunct="1"/>
            <a:endParaRPr lang="en-US" sz="2400" dirty="0">
              <a:latin typeface="Times New Roman" pitchFamily="18" charset="0"/>
              <a:sym typeface="Symbol" pitchFamily="18" charset="2"/>
            </a:endParaRPr>
          </a:p>
          <a:p>
            <a:pPr eaLnBrk="1" hangingPunct="1"/>
            <a:endParaRPr lang="en-US" sz="2400" dirty="0">
              <a:latin typeface="Times New Roman" pitchFamily="18" charset="0"/>
              <a:sym typeface="Symbol" pitchFamily="18" charset="2"/>
            </a:endParaRPr>
          </a:p>
          <a:p>
            <a:pPr eaLnBrk="1" hangingPunct="1"/>
            <a:endParaRPr lang="en-US" sz="2400" dirty="0">
              <a:latin typeface="Times New Roman" pitchFamily="18" charset="0"/>
              <a:sym typeface="Symbol" pitchFamily="18" charset="2"/>
            </a:endParaRPr>
          </a:p>
          <a:p>
            <a:pPr eaLnBrk="1" hangingPunct="1">
              <a:lnSpc>
                <a:spcPct val="80000"/>
              </a:lnSpc>
            </a:pPr>
            <a:endParaRPr lang="en-US" sz="2400" dirty="0">
              <a:latin typeface="Times New Roman" pitchFamily="18" charset="0"/>
              <a:sym typeface="Symbol" pitchFamily="18" charset="2"/>
            </a:endParaRPr>
          </a:p>
        </p:txBody>
      </p:sp>
      <p:sp>
        <p:nvSpPr>
          <p:cNvPr id="56323" name="WordArt 4"/>
          <p:cNvSpPr>
            <a:spLocks noChangeArrowheads="1" noChangeShapeType="1" noTextEdit="1"/>
          </p:cNvSpPr>
          <p:nvPr/>
        </p:nvSpPr>
        <p:spPr bwMode="auto">
          <a:xfrm>
            <a:off x="5638800" y="1219200"/>
            <a:ext cx="3200400" cy="1524000"/>
          </a:xfrm>
          <a:prstGeom prst="rect">
            <a:avLst/>
          </a:prstGeom>
        </p:spPr>
        <p:txBody>
          <a:bodyPr wrap="none" fromWordArt="1">
            <a:prstTxWarp prst="textSlantUp">
              <a:avLst>
                <a:gd name="adj" fmla="val 6444"/>
              </a:avLst>
            </a:prstTxWarp>
          </a:bodyPr>
          <a:lstStyle/>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Another look</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at the 3 parts</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of a for loop</a:t>
            </a:r>
          </a:p>
        </p:txBody>
      </p:sp>
      <p:grpSp>
        <p:nvGrpSpPr>
          <p:cNvPr id="56324" name="Group 11"/>
          <p:cNvGrpSpPr>
            <a:grpSpLocks/>
          </p:cNvGrpSpPr>
          <p:nvPr/>
        </p:nvGrpSpPr>
        <p:grpSpPr bwMode="auto">
          <a:xfrm>
            <a:off x="304800" y="4267200"/>
            <a:ext cx="2667000" cy="2447925"/>
            <a:chOff x="304800" y="4267200"/>
            <a:chExt cx="2667000" cy="2447925"/>
          </a:xfrm>
          <a:solidFill>
            <a:schemeClr val="tx2">
              <a:lumMod val="40000"/>
              <a:lumOff val="60000"/>
            </a:schemeClr>
          </a:solidFill>
        </p:grpSpPr>
        <p:sp>
          <p:nvSpPr>
            <p:cNvPr id="56329" name="Down Arrow 12"/>
            <p:cNvSpPr>
              <a:spLocks noChangeArrowheads="1"/>
            </p:cNvSpPr>
            <p:nvPr/>
          </p:nvSpPr>
          <p:spPr bwMode="auto">
            <a:xfrm flipV="1">
              <a:off x="1828800" y="4267200"/>
              <a:ext cx="457200" cy="990600"/>
            </a:xfrm>
            <a:prstGeom prst="downArrow">
              <a:avLst>
                <a:gd name="adj1" fmla="val 50000"/>
                <a:gd name="adj2" fmla="val 73336"/>
              </a:avLst>
            </a:prstGeom>
            <a:grpFill/>
            <a:ln w="57150" algn="ctr">
              <a:solidFill>
                <a:schemeClr val="tx1"/>
              </a:solidFill>
              <a:round/>
              <a:headEnd/>
              <a:tailEnd/>
            </a:ln>
          </p:spPr>
          <p:txBody>
            <a:bodyPr/>
            <a:lstStyle/>
            <a:p>
              <a:endParaRPr lang="en-US" sz="1800">
                <a:latin typeface="Arial" charset="0"/>
              </a:endParaRPr>
            </a:p>
          </p:txBody>
        </p:sp>
        <p:sp>
          <p:nvSpPr>
            <p:cNvPr id="56330" name="Text Box 6"/>
            <p:cNvSpPr txBox="1">
              <a:spLocks noChangeArrowheads="1"/>
            </p:cNvSpPr>
            <p:nvPr/>
          </p:nvSpPr>
          <p:spPr bwMode="auto">
            <a:xfrm>
              <a:off x="304800" y="5105400"/>
              <a:ext cx="2667000" cy="1609725"/>
            </a:xfrm>
            <a:prstGeom prst="rect">
              <a:avLst/>
            </a:prstGeom>
            <a:grpFill/>
            <a:ln w="57150">
              <a:solidFill>
                <a:schemeClr val="tx1"/>
              </a:solidFill>
              <a:miter lim="800000"/>
              <a:headEnd/>
              <a:tailEnd/>
            </a:ln>
          </p:spPr>
          <p:txBody>
            <a:bodyPr>
              <a:spAutoFit/>
            </a:bodyPr>
            <a:lstStyle>
              <a:lvl1pPr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1pPr>
              <a:lvl2pPr marL="742950" indent="-28575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2pPr>
              <a:lvl3pPr marL="11430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3pPr>
              <a:lvl4pPr marL="16002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4pPr>
              <a:lvl5pPr marL="20574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9pPr>
            </a:lstStyle>
            <a:p>
              <a:pPr eaLnBrk="1" hangingPunct="1"/>
              <a:r>
                <a:rPr lang="en-US" sz="2400">
                  <a:latin typeface="Arial Narrow" pitchFamily="34" charset="0"/>
                  <a:sym typeface="Symbol" pitchFamily="18" charset="2"/>
                </a:rPr>
                <a:t>Part 1 is used to </a:t>
              </a:r>
              <a:r>
                <a:rPr lang="en-US" sz="2400" i="1">
                  <a:latin typeface="Arial Narrow" pitchFamily="34" charset="0"/>
                  <a:sym typeface="Symbol" pitchFamily="18" charset="2"/>
                </a:rPr>
                <a:t>initialize</a:t>
              </a:r>
              <a:r>
                <a:rPr lang="en-US" sz="2400">
                  <a:latin typeface="Arial Narrow" pitchFamily="34" charset="0"/>
                  <a:sym typeface="Symbol" pitchFamily="18" charset="2"/>
                </a:rPr>
                <a:t> the </a:t>
              </a:r>
              <a:r>
                <a:rPr lang="en-US" sz="2400" i="1">
                  <a:latin typeface="Arial Narrow" pitchFamily="34" charset="0"/>
                  <a:sym typeface="Symbol" pitchFamily="18" charset="2"/>
                </a:rPr>
                <a:t>counter</a:t>
              </a:r>
              <a:r>
                <a:rPr lang="en-US" sz="2400">
                  <a:latin typeface="Arial Narrow" pitchFamily="34" charset="0"/>
                  <a:sym typeface="Symbol" pitchFamily="18" charset="2"/>
                </a:rPr>
                <a:t> </a:t>
              </a:r>
            </a:p>
            <a:p>
              <a:pPr eaLnBrk="1" hangingPunct="1"/>
              <a:r>
                <a:rPr lang="en-US" sz="2400">
                  <a:latin typeface="Arial Narrow" pitchFamily="34" charset="0"/>
                  <a:sym typeface="Symbol" pitchFamily="18" charset="2"/>
                </a:rPr>
                <a:t>(</a:t>
              </a:r>
              <a:r>
                <a:rPr lang="en-US" sz="2400" i="1">
                  <a:latin typeface="Arial Narrow" pitchFamily="34" charset="0"/>
                  <a:sym typeface="Symbol" pitchFamily="18" charset="2"/>
                </a:rPr>
                <a:t>Loop Control Variable</a:t>
              </a:r>
              <a:r>
                <a:rPr lang="en-US" sz="2400">
                  <a:latin typeface="Arial Narrow" pitchFamily="34" charset="0"/>
                  <a:sym typeface="Symbol" pitchFamily="18" charset="2"/>
                </a:rPr>
                <a:t>).</a:t>
              </a:r>
            </a:p>
          </p:txBody>
        </p:sp>
        <p:sp>
          <p:nvSpPr>
            <p:cNvPr id="56331" name="Rectangle 14"/>
            <p:cNvSpPr>
              <a:spLocks noChangeArrowheads="1"/>
            </p:cNvSpPr>
            <p:nvPr/>
          </p:nvSpPr>
          <p:spPr bwMode="auto">
            <a:xfrm>
              <a:off x="1975104" y="4910328"/>
              <a:ext cx="173736" cy="304800"/>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a:latin typeface="Arial" charset="0"/>
              </a:endParaRPr>
            </a:p>
          </p:txBody>
        </p:sp>
      </p:grpSp>
      <p:grpSp>
        <p:nvGrpSpPr>
          <p:cNvPr id="56325" name="Group 15"/>
          <p:cNvGrpSpPr>
            <a:grpSpLocks/>
          </p:cNvGrpSpPr>
          <p:nvPr/>
        </p:nvGrpSpPr>
        <p:grpSpPr bwMode="auto">
          <a:xfrm>
            <a:off x="3090863" y="4267200"/>
            <a:ext cx="2938462" cy="2447925"/>
            <a:chOff x="3090672" y="4267200"/>
            <a:chExt cx="2938272" cy="2447925"/>
          </a:xfrm>
        </p:grpSpPr>
        <p:sp>
          <p:nvSpPr>
            <p:cNvPr id="56326" name="Down Arrow 16"/>
            <p:cNvSpPr>
              <a:spLocks noChangeArrowheads="1"/>
            </p:cNvSpPr>
            <p:nvPr/>
          </p:nvSpPr>
          <p:spPr bwMode="auto">
            <a:xfrm flipV="1">
              <a:off x="3090672" y="4267200"/>
              <a:ext cx="457200" cy="990600"/>
            </a:xfrm>
            <a:prstGeom prst="downArrow">
              <a:avLst>
                <a:gd name="adj1" fmla="val 50000"/>
                <a:gd name="adj2" fmla="val 73336"/>
              </a:avLst>
            </a:prstGeom>
            <a:solidFill>
              <a:schemeClr val="tx2">
                <a:lumMod val="40000"/>
                <a:lumOff val="60000"/>
              </a:schemeClr>
            </a:solidFill>
            <a:ln w="57150" algn="ctr">
              <a:solidFill>
                <a:schemeClr val="tx1"/>
              </a:solidFill>
              <a:round/>
              <a:headEnd/>
              <a:tailEnd/>
            </a:ln>
          </p:spPr>
          <p:txBody>
            <a:bodyPr/>
            <a:lstStyle/>
            <a:p>
              <a:r>
                <a:rPr lang="en-US" sz="1800">
                  <a:latin typeface="Arial" charset="0"/>
                </a:rPr>
                <a:t> </a:t>
              </a:r>
            </a:p>
          </p:txBody>
        </p:sp>
        <p:sp>
          <p:nvSpPr>
            <p:cNvPr id="56327" name="Text Box 11"/>
            <p:cNvSpPr txBox="1">
              <a:spLocks noChangeArrowheads="1"/>
            </p:cNvSpPr>
            <p:nvPr/>
          </p:nvSpPr>
          <p:spPr bwMode="auto">
            <a:xfrm>
              <a:off x="3209544" y="5105400"/>
              <a:ext cx="2819400" cy="1609725"/>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1pPr>
              <a:lvl2pPr marL="742950" indent="-28575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2pPr>
              <a:lvl3pPr marL="11430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3pPr>
              <a:lvl4pPr marL="16002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4pPr>
              <a:lvl5pPr marL="20574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9pPr>
            </a:lstStyle>
            <a:p>
              <a:pPr eaLnBrk="1" hangingPunct="1"/>
              <a:r>
                <a:rPr lang="en-US" sz="2400" dirty="0">
                  <a:latin typeface="Arial Narrow" pitchFamily="34" charset="0"/>
                  <a:sym typeface="Symbol" pitchFamily="18" charset="2"/>
                </a:rPr>
                <a:t>Part 2 is a </a:t>
              </a:r>
              <a:r>
                <a:rPr lang="en-US" sz="2400" i="1" dirty="0">
                  <a:latin typeface="Arial Narrow" pitchFamily="34" charset="0"/>
                  <a:sym typeface="Symbol" pitchFamily="18" charset="2"/>
                </a:rPr>
                <a:t>condition</a:t>
              </a:r>
              <a:r>
                <a:rPr lang="en-US" sz="2400" dirty="0">
                  <a:latin typeface="Arial Narrow" pitchFamily="34" charset="0"/>
                  <a:sym typeface="Symbol" pitchFamily="18" charset="2"/>
                </a:rPr>
                <a:t>. As long as it is </a:t>
              </a:r>
              <a:r>
                <a:rPr lang="en-US" sz="2400" b="0" dirty="0">
                  <a:sym typeface="Symbol" pitchFamily="18" charset="2"/>
                </a:rPr>
                <a:t>true</a:t>
              </a:r>
              <a:r>
                <a:rPr lang="en-US" sz="2400" dirty="0">
                  <a:latin typeface="Arial Narrow" pitchFamily="34" charset="0"/>
                  <a:sym typeface="Symbol" pitchFamily="18" charset="2"/>
                </a:rPr>
                <a:t> the loop will keep repeating.</a:t>
              </a:r>
            </a:p>
          </p:txBody>
        </p:sp>
        <p:sp>
          <p:nvSpPr>
            <p:cNvPr id="56328" name="Rectangle 18"/>
            <p:cNvSpPr>
              <a:spLocks noChangeArrowheads="1"/>
            </p:cNvSpPr>
            <p:nvPr/>
          </p:nvSpPr>
          <p:spPr bwMode="auto">
            <a:xfrm>
              <a:off x="3305397" y="4910328"/>
              <a:ext cx="92570" cy="304800"/>
            </a:xfrm>
            <a:prstGeom prst="rect">
              <a:avLst/>
            </a:prstGeom>
            <a:solidFill>
              <a:schemeClr val="tx2">
                <a:lumMod val="40000"/>
                <a:lumOff val="6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a:latin typeface="Arial" charset="0"/>
              </a:endParaRPr>
            </a:p>
          </p:txBody>
        </p:sp>
      </p:grpSp>
      <p:sp>
        <p:nvSpPr>
          <p:cNvPr id="12" name="Rectangle 18"/>
          <p:cNvSpPr>
            <a:spLocks noChangeArrowheads="1"/>
          </p:cNvSpPr>
          <p:nvPr/>
        </p:nvSpPr>
        <p:spPr bwMode="auto">
          <a:xfrm>
            <a:off x="3235504" y="4876800"/>
            <a:ext cx="92576" cy="304800"/>
          </a:xfrm>
          <a:prstGeom prst="rect">
            <a:avLst/>
          </a:prstGeom>
          <a:solidFill>
            <a:schemeClr val="tx2">
              <a:lumMod val="40000"/>
              <a:lumOff val="6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a:latin typeface="Arial" charset="0"/>
            </a:endParaRPr>
          </a:p>
        </p:txBody>
      </p:sp>
    </p:spTree>
    <p:extLst>
      <p:ext uri="{BB962C8B-B14F-4D97-AF65-F5344CB8AC3E}">
        <p14:creationId xmlns:p14="http://schemas.microsoft.com/office/powerpoint/2010/main" val="34997228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0"/>
            <a:ext cx="9144000" cy="6861175"/>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400" dirty="0">
                <a:latin typeface="Times New Roman" pitchFamily="18" charset="0"/>
                <a:sym typeface="Symbol" pitchFamily="18" charset="2"/>
              </a:rPr>
              <a:t>// Java0516.java</a:t>
            </a:r>
          </a:p>
          <a:p>
            <a:pPr eaLnBrk="1" hangingPunct="1"/>
            <a:r>
              <a:rPr lang="en-US" sz="2400" dirty="0">
                <a:latin typeface="Times New Roman" pitchFamily="18" charset="0"/>
                <a:sym typeface="Symbol" pitchFamily="18" charset="2"/>
              </a:rPr>
              <a:t>// This program displays 40 identical lines efficiently</a:t>
            </a:r>
          </a:p>
          <a:p>
            <a:pPr eaLnBrk="1" hangingPunct="1"/>
            <a:r>
              <a:rPr lang="en-US" sz="2400" dirty="0">
                <a:latin typeface="Times New Roman" pitchFamily="18" charset="0"/>
                <a:sym typeface="Symbol" pitchFamily="18" charset="2"/>
              </a:rPr>
              <a:t>// with one println statement and a loop structure.</a:t>
            </a:r>
          </a:p>
          <a:p>
            <a:pPr eaLnBrk="1" hangingPunct="1"/>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public class Java0516</a:t>
            </a:r>
          </a:p>
          <a:p>
            <a:pPr eaLnBrk="1" hangingPunct="1"/>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	public static void main(String </a:t>
            </a:r>
            <a:r>
              <a:rPr lang="en-US" sz="2400" dirty="0" err="1">
                <a:latin typeface="Times New Roman" pitchFamily="18" charset="0"/>
                <a:sym typeface="Symbol" pitchFamily="18" charset="2"/>
              </a:rPr>
              <a:t>args</a:t>
            </a:r>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	</a:t>
            </a:r>
            <a:r>
              <a:rPr lang="pt-BR" sz="2400" dirty="0">
                <a:latin typeface="Times New Roman" pitchFamily="18" charset="0"/>
                <a:sym typeface="Symbol" pitchFamily="18" charset="2"/>
              </a:rPr>
              <a:t>{</a:t>
            </a:r>
          </a:p>
          <a:p>
            <a:pPr eaLnBrk="1" hangingPunct="1"/>
            <a:r>
              <a:rPr lang="pt-BR" sz="2400" dirty="0">
                <a:latin typeface="Times New Roman" pitchFamily="18" charset="0"/>
                <a:sym typeface="Symbol" pitchFamily="18" charset="2"/>
              </a:rPr>
              <a:t>		System.out.println("\nJAVA0516.JAVA\n");</a:t>
            </a:r>
          </a:p>
          <a:p>
            <a:pPr eaLnBrk="1" hangingPunct="1"/>
            <a:r>
              <a:rPr lang="pt-BR" sz="2400" dirty="0">
                <a:latin typeface="Times New Roman" pitchFamily="18" charset="0"/>
                <a:sym typeface="Symbol" pitchFamily="18" charset="2"/>
              </a:rPr>
              <a:t>		</a:t>
            </a:r>
            <a:r>
              <a:rPr lang="en-US" sz="2400" dirty="0" err="1">
                <a:latin typeface="Times New Roman" pitchFamily="18" charset="0"/>
                <a:sym typeface="Symbol" pitchFamily="18" charset="2"/>
              </a:rPr>
              <a:t>int</a:t>
            </a:r>
            <a:r>
              <a:rPr lang="en-US" sz="2400" dirty="0">
                <a:latin typeface="Times New Roman" pitchFamily="18" charset="0"/>
                <a:sym typeface="Symbol" pitchFamily="18" charset="2"/>
              </a:rPr>
              <a:t> k;</a:t>
            </a:r>
          </a:p>
          <a:p>
            <a:pPr eaLnBrk="1" hangingPunct="1"/>
            <a:endParaRPr lang="en-US" sz="1400" dirty="0">
              <a:latin typeface="Times New Roman" pitchFamily="18" charset="0"/>
              <a:sym typeface="Symbol" pitchFamily="18" charset="2"/>
            </a:endParaRPr>
          </a:p>
          <a:p>
            <a:pPr eaLnBrk="1" hangingPunct="1"/>
            <a:r>
              <a:rPr lang="en-US" sz="2400" b="0" dirty="0">
                <a:sym typeface="Symbol" pitchFamily="18" charset="2"/>
              </a:rPr>
              <a:t>		for (k = 1; k &lt;= 40; </a:t>
            </a:r>
            <a:r>
              <a:rPr lang="en-US" sz="2400" b="0" dirty="0">
                <a:solidFill>
                  <a:srgbClr val="DA0000"/>
                </a:solidFill>
                <a:sym typeface="Symbol" pitchFamily="18" charset="2"/>
              </a:rPr>
              <a:t>k++</a:t>
            </a:r>
            <a:r>
              <a:rPr lang="en-US" sz="2400" b="0" dirty="0">
                <a:sym typeface="Symbol" pitchFamily="18" charset="2"/>
              </a:rPr>
              <a:t>)   </a:t>
            </a:r>
          </a:p>
          <a:p>
            <a:pPr eaLnBrk="1" hangingPunct="1"/>
            <a:r>
              <a:rPr lang="en-US" sz="2400" i="1" dirty="0">
                <a:latin typeface="Times New Roman" pitchFamily="18" charset="0"/>
                <a:sym typeface="Symbol" pitchFamily="18" charset="2"/>
              </a:rPr>
              <a:t>			</a:t>
            </a:r>
            <a:r>
              <a:rPr lang="en-US" sz="2100" i="1" dirty="0" err="1">
                <a:latin typeface="Arial Narrow" pitchFamily="34" charset="0"/>
                <a:sym typeface="Symbol" pitchFamily="18" charset="2"/>
              </a:rPr>
              <a:t>System.out.println</a:t>
            </a:r>
            <a:r>
              <a:rPr lang="en-US" sz="2100" i="1" dirty="0">
                <a:latin typeface="Arial Narrow" pitchFamily="34" charset="0"/>
                <a:sym typeface="Symbol" pitchFamily="18" charset="2"/>
              </a:rPr>
              <a:t>("Eat at Joe's friendly diner for the best lunch value");</a:t>
            </a:r>
          </a:p>
          <a:p>
            <a:pPr eaLnBrk="1" hangingPunct="1"/>
            <a:r>
              <a:rPr lang="en-US" sz="2400" dirty="0">
                <a:latin typeface="Times New Roman" pitchFamily="18" charset="0"/>
                <a:sym typeface="Symbol" pitchFamily="18" charset="2"/>
              </a:rPr>
              <a:t>	}</a:t>
            </a:r>
          </a:p>
          <a:p>
            <a:pPr eaLnBrk="1" hangingPunct="1"/>
            <a:r>
              <a:rPr lang="en-US" sz="2400" dirty="0">
                <a:latin typeface="Times New Roman" pitchFamily="18" charset="0"/>
                <a:sym typeface="Symbol" pitchFamily="18" charset="2"/>
              </a:rPr>
              <a:t>}</a:t>
            </a:r>
          </a:p>
          <a:p>
            <a:pPr eaLnBrk="1" hangingPunct="1"/>
            <a:endParaRPr lang="en-US" sz="2400" dirty="0">
              <a:latin typeface="Times New Roman" pitchFamily="18" charset="0"/>
              <a:sym typeface="Symbol" pitchFamily="18" charset="2"/>
            </a:endParaRPr>
          </a:p>
          <a:p>
            <a:pPr eaLnBrk="1" hangingPunct="1"/>
            <a:endParaRPr lang="en-US" sz="2400" dirty="0">
              <a:latin typeface="Times New Roman" pitchFamily="18" charset="0"/>
              <a:sym typeface="Symbol" pitchFamily="18" charset="2"/>
            </a:endParaRPr>
          </a:p>
          <a:p>
            <a:pPr eaLnBrk="1" hangingPunct="1"/>
            <a:endParaRPr lang="en-US" sz="2400" dirty="0">
              <a:latin typeface="Times New Roman" pitchFamily="18" charset="0"/>
              <a:sym typeface="Symbol" pitchFamily="18" charset="2"/>
            </a:endParaRPr>
          </a:p>
          <a:p>
            <a:pPr eaLnBrk="1" hangingPunct="1">
              <a:lnSpc>
                <a:spcPct val="80000"/>
              </a:lnSpc>
            </a:pPr>
            <a:endParaRPr lang="en-US" sz="2400" dirty="0">
              <a:latin typeface="Times New Roman" pitchFamily="18" charset="0"/>
              <a:sym typeface="Symbol" pitchFamily="18" charset="2"/>
            </a:endParaRPr>
          </a:p>
        </p:txBody>
      </p:sp>
      <p:sp>
        <p:nvSpPr>
          <p:cNvPr id="57347" name="WordArt 3"/>
          <p:cNvSpPr>
            <a:spLocks noChangeArrowheads="1" noChangeShapeType="1" noTextEdit="1"/>
          </p:cNvSpPr>
          <p:nvPr/>
        </p:nvSpPr>
        <p:spPr bwMode="auto">
          <a:xfrm>
            <a:off x="5638800" y="1219200"/>
            <a:ext cx="3200400" cy="1524000"/>
          </a:xfrm>
          <a:prstGeom prst="rect">
            <a:avLst/>
          </a:prstGeom>
        </p:spPr>
        <p:txBody>
          <a:bodyPr wrap="none" fromWordArt="1">
            <a:prstTxWarp prst="textSlantUp">
              <a:avLst>
                <a:gd name="adj" fmla="val 6444"/>
              </a:avLst>
            </a:prstTxWarp>
          </a:bodyPr>
          <a:lstStyle/>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Another look</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at the 3 parts</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of a for loop</a:t>
            </a:r>
          </a:p>
        </p:txBody>
      </p:sp>
      <p:grpSp>
        <p:nvGrpSpPr>
          <p:cNvPr id="57348" name="Group 3"/>
          <p:cNvGrpSpPr>
            <a:grpSpLocks/>
          </p:cNvGrpSpPr>
          <p:nvPr/>
        </p:nvGrpSpPr>
        <p:grpSpPr bwMode="auto">
          <a:xfrm>
            <a:off x="304800" y="4267200"/>
            <a:ext cx="2667000" cy="2447925"/>
            <a:chOff x="304800" y="4267200"/>
            <a:chExt cx="2667000" cy="2447925"/>
          </a:xfrm>
          <a:solidFill>
            <a:schemeClr val="tx2">
              <a:lumMod val="40000"/>
              <a:lumOff val="60000"/>
            </a:schemeClr>
          </a:solidFill>
        </p:grpSpPr>
        <p:sp>
          <p:nvSpPr>
            <p:cNvPr id="57360" name="Down Arrow 9"/>
            <p:cNvSpPr>
              <a:spLocks noChangeArrowheads="1"/>
            </p:cNvSpPr>
            <p:nvPr/>
          </p:nvSpPr>
          <p:spPr bwMode="auto">
            <a:xfrm flipV="1">
              <a:off x="1828800" y="4267200"/>
              <a:ext cx="457200" cy="990600"/>
            </a:xfrm>
            <a:prstGeom prst="downArrow">
              <a:avLst>
                <a:gd name="adj1" fmla="val 50000"/>
                <a:gd name="adj2" fmla="val 73336"/>
              </a:avLst>
            </a:prstGeom>
            <a:grpFill/>
            <a:ln w="57150" algn="ctr">
              <a:solidFill>
                <a:schemeClr val="tx1"/>
              </a:solidFill>
              <a:round/>
              <a:headEnd/>
              <a:tailEnd/>
            </a:ln>
          </p:spPr>
          <p:txBody>
            <a:bodyPr/>
            <a:lstStyle/>
            <a:p>
              <a:endParaRPr lang="en-US" sz="1800">
                <a:latin typeface="Arial" charset="0"/>
              </a:endParaRPr>
            </a:p>
          </p:txBody>
        </p:sp>
        <p:sp>
          <p:nvSpPr>
            <p:cNvPr id="57361" name="Text Box 6"/>
            <p:cNvSpPr txBox="1">
              <a:spLocks noChangeArrowheads="1"/>
            </p:cNvSpPr>
            <p:nvPr/>
          </p:nvSpPr>
          <p:spPr bwMode="auto">
            <a:xfrm>
              <a:off x="304800" y="5105400"/>
              <a:ext cx="2667000" cy="1609725"/>
            </a:xfrm>
            <a:prstGeom prst="rect">
              <a:avLst/>
            </a:prstGeom>
            <a:grpFill/>
            <a:ln w="57150">
              <a:solidFill>
                <a:schemeClr val="tx1"/>
              </a:solidFill>
              <a:miter lim="800000"/>
              <a:headEnd/>
              <a:tailEnd/>
            </a:ln>
          </p:spPr>
          <p:txBody>
            <a:bodyPr>
              <a:spAutoFit/>
            </a:bodyPr>
            <a:lstStyle>
              <a:lvl1pPr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1pPr>
              <a:lvl2pPr marL="742950" indent="-28575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2pPr>
              <a:lvl3pPr marL="11430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3pPr>
              <a:lvl4pPr marL="16002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4pPr>
              <a:lvl5pPr marL="20574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9pPr>
            </a:lstStyle>
            <a:p>
              <a:pPr eaLnBrk="1" hangingPunct="1"/>
              <a:r>
                <a:rPr lang="en-US" sz="2400">
                  <a:latin typeface="Arial Narrow" pitchFamily="34" charset="0"/>
                  <a:sym typeface="Symbol" pitchFamily="18" charset="2"/>
                </a:rPr>
                <a:t>Part 1 is used to </a:t>
              </a:r>
              <a:r>
                <a:rPr lang="en-US" sz="2400" i="1">
                  <a:latin typeface="Arial Narrow" pitchFamily="34" charset="0"/>
                  <a:sym typeface="Symbol" pitchFamily="18" charset="2"/>
                </a:rPr>
                <a:t>initialize</a:t>
              </a:r>
              <a:r>
                <a:rPr lang="en-US" sz="2400">
                  <a:latin typeface="Arial Narrow" pitchFamily="34" charset="0"/>
                  <a:sym typeface="Symbol" pitchFamily="18" charset="2"/>
                </a:rPr>
                <a:t> the </a:t>
              </a:r>
              <a:r>
                <a:rPr lang="en-US" sz="2400" i="1">
                  <a:latin typeface="Arial Narrow" pitchFamily="34" charset="0"/>
                  <a:sym typeface="Symbol" pitchFamily="18" charset="2"/>
                </a:rPr>
                <a:t>counter</a:t>
              </a:r>
              <a:r>
                <a:rPr lang="en-US" sz="2400">
                  <a:latin typeface="Arial Narrow" pitchFamily="34" charset="0"/>
                  <a:sym typeface="Symbol" pitchFamily="18" charset="2"/>
                </a:rPr>
                <a:t> </a:t>
              </a:r>
            </a:p>
            <a:p>
              <a:pPr eaLnBrk="1" hangingPunct="1"/>
              <a:r>
                <a:rPr lang="en-US" sz="2400">
                  <a:latin typeface="Arial Narrow" pitchFamily="34" charset="0"/>
                  <a:sym typeface="Symbol" pitchFamily="18" charset="2"/>
                </a:rPr>
                <a:t>(</a:t>
              </a:r>
              <a:r>
                <a:rPr lang="en-US" sz="2400" i="1">
                  <a:latin typeface="Arial Narrow" pitchFamily="34" charset="0"/>
                  <a:sym typeface="Symbol" pitchFamily="18" charset="2"/>
                </a:rPr>
                <a:t>Loop Control Variable</a:t>
              </a:r>
              <a:r>
                <a:rPr lang="en-US" sz="2400">
                  <a:latin typeface="Arial Narrow" pitchFamily="34" charset="0"/>
                  <a:sym typeface="Symbol" pitchFamily="18" charset="2"/>
                </a:rPr>
                <a:t>).</a:t>
              </a:r>
            </a:p>
          </p:txBody>
        </p:sp>
        <p:sp>
          <p:nvSpPr>
            <p:cNvPr id="57362" name="Rectangle 1"/>
            <p:cNvSpPr>
              <a:spLocks noChangeArrowheads="1"/>
            </p:cNvSpPr>
            <p:nvPr/>
          </p:nvSpPr>
          <p:spPr bwMode="auto">
            <a:xfrm>
              <a:off x="1975104" y="4910328"/>
              <a:ext cx="173736" cy="304800"/>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a:latin typeface="Arial" charset="0"/>
              </a:endParaRPr>
            </a:p>
          </p:txBody>
        </p:sp>
      </p:grpSp>
      <p:grpSp>
        <p:nvGrpSpPr>
          <p:cNvPr id="57349" name="Group 5"/>
          <p:cNvGrpSpPr>
            <a:grpSpLocks/>
          </p:cNvGrpSpPr>
          <p:nvPr/>
        </p:nvGrpSpPr>
        <p:grpSpPr bwMode="auto">
          <a:xfrm>
            <a:off x="3090863" y="4267200"/>
            <a:ext cx="2938462" cy="2447925"/>
            <a:chOff x="3090672" y="4267200"/>
            <a:chExt cx="2938272" cy="2447925"/>
          </a:xfrm>
          <a:solidFill>
            <a:schemeClr val="tx2">
              <a:lumMod val="40000"/>
              <a:lumOff val="60000"/>
            </a:schemeClr>
          </a:solidFill>
        </p:grpSpPr>
        <p:sp>
          <p:nvSpPr>
            <p:cNvPr id="57357" name="Down Arrow 10"/>
            <p:cNvSpPr>
              <a:spLocks noChangeArrowheads="1"/>
            </p:cNvSpPr>
            <p:nvPr/>
          </p:nvSpPr>
          <p:spPr bwMode="auto">
            <a:xfrm flipV="1">
              <a:off x="3090672" y="4267200"/>
              <a:ext cx="457200" cy="990600"/>
            </a:xfrm>
            <a:prstGeom prst="downArrow">
              <a:avLst>
                <a:gd name="adj1" fmla="val 50000"/>
                <a:gd name="adj2" fmla="val 73336"/>
              </a:avLst>
            </a:prstGeom>
            <a:grpFill/>
            <a:ln w="57150" algn="ctr">
              <a:solidFill>
                <a:schemeClr val="tx1"/>
              </a:solidFill>
              <a:round/>
              <a:headEnd/>
              <a:tailEnd/>
            </a:ln>
          </p:spPr>
          <p:txBody>
            <a:bodyPr/>
            <a:lstStyle/>
            <a:p>
              <a:r>
                <a:rPr lang="en-US" sz="1800">
                  <a:latin typeface="Arial" charset="0"/>
                </a:rPr>
                <a:t> </a:t>
              </a:r>
            </a:p>
          </p:txBody>
        </p:sp>
        <p:sp>
          <p:nvSpPr>
            <p:cNvPr id="57358" name="Text Box 11"/>
            <p:cNvSpPr txBox="1">
              <a:spLocks noChangeArrowheads="1"/>
            </p:cNvSpPr>
            <p:nvPr/>
          </p:nvSpPr>
          <p:spPr bwMode="auto">
            <a:xfrm>
              <a:off x="3209544" y="5105400"/>
              <a:ext cx="2819400" cy="1609725"/>
            </a:xfrm>
            <a:prstGeom prst="rect">
              <a:avLst/>
            </a:prstGeom>
            <a:grpFill/>
            <a:ln w="57150">
              <a:solidFill>
                <a:schemeClr val="tx1"/>
              </a:solidFill>
              <a:miter lim="800000"/>
              <a:headEnd/>
              <a:tailEnd/>
            </a:ln>
          </p:spPr>
          <p:txBody>
            <a:bodyPr>
              <a:spAutoFit/>
            </a:bodyPr>
            <a:lstStyle>
              <a:lvl1pPr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1pPr>
              <a:lvl2pPr marL="742950" indent="-28575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2pPr>
              <a:lvl3pPr marL="11430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3pPr>
              <a:lvl4pPr marL="16002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4pPr>
              <a:lvl5pPr marL="20574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9pPr>
            </a:lstStyle>
            <a:p>
              <a:pPr eaLnBrk="1" hangingPunct="1"/>
              <a:r>
                <a:rPr lang="en-US" sz="2400">
                  <a:latin typeface="Arial Narrow" pitchFamily="34" charset="0"/>
                  <a:sym typeface="Symbol" pitchFamily="18" charset="2"/>
                </a:rPr>
                <a:t>Part 2 is a </a:t>
              </a:r>
              <a:r>
                <a:rPr lang="en-US" sz="2400" i="1">
                  <a:latin typeface="Arial Narrow" pitchFamily="34" charset="0"/>
                  <a:sym typeface="Symbol" pitchFamily="18" charset="2"/>
                </a:rPr>
                <a:t>condition</a:t>
              </a:r>
              <a:r>
                <a:rPr lang="en-US" sz="2400">
                  <a:latin typeface="Arial Narrow" pitchFamily="34" charset="0"/>
                  <a:sym typeface="Symbol" pitchFamily="18" charset="2"/>
                </a:rPr>
                <a:t>. As long as it is </a:t>
              </a:r>
              <a:r>
                <a:rPr lang="en-US" sz="2400" b="0">
                  <a:sym typeface="Symbol" pitchFamily="18" charset="2"/>
                </a:rPr>
                <a:t>true</a:t>
              </a:r>
              <a:r>
                <a:rPr lang="en-US" sz="2400">
                  <a:latin typeface="Arial Narrow" pitchFamily="34" charset="0"/>
                  <a:sym typeface="Symbol" pitchFamily="18" charset="2"/>
                </a:rPr>
                <a:t> the loop will keep repeating.</a:t>
              </a:r>
            </a:p>
          </p:txBody>
        </p:sp>
        <p:sp>
          <p:nvSpPr>
            <p:cNvPr id="57359" name="Rectangle 16"/>
            <p:cNvSpPr>
              <a:spLocks noChangeArrowheads="1"/>
            </p:cNvSpPr>
            <p:nvPr/>
          </p:nvSpPr>
          <p:spPr bwMode="auto">
            <a:xfrm>
              <a:off x="3313570" y="4910328"/>
              <a:ext cx="86868" cy="304800"/>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a:latin typeface="Arial" charset="0"/>
              </a:endParaRPr>
            </a:p>
          </p:txBody>
        </p:sp>
      </p:grpSp>
      <p:grpSp>
        <p:nvGrpSpPr>
          <p:cNvPr id="57350" name="Group 4"/>
          <p:cNvGrpSpPr>
            <a:grpSpLocks/>
          </p:cNvGrpSpPr>
          <p:nvPr/>
        </p:nvGrpSpPr>
        <p:grpSpPr bwMode="auto">
          <a:xfrm>
            <a:off x="4511675" y="4887913"/>
            <a:ext cx="4403725" cy="1827212"/>
            <a:chOff x="4512203" y="4888393"/>
            <a:chExt cx="4403197" cy="1826732"/>
          </a:xfrm>
          <a:solidFill>
            <a:schemeClr val="tx2">
              <a:lumMod val="40000"/>
              <a:lumOff val="60000"/>
            </a:schemeClr>
          </a:solidFill>
        </p:grpSpPr>
        <p:sp>
          <p:nvSpPr>
            <p:cNvPr id="57351" name="Down Arrow 14"/>
            <p:cNvSpPr>
              <a:spLocks noChangeArrowheads="1"/>
            </p:cNvSpPr>
            <p:nvPr/>
          </p:nvSpPr>
          <p:spPr bwMode="auto">
            <a:xfrm rot="17939340" flipV="1">
              <a:off x="6253373" y="3147223"/>
              <a:ext cx="457200" cy="3939540"/>
            </a:xfrm>
            <a:prstGeom prst="downArrow">
              <a:avLst>
                <a:gd name="adj1" fmla="val 50000"/>
                <a:gd name="adj2" fmla="val 73321"/>
              </a:avLst>
            </a:prstGeom>
            <a:grpFill/>
            <a:ln w="57150" algn="ctr">
              <a:solidFill>
                <a:schemeClr val="tx1"/>
              </a:solidFill>
              <a:round/>
              <a:headEnd/>
              <a:tailEnd/>
            </a:ln>
          </p:spPr>
          <p:txBody>
            <a:bodyPr/>
            <a:lstStyle/>
            <a:p>
              <a:r>
                <a:rPr lang="en-US" sz="1800">
                  <a:latin typeface="Arial" charset="0"/>
                </a:rPr>
                <a:t> </a:t>
              </a:r>
            </a:p>
          </p:txBody>
        </p:sp>
        <p:sp>
          <p:nvSpPr>
            <p:cNvPr id="57352" name="Text Box 6"/>
            <p:cNvSpPr txBox="1">
              <a:spLocks noChangeArrowheads="1"/>
            </p:cNvSpPr>
            <p:nvPr/>
          </p:nvSpPr>
          <p:spPr bwMode="auto">
            <a:xfrm>
              <a:off x="6248400" y="5105400"/>
              <a:ext cx="2667000" cy="1609725"/>
            </a:xfrm>
            <a:prstGeom prst="rect">
              <a:avLst/>
            </a:prstGeom>
            <a:grpFill/>
            <a:ln w="57150">
              <a:solidFill>
                <a:schemeClr val="tx1"/>
              </a:solidFill>
              <a:miter lim="800000"/>
              <a:headEnd/>
              <a:tailEnd/>
            </a:ln>
          </p:spPr>
          <p:txBody>
            <a:bodyPr>
              <a:spAutoFit/>
            </a:bodyPr>
            <a:lstStyle>
              <a:lvl1pPr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1pPr>
              <a:lvl2pPr marL="742950" indent="-28575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2pPr>
              <a:lvl3pPr marL="11430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3pPr>
              <a:lvl4pPr marL="16002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4pPr>
              <a:lvl5pPr marL="20574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9pPr>
            </a:lstStyle>
            <a:p>
              <a:pPr eaLnBrk="1" hangingPunct="1"/>
              <a:r>
                <a:rPr lang="en-US" sz="2400">
                  <a:latin typeface="Arial Narrow" pitchFamily="34" charset="0"/>
                  <a:sym typeface="Symbol" pitchFamily="18" charset="2"/>
                </a:rPr>
                <a:t>Part 3 indicates what the counter counts by. </a:t>
              </a:r>
              <a:r>
                <a:rPr lang="en-US" sz="2400">
                  <a:sym typeface="Symbol" pitchFamily="18" charset="2"/>
                </a:rPr>
                <a:t> </a:t>
              </a:r>
              <a:r>
                <a:rPr lang="en-US" sz="2400" b="0">
                  <a:sym typeface="Symbol" pitchFamily="18" charset="2"/>
                </a:rPr>
                <a:t>++</a:t>
              </a:r>
              <a:r>
                <a:rPr lang="en-US" sz="2400">
                  <a:latin typeface="Arial Narrow" pitchFamily="34" charset="0"/>
                  <a:sym typeface="Symbol" pitchFamily="18" charset="2"/>
                </a:rPr>
                <a:t> means count by 1.</a:t>
              </a:r>
            </a:p>
          </p:txBody>
        </p:sp>
        <p:sp>
          <p:nvSpPr>
            <p:cNvPr id="57353" name="Diamond 2"/>
            <p:cNvSpPr>
              <a:spLocks noChangeArrowheads="1"/>
            </p:cNvSpPr>
            <p:nvPr/>
          </p:nvSpPr>
          <p:spPr bwMode="auto">
            <a:xfrm>
              <a:off x="6163056" y="4937760"/>
              <a:ext cx="338328" cy="201168"/>
            </a:xfrm>
            <a:prstGeom prst="diamond">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a:latin typeface="Arial" charset="0"/>
              </a:endParaRPr>
            </a:p>
          </p:txBody>
        </p:sp>
        <p:sp>
          <p:nvSpPr>
            <p:cNvPr id="57354" name="Diamond 20"/>
            <p:cNvSpPr>
              <a:spLocks noChangeArrowheads="1"/>
            </p:cNvSpPr>
            <p:nvPr/>
          </p:nvSpPr>
          <p:spPr bwMode="auto">
            <a:xfrm>
              <a:off x="6318504" y="5020056"/>
              <a:ext cx="338328" cy="201168"/>
            </a:xfrm>
            <a:prstGeom prst="diamond">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a:latin typeface="Arial" charset="0"/>
              </a:endParaRPr>
            </a:p>
          </p:txBody>
        </p:sp>
        <p:sp>
          <p:nvSpPr>
            <p:cNvPr id="57355" name="Diamond 21"/>
            <p:cNvSpPr>
              <a:spLocks noChangeArrowheads="1"/>
            </p:cNvSpPr>
            <p:nvPr/>
          </p:nvSpPr>
          <p:spPr bwMode="auto">
            <a:xfrm>
              <a:off x="6345936" y="5038344"/>
              <a:ext cx="338328" cy="201168"/>
            </a:xfrm>
            <a:prstGeom prst="diamond">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a:latin typeface="Arial" charset="0"/>
              </a:endParaRPr>
            </a:p>
          </p:txBody>
        </p:sp>
        <p:sp>
          <p:nvSpPr>
            <p:cNvPr id="57356" name="Rectangle 22"/>
            <p:cNvSpPr>
              <a:spLocks noChangeArrowheads="1"/>
            </p:cNvSpPr>
            <p:nvPr/>
          </p:nvSpPr>
          <p:spPr bwMode="auto">
            <a:xfrm>
              <a:off x="6281928" y="5020056"/>
              <a:ext cx="173736" cy="170688"/>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a:latin typeface="Arial" charset="0"/>
              </a:endParaRPr>
            </a:p>
          </p:txBody>
        </p:sp>
      </p:grpSp>
      <p:sp>
        <p:nvSpPr>
          <p:cNvPr id="19" name="Rectangle 16"/>
          <p:cNvSpPr>
            <a:spLocks noChangeArrowheads="1"/>
          </p:cNvSpPr>
          <p:nvPr/>
        </p:nvSpPr>
        <p:spPr bwMode="auto">
          <a:xfrm>
            <a:off x="3235104" y="4876800"/>
            <a:ext cx="86874" cy="304800"/>
          </a:xfrm>
          <a:prstGeom prst="rect">
            <a:avLst/>
          </a:prstGeom>
          <a:solidFill>
            <a:schemeClr val="tx2">
              <a:lumMod val="40000"/>
              <a:lumOff val="60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800">
              <a:latin typeface="Arial" charset="0"/>
            </a:endParaRPr>
          </a:p>
        </p:txBody>
      </p:sp>
    </p:spTree>
    <p:extLst>
      <p:ext uri="{BB962C8B-B14F-4D97-AF65-F5344CB8AC3E}">
        <p14:creationId xmlns:p14="http://schemas.microsoft.com/office/powerpoint/2010/main" val="4204761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9144000" cy="6925357"/>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700" dirty="0">
                <a:latin typeface="Times New Roman" pitchFamily="18" charset="0"/>
                <a:sym typeface="Symbol" pitchFamily="18" charset="2"/>
              </a:rPr>
              <a:t>// </a:t>
            </a:r>
            <a:r>
              <a:rPr lang="en-US" sz="2700" dirty="0" smtClean="0">
                <a:latin typeface="Times New Roman" pitchFamily="18" charset="0"/>
                <a:sym typeface="Symbol" pitchFamily="18" charset="2"/>
              </a:rPr>
              <a:t>Java0517.java</a:t>
            </a:r>
            <a:endParaRPr lang="en-US" sz="2700" dirty="0">
              <a:latin typeface="Times New Roman" pitchFamily="18" charset="0"/>
              <a:sym typeface="Symbol" pitchFamily="18" charset="2"/>
            </a:endParaRPr>
          </a:p>
          <a:p>
            <a:pPr eaLnBrk="1" hangingPunct="1"/>
            <a:r>
              <a:rPr lang="en-US" sz="2700" dirty="0">
                <a:latin typeface="Times New Roman" pitchFamily="18" charset="0"/>
                <a:sym typeface="Symbol" pitchFamily="18" charset="2"/>
              </a:rPr>
              <a:t>// This program displays consecutive numbers 1 through 15.</a:t>
            </a:r>
          </a:p>
          <a:p>
            <a:pPr eaLnBrk="1" hangingPunct="1"/>
            <a:r>
              <a:rPr lang="en-US" sz="2700" dirty="0">
                <a:latin typeface="Times New Roman" pitchFamily="18" charset="0"/>
                <a:sym typeface="Symbol" pitchFamily="18" charset="2"/>
              </a:rPr>
              <a:t>// It also shows how the loop control variable may be </a:t>
            </a:r>
          </a:p>
          <a:p>
            <a:pPr eaLnBrk="1" hangingPunct="1"/>
            <a:r>
              <a:rPr lang="en-US" sz="2700" dirty="0">
                <a:latin typeface="Times New Roman" pitchFamily="18" charset="0"/>
                <a:sym typeface="Symbol" pitchFamily="18" charset="2"/>
              </a:rPr>
              <a:t>// defined inside the &lt;for&gt; program statement.</a:t>
            </a:r>
          </a:p>
          <a:p>
            <a:pPr eaLnBrk="1" hangingPunct="1">
              <a:lnSpc>
                <a:spcPct val="210000"/>
              </a:lnSpc>
            </a:pPr>
            <a:endParaRPr lang="en-US" sz="2700" dirty="0">
              <a:latin typeface="Times New Roman" pitchFamily="18" charset="0"/>
              <a:sym typeface="Symbol" pitchFamily="18" charset="2"/>
            </a:endParaRPr>
          </a:p>
          <a:p>
            <a:pPr eaLnBrk="1" hangingPunct="1"/>
            <a:r>
              <a:rPr lang="en-US" sz="2700" dirty="0">
                <a:latin typeface="Times New Roman" pitchFamily="18" charset="0"/>
                <a:sym typeface="Symbol" pitchFamily="18" charset="2"/>
              </a:rPr>
              <a:t>public class </a:t>
            </a:r>
            <a:r>
              <a:rPr lang="en-US" sz="2700" dirty="0" smtClean="0">
                <a:latin typeface="Times New Roman" pitchFamily="18" charset="0"/>
                <a:sym typeface="Symbol" pitchFamily="18" charset="2"/>
              </a:rPr>
              <a:t>Java0517</a:t>
            </a:r>
            <a:endParaRPr lang="en-US" sz="2700" dirty="0">
              <a:latin typeface="Times New Roman" pitchFamily="18" charset="0"/>
              <a:sym typeface="Symbol" pitchFamily="18" charset="2"/>
            </a:endParaRPr>
          </a:p>
          <a:p>
            <a:pPr eaLnBrk="1" hangingPunct="1"/>
            <a:r>
              <a:rPr lang="en-US" sz="2700" dirty="0">
                <a:latin typeface="Times New Roman" pitchFamily="18" charset="0"/>
                <a:sym typeface="Symbol" pitchFamily="18" charset="2"/>
              </a:rPr>
              <a:t>{</a:t>
            </a:r>
          </a:p>
          <a:p>
            <a:pPr eaLnBrk="1" hangingPunct="1"/>
            <a:r>
              <a:rPr lang="en-US" sz="2700" dirty="0">
                <a:latin typeface="Times New Roman" pitchFamily="18" charset="0"/>
                <a:sym typeface="Symbol" pitchFamily="18" charset="2"/>
              </a:rPr>
              <a:t>	public static void main(String </a:t>
            </a:r>
            <a:r>
              <a:rPr lang="en-US" sz="2700" dirty="0" err="1">
                <a:latin typeface="Times New Roman" pitchFamily="18" charset="0"/>
                <a:sym typeface="Symbol" pitchFamily="18" charset="2"/>
              </a:rPr>
              <a:t>args</a:t>
            </a:r>
            <a:r>
              <a:rPr lang="en-US" sz="2700" dirty="0">
                <a:latin typeface="Times New Roman" pitchFamily="18" charset="0"/>
                <a:sym typeface="Symbol" pitchFamily="18" charset="2"/>
              </a:rPr>
              <a:t>[])</a:t>
            </a:r>
          </a:p>
          <a:p>
            <a:pPr eaLnBrk="1" hangingPunct="1"/>
            <a:r>
              <a:rPr lang="en-US" sz="2700" dirty="0">
                <a:latin typeface="Times New Roman" pitchFamily="18" charset="0"/>
                <a:sym typeface="Symbol" pitchFamily="18" charset="2"/>
              </a:rPr>
              <a:t>	{</a:t>
            </a:r>
          </a:p>
          <a:p>
            <a:pPr eaLnBrk="1" hangingPunct="1"/>
            <a:r>
              <a:rPr lang="en-US" sz="2700" dirty="0">
                <a:latin typeface="Times New Roman" pitchFamily="18" charset="0"/>
                <a:sym typeface="Symbol" pitchFamily="18" charset="2"/>
              </a:rPr>
              <a:t>		</a:t>
            </a:r>
            <a:r>
              <a:rPr lang="en-US" sz="2700" dirty="0" err="1">
                <a:latin typeface="Times New Roman" pitchFamily="18" charset="0"/>
                <a:sym typeface="Symbol" pitchFamily="18" charset="2"/>
              </a:rPr>
              <a:t>System.out.println</a:t>
            </a:r>
            <a:r>
              <a:rPr lang="en-US" sz="2700" dirty="0">
                <a:latin typeface="Times New Roman" pitchFamily="18" charset="0"/>
                <a:sym typeface="Symbol" pitchFamily="18" charset="2"/>
              </a:rPr>
              <a:t>("\</a:t>
            </a:r>
            <a:r>
              <a:rPr lang="en-US" sz="2700" dirty="0" smtClean="0">
                <a:latin typeface="Times New Roman" pitchFamily="18" charset="0"/>
                <a:sym typeface="Symbol" pitchFamily="18" charset="2"/>
              </a:rPr>
              <a:t>nJAVA0517.JAVA\n</a:t>
            </a:r>
            <a:r>
              <a:rPr lang="en-US" sz="2700" dirty="0">
                <a:latin typeface="Times New Roman" pitchFamily="18" charset="0"/>
                <a:sym typeface="Symbol" pitchFamily="18" charset="2"/>
              </a:rPr>
              <a:t>");</a:t>
            </a:r>
          </a:p>
          <a:p>
            <a:pPr eaLnBrk="1" hangingPunct="1"/>
            <a:r>
              <a:rPr lang="en-US" sz="2700" b="0" dirty="0">
                <a:sym typeface="Symbol" pitchFamily="18" charset="2"/>
              </a:rPr>
              <a:t>		for (</a:t>
            </a:r>
            <a:r>
              <a:rPr lang="en-US" sz="2700" b="0" dirty="0" err="1">
                <a:sym typeface="Symbol" pitchFamily="18" charset="2"/>
              </a:rPr>
              <a:t>int</a:t>
            </a:r>
            <a:r>
              <a:rPr lang="en-US" sz="2700" b="0" dirty="0">
                <a:sym typeface="Symbol" pitchFamily="18" charset="2"/>
              </a:rPr>
              <a:t> k = 1; k &lt;= 15; k++)   </a:t>
            </a:r>
          </a:p>
          <a:p>
            <a:pPr eaLnBrk="1" hangingPunct="1"/>
            <a:r>
              <a:rPr lang="en-US" sz="2700" b="0" dirty="0">
                <a:sym typeface="Symbol" pitchFamily="18" charset="2"/>
              </a:rPr>
              <a:t>			</a:t>
            </a:r>
            <a:r>
              <a:rPr lang="en-US" sz="2700" b="0" dirty="0" err="1">
                <a:sym typeface="Symbol" pitchFamily="18" charset="2"/>
              </a:rPr>
              <a:t>System.out.print</a:t>
            </a:r>
            <a:r>
              <a:rPr lang="en-US" sz="2700" b="0" dirty="0">
                <a:sym typeface="Symbol" pitchFamily="18" charset="2"/>
              </a:rPr>
              <a:t>(k + "  ");</a:t>
            </a:r>
          </a:p>
          <a:p>
            <a:pPr eaLnBrk="1" hangingPunct="1"/>
            <a:r>
              <a:rPr lang="en-US" sz="2700" dirty="0">
                <a:latin typeface="Times New Roman" pitchFamily="18" charset="0"/>
                <a:sym typeface="Symbol" pitchFamily="18" charset="2"/>
              </a:rPr>
              <a:t>		</a:t>
            </a:r>
            <a:r>
              <a:rPr lang="en-US" sz="2700" dirty="0" err="1">
                <a:latin typeface="Times New Roman" pitchFamily="18" charset="0"/>
                <a:sym typeface="Symbol" pitchFamily="18" charset="2"/>
              </a:rPr>
              <a:t>System.out.println</a:t>
            </a:r>
            <a:r>
              <a:rPr lang="en-US" sz="2700" dirty="0">
                <a:latin typeface="Times New Roman" pitchFamily="18" charset="0"/>
                <a:sym typeface="Symbol" pitchFamily="18" charset="2"/>
              </a:rPr>
              <a:t>();</a:t>
            </a:r>
          </a:p>
          <a:p>
            <a:pPr eaLnBrk="1" hangingPunct="1"/>
            <a:r>
              <a:rPr lang="en-US" sz="2700" dirty="0">
                <a:latin typeface="Times New Roman" pitchFamily="18" charset="0"/>
                <a:sym typeface="Symbol" pitchFamily="18" charset="2"/>
              </a:rPr>
              <a:t>	}	</a:t>
            </a:r>
          </a:p>
          <a:p>
            <a:pPr eaLnBrk="1" hangingPunct="1"/>
            <a:r>
              <a:rPr lang="en-US" sz="2700" dirty="0">
                <a:latin typeface="Times New Roman" pitchFamily="18" charset="0"/>
                <a:sym typeface="Symbol" pitchFamily="18" charset="2"/>
              </a:rPr>
              <a:t>}	</a:t>
            </a:r>
          </a:p>
          <a:p>
            <a:pPr eaLnBrk="1" hangingPunct="1">
              <a:lnSpc>
                <a:spcPct val="20000"/>
              </a:lnSpc>
            </a:pPr>
            <a:endParaRPr lang="en-US" sz="2700" dirty="0">
              <a:latin typeface="Times New Roman" pitchFamily="18" charset="0"/>
              <a:sym typeface="Symbol" pitchFamily="18" charset="2"/>
            </a:endParaRPr>
          </a:p>
        </p:txBody>
      </p:sp>
      <p:pic>
        <p:nvPicPr>
          <p:cNvPr id="4" name="Picture 3"/>
          <p:cNvPicPr/>
          <p:nvPr/>
        </p:nvPicPr>
        <p:blipFill>
          <a:blip r:embed="rId2"/>
          <a:stretch>
            <a:fillRect/>
          </a:stretch>
        </p:blipFill>
        <p:spPr>
          <a:xfrm>
            <a:off x="0" y="0"/>
            <a:ext cx="9144000" cy="2567709"/>
          </a:xfrm>
          <a:prstGeom prst="rect">
            <a:avLst/>
          </a:prstGeom>
        </p:spPr>
      </p:pic>
    </p:spTree>
    <p:extLst>
      <p:ext uri="{BB962C8B-B14F-4D97-AF65-F5344CB8AC3E}">
        <p14:creationId xmlns:p14="http://schemas.microsoft.com/office/powerpoint/2010/main" val="12245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219200"/>
          </a:xfrm>
        </p:spPr>
        <p:txBody>
          <a:bodyPr/>
          <a:lstStyle/>
          <a:p>
            <a:r>
              <a:rPr lang="en-US" sz="5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Narrow" pitchFamily="34" charset="0"/>
              </a:rPr>
              <a:t>Defining the Loop Control Variable</a:t>
            </a:r>
          </a:p>
        </p:txBody>
      </p:sp>
      <p:sp>
        <p:nvSpPr>
          <p:cNvPr id="59395" name="Text Box 3"/>
          <p:cNvSpPr txBox="1">
            <a:spLocks noChangeArrowheads="1"/>
          </p:cNvSpPr>
          <p:nvPr/>
        </p:nvSpPr>
        <p:spPr bwMode="auto">
          <a:xfrm>
            <a:off x="228600" y="1401763"/>
            <a:ext cx="8686800" cy="5262562"/>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r>
              <a:rPr lang="en-US" sz="2800" u="sng">
                <a:latin typeface="Arial" charset="0"/>
              </a:rPr>
              <a:t>Before the loop heading  (not used much)</a:t>
            </a:r>
            <a:endParaRPr lang="en-US" sz="2800">
              <a:latin typeface="Arial" charset="0"/>
            </a:endParaRPr>
          </a:p>
          <a:p>
            <a:r>
              <a:rPr lang="en-US" sz="2800">
                <a:latin typeface="Arial" charset="0"/>
              </a:rPr>
              <a:t> </a:t>
            </a:r>
          </a:p>
          <a:p>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a:p>
            <a:endParaRPr lang="en-US" sz="2800" u="sng">
              <a:latin typeface="Arial" charset="0"/>
            </a:endParaRPr>
          </a:p>
          <a:p>
            <a:r>
              <a:rPr lang="en-US" sz="2800" u="sng">
                <a:latin typeface="Arial" charset="0"/>
              </a:rPr>
              <a:t>Inside the loop heading  (preferred approach)</a:t>
            </a:r>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p:txBody>
      </p:sp>
      <p:sp>
        <p:nvSpPr>
          <p:cNvPr id="59396" name="Text Box 3"/>
          <p:cNvSpPr txBox="1">
            <a:spLocks noChangeArrowheads="1"/>
          </p:cNvSpPr>
          <p:nvPr/>
        </p:nvSpPr>
        <p:spPr bwMode="auto">
          <a:xfrm>
            <a:off x="457200" y="2103438"/>
            <a:ext cx="8229600" cy="1858962"/>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r>
              <a:rPr lang="en-US" sz="2800" b="0" dirty="0" err="1">
                <a:cs typeface="Courier New" pitchFamily="49" charset="0"/>
              </a:rPr>
              <a:t>int</a:t>
            </a:r>
            <a:r>
              <a:rPr lang="en-US" sz="2800" b="0" dirty="0">
                <a:cs typeface="Courier New" pitchFamily="49" charset="0"/>
              </a:rPr>
              <a:t> k;</a:t>
            </a:r>
          </a:p>
          <a:p>
            <a:r>
              <a:rPr lang="en-US" sz="2800" dirty="0">
                <a:latin typeface="Courier New" pitchFamily="49" charset="0"/>
                <a:cs typeface="Courier New" pitchFamily="49" charset="0"/>
              </a:rPr>
              <a:t>for (k = 1; k &lt;= 10; k++) </a:t>
            </a:r>
          </a:p>
          <a:p>
            <a:pPr>
              <a:lnSpc>
                <a:spcPct val="70000"/>
              </a:lnSpc>
            </a:pPr>
            <a:r>
              <a:rPr lang="en-US" sz="2800" dirty="0">
                <a:latin typeface="Courier New" pitchFamily="49" charset="0"/>
                <a:cs typeface="Courier New" pitchFamily="49" charset="0"/>
              </a:rPr>
              <a:t>{		  </a:t>
            </a:r>
          </a:p>
          <a:p>
            <a:pPr>
              <a:lnSpc>
                <a:spcPct val="70000"/>
              </a:lnSpc>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System.out.println</a:t>
            </a:r>
            <a:r>
              <a:rPr lang="en-US" sz="2800" dirty="0">
                <a:latin typeface="Courier New" pitchFamily="49" charset="0"/>
                <a:cs typeface="Courier New" pitchFamily="49" charset="0"/>
              </a:rPr>
              <a:t>("Hello World");</a:t>
            </a:r>
          </a:p>
          <a:p>
            <a:pPr>
              <a:lnSpc>
                <a:spcPct val="70000"/>
              </a:lnSpc>
            </a:pPr>
            <a:r>
              <a:rPr lang="en-US" sz="2800" dirty="0">
                <a:latin typeface="Courier New" pitchFamily="49" charset="0"/>
                <a:cs typeface="Courier New" pitchFamily="49" charset="0"/>
              </a:rPr>
              <a:t>}</a:t>
            </a:r>
          </a:p>
        </p:txBody>
      </p:sp>
      <p:sp>
        <p:nvSpPr>
          <p:cNvPr id="59397" name="Text Box 3"/>
          <p:cNvSpPr txBox="1">
            <a:spLocks noChangeArrowheads="1"/>
          </p:cNvSpPr>
          <p:nvPr/>
        </p:nvSpPr>
        <p:spPr bwMode="auto">
          <a:xfrm>
            <a:off x="457200" y="5048250"/>
            <a:ext cx="8229600" cy="142875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r>
              <a:rPr lang="en-US" sz="2800">
                <a:latin typeface="Courier New" pitchFamily="49" charset="0"/>
                <a:cs typeface="Courier New" pitchFamily="49" charset="0"/>
              </a:rPr>
              <a:t>for (</a:t>
            </a:r>
            <a:r>
              <a:rPr lang="en-US" sz="2800">
                <a:cs typeface="Courier New" pitchFamily="49" charset="0"/>
              </a:rPr>
              <a:t>int</a:t>
            </a:r>
            <a:r>
              <a:rPr lang="en-US" sz="2800">
                <a:latin typeface="Courier New" pitchFamily="49" charset="0"/>
                <a:cs typeface="Courier New" pitchFamily="49" charset="0"/>
              </a:rPr>
              <a:t> k = 1; k &lt;= 10; k++) </a:t>
            </a:r>
          </a:p>
          <a:p>
            <a:pPr>
              <a:lnSpc>
                <a:spcPct val="70000"/>
              </a:lnSpc>
            </a:pPr>
            <a:r>
              <a:rPr lang="en-US" sz="2800">
                <a:latin typeface="Courier New" pitchFamily="49" charset="0"/>
                <a:cs typeface="Courier New" pitchFamily="49" charset="0"/>
              </a:rPr>
              <a:t>{		  </a:t>
            </a:r>
          </a:p>
          <a:p>
            <a:pPr>
              <a:lnSpc>
                <a:spcPct val="70000"/>
              </a:lnSpc>
            </a:pPr>
            <a:r>
              <a:rPr lang="en-US" sz="2800">
                <a:latin typeface="Courier New" pitchFamily="49" charset="0"/>
                <a:cs typeface="Courier New" pitchFamily="49" charset="0"/>
              </a:rPr>
              <a:t>	System.out.println("Hello World");</a:t>
            </a:r>
          </a:p>
          <a:p>
            <a:pPr>
              <a:lnSpc>
                <a:spcPct val="70000"/>
              </a:lnSpc>
            </a:pPr>
            <a:r>
              <a:rPr lang="en-US" sz="2800">
                <a:latin typeface="Courier New" pitchFamily="49" charset="0"/>
                <a:cs typeface="Courier New" pitchFamily="49" charset="0"/>
              </a:rPr>
              <a:t>}</a:t>
            </a:r>
          </a:p>
        </p:txBody>
      </p:sp>
    </p:spTree>
    <p:extLst>
      <p:ext uri="{BB962C8B-B14F-4D97-AF65-F5344CB8AC3E}">
        <p14:creationId xmlns:p14="http://schemas.microsoft.com/office/powerpoint/2010/main" val="31032989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0"/>
            <a:ext cx="9144000" cy="6846888"/>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100" dirty="0">
                <a:latin typeface="Times New Roman" pitchFamily="18" charset="0"/>
                <a:sym typeface="Symbol" pitchFamily="18" charset="2"/>
              </a:rPr>
              <a:t>// </a:t>
            </a:r>
            <a:r>
              <a:rPr lang="en-US" sz="2100" dirty="0" smtClean="0">
                <a:latin typeface="Times New Roman" pitchFamily="18" charset="0"/>
                <a:sym typeface="Symbol" pitchFamily="18" charset="2"/>
              </a:rPr>
              <a:t>Java0518.java</a:t>
            </a:r>
            <a:endParaRPr lang="en-US" sz="2100" dirty="0">
              <a:latin typeface="Times New Roman" pitchFamily="18" charset="0"/>
              <a:sym typeface="Symbol" pitchFamily="18" charset="2"/>
            </a:endParaRPr>
          </a:p>
          <a:p>
            <a:pPr eaLnBrk="1" hangingPunct="1"/>
            <a:r>
              <a:rPr lang="en-US" sz="2100" dirty="0">
                <a:latin typeface="Times New Roman" pitchFamily="18" charset="0"/>
                <a:sym typeface="Symbol" pitchFamily="18" charset="2"/>
              </a:rPr>
              <a:t>// This program demonstrates how to use block structure</a:t>
            </a:r>
          </a:p>
          <a:p>
            <a:pPr eaLnBrk="1" hangingPunct="1"/>
            <a:r>
              <a:rPr lang="en-US" sz="2100" dirty="0">
                <a:latin typeface="Times New Roman" pitchFamily="18" charset="0"/>
                <a:sym typeface="Symbol" pitchFamily="18" charset="2"/>
              </a:rPr>
              <a:t>// with a &lt;for&gt; loop control structure.</a:t>
            </a:r>
          </a:p>
          <a:p>
            <a:pPr eaLnBrk="1" hangingPunct="1">
              <a:lnSpc>
                <a:spcPct val="70000"/>
              </a:lnSpc>
            </a:pPr>
            <a:endParaRPr lang="en-US" sz="2100" dirty="0">
              <a:latin typeface="Times New Roman" pitchFamily="18" charset="0"/>
              <a:sym typeface="Symbol" pitchFamily="18" charset="2"/>
            </a:endParaRPr>
          </a:p>
          <a:p>
            <a:pPr eaLnBrk="1" hangingPunct="1">
              <a:lnSpc>
                <a:spcPct val="70000"/>
              </a:lnSpc>
            </a:pPr>
            <a:endParaRPr lang="en-US" sz="2100" dirty="0">
              <a:latin typeface="Times New Roman" pitchFamily="18" charset="0"/>
              <a:sym typeface="Symbol" pitchFamily="18" charset="2"/>
            </a:endParaRPr>
          </a:p>
          <a:p>
            <a:pPr eaLnBrk="1" hangingPunct="1">
              <a:lnSpc>
                <a:spcPct val="20000"/>
              </a:lnSpc>
            </a:pPr>
            <a:endParaRPr lang="en-US" sz="2100" dirty="0">
              <a:latin typeface="Times New Roman" pitchFamily="18" charset="0"/>
              <a:sym typeface="Symbol" pitchFamily="18" charset="2"/>
            </a:endParaRPr>
          </a:p>
          <a:p>
            <a:pPr eaLnBrk="1" hangingPunct="1">
              <a:lnSpc>
                <a:spcPct val="70000"/>
              </a:lnSpc>
            </a:pPr>
            <a:endParaRPr lang="en-US" sz="2100" dirty="0">
              <a:latin typeface="Times New Roman" pitchFamily="18" charset="0"/>
              <a:sym typeface="Symbol" pitchFamily="18" charset="2"/>
            </a:endParaRPr>
          </a:p>
          <a:p>
            <a:pPr eaLnBrk="1" hangingPunct="1">
              <a:lnSpc>
                <a:spcPct val="70000"/>
              </a:lnSpc>
            </a:pPr>
            <a:endParaRPr lang="en-US" sz="2100" dirty="0">
              <a:latin typeface="Times New Roman" pitchFamily="18" charset="0"/>
              <a:sym typeface="Symbol" pitchFamily="18" charset="2"/>
            </a:endParaRPr>
          </a:p>
          <a:p>
            <a:pPr eaLnBrk="1" hangingPunct="1">
              <a:lnSpc>
                <a:spcPct val="70000"/>
              </a:lnSpc>
            </a:pPr>
            <a:endParaRPr lang="en-US" sz="2100" dirty="0">
              <a:latin typeface="Times New Roman" pitchFamily="18" charset="0"/>
              <a:sym typeface="Symbol" pitchFamily="18" charset="2"/>
            </a:endParaRPr>
          </a:p>
          <a:p>
            <a:pPr eaLnBrk="1" hangingPunct="1"/>
            <a:r>
              <a:rPr lang="en-US" sz="2100" dirty="0">
                <a:latin typeface="Times New Roman" pitchFamily="18" charset="0"/>
                <a:sym typeface="Symbol" pitchFamily="18" charset="2"/>
              </a:rPr>
              <a:t>public class </a:t>
            </a:r>
            <a:r>
              <a:rPr lang="en-US" sz="2100" dirty="0" smtClean="0">
                <a:latin typeface="Times New Roman" pitchFamily="18" charset="0"/>
                <a:sym typeface="Symbol" pitchFamily="18" charset="2"/>
              </a:rPr>
              <a:t>Java0518</a:t>
            </a:r>
            <a:endParaRPr lang="en-US" sz="2100" dirty="0">
              <a:latin typeface="Times New Roman" pitchFamily="18" charset="0"/>
              <a:sym typeface="Symbol" pitchFamily="18" charset="2"/>
            </a:endParaRPr>
          </a:p>
          <a:p>
            <a:pPr eaLnBrk="1" hangingPunct="1"/>
            <a:r>
              <a:rPr lang="en-US" sz="2100" dirty="0">
                <a:latin typeface="Times New Roman" pitchFamily="18" charset="0"/>
                <a:sym typeface="Symbol" pitchFamily="18" charset="2"/>
              </a:rPr>
              <a:t>{</a:t>
            </a:r>
          </a:p>
          <a:p>
            <a:pPr eaLnBrk="1" hangingPunct="1"/>
            <a:r>
              <a:rPr lang="en-US" sz="2100" dirty="0">
                <a:latin typeface="Times New Roman" pitchFamily="18" charset="0"/>
                <a:sym typeface="Symbol" pitchFamily="18" charset="2"/>
              </a:rPr>
              <a:t>	public static void main(String </a:t>
            </a:r>
            <a:r>
              <a:rPr lang="en-US" sz="2100" dirty="0" err="1">
                <a:latin typeface="Times New Roman" pitchFamily="18" charset="0"/>
                <a:sym typeface="Symbol" pitchFamily="18" charset="2"/>
              </a:rPr>
              <a:t>args</a:t>
            </a:r>
            <a:r>
              <a:rPr lang="en-US" sz="2100" dirty="0">
                <a:latin typeface="Times New Roman" pitchFamily="18" charset="0"/>
                <a:sym typeface="Symbol" pitchFamily="18" charset="2"/>
              </a:rPr>
              <a:t>[])</a:t>
            </a:r>
          </a:p>
          <a:p>
            <a:pPr eaLnBrk="1" hangingPunct="1"/>
            <a:r>
              <a:rPr lang="en-US" sz="2100" dirty="0">
                <a:latin typeface="Times New Roman" pitchFamily="18" charset="0"/>
                <a:sym typeface="Symbol" pitchFamily="18" charset="2"/>
              </a:rPr>
              <a:t>	{</a:t>
            </a:r>
          </a:p>
          <a:p>
            <a:pPr eaLnBrk="1" hangingPunct="1"/>
            <a:r>
              <a:rPr lang="en-US" sz="2100" dirty="0">
                <a:latin typeface="Times New Roman" pitchFamily="18" charset="0"/>
                <a:sym typeface="Symbol" pitchFamily="18" charset="2"/>
              </a:rPr>
              <a:t>		</a:t>
            </a:r>
            <a:r>
              <a:rPr lang="en-US" sz="2100" dirty="0" err="1">
                <a:latin typeface="Times New Roman" pitchFamily="18" charset="0"/>
                <a:sym typeface="Symbol" pitchFamily="18" charset="2"/>
              </a:rPr>
              <a:t>System.out.println</a:t>
            </a:r>
            <a:r>
              <a:rPr lang="en-US" sz="2100" dirty="0">
                <a:latin typeface="Times New Roman" pitchFamily="18" charset="0"/>
                <a:sym typeface="Symbol" pitchFamily="18" charset="2"/>
              </a:rPr>
              <a:t>("\</a:t>
            </a:r>
            <a:r>
              <a:rPr lang="en-US" sz="2100" dirty="0" smtClean="0">
                <a:latin typeface="Times New Roman" pitchFamily="18" charset="0"/>
                <a:sym typeface="Symbol" pitchFamily="18" charset="2"/>
              </a:rPr>
              <a:t>nJAVA0518.JAVA\n</a:t>
            </a:r>
            <a:r>
              <a:rPr lang="en-US" sz="2100" dirty="0">
                <a:latin typeface="Times New Roman" pitchFamily="18" charset="0"/>
                <a:sym typeface="Symbol" pitchFamily="18" charset="2"/>
              </a:rPr>
              <a:t>");</a:t>
            </a:r>
          </a:p>
          <a:p>
            <a:pPr eaLnBrk="1" hangingPunct="1"/>
            <a:r>
              <a:rPr lang="en-US" sz="2100" dirty="0">
                <a:latin typeface="Times New Roman" pitchFamily="18" charset="0"/>
                <a:sym typeface="Symbol" pitchFamily="18" charset="2"/>
              </a:rPr>
              <a:t>		for (</a:t>
            </a:r>
            <a:r>
              <a:rPr lang="en-US" sz="2100" dirty="0" err="1">
                <a:latin typeface="Times New Roman" pitchFamily="18" charset="0"/>
                <a:sym typeface="Symbol" pitchFamily="18" charset="2"/>
              </a:rPr>
              <a:t>int</a:t>
            </a:r>
            <a:r>
              <a:rPr lang="en-US" sz="2100" dirty="0">
                <a:latin typeface="Times New Roman" pitchFamily="18" charset="0"/>
                <a:sym typeface="Symbol" pitchFamily="18" charset="2"/>
              </a:rPr>
              <a:t> k = 1; k &lt;= 5; k++)   </a:t>
            </a:r>
          </a:p>
          <a:p>
            <a:pPr eaLnBrk="1" hangingPunct="1"/>
            <a:r>
              <a:rPr lang="en-US" sz="2100" dirty="0">
                <a:latin typeface="Times New Roman" pitchFamily="18" charset="0"/>
                <a:sym typeface="Symbol" pitchFamily="18" charset="2"/>
              </a:rPr>
              <a:t>		{</a:t>
            </a:r>
          </a:p>
          <a:p>
            <a:pPr eaLnBrk="1" hangingPunct="1"/>
            <a:r>
              <a:rPr lang="en-US" sz="2100" dirty="0">
                <a:latin typeface="Times New Roman" pitchFamily="18" charset="0"/>
                <a:sym typeface="Symbol" pitchFamily="18" charset="2"/>
              </a:rPr>
              <a:t>			</a:t>
            </a:r>
            <a:r>
              <a:rPr lang="en-US" sz="2100" dirty="0" err="1">
                <a:latin typeface="Times New Roman" pitchFamily="18" charset="0"/>
                <a:sym typeface="Symbol" pitchFamily="18" charset="2"/>
              </a:rPr>
              <a:t>System.out.println</a:t>
            </a:r>
            <a:r>
              <a:rPr lang="en-US" sz="2100" dirty="0">
                <a:latin typeface="Times New Roman" pitchFamily="18" charset="0"/>
                <a:sym typeface="Symbol" pitchFamily="18" charset="2"/>
              </a:rPr>
              <a:t>("####################################");</a:t>
            </a:r>
          </a:p>
          <a:p>
            <a:pPr eaLnBrk="1" hangingPunct="1"/>
            <a:r>
              <a:rPr lang="en-US" sz="2100" dirty="0">
                <a:latin typeface="Times New Roman" pitchFamily="18" charset="0"/>
                <a:sym typeface="Symbol" pitchFamily="18" charset="2"/>
              </a:rPr>
              <a:t>			</a:t>
            </a:r>
            <a:r>
              <a:rPr lang="en-US" sz="2100" dirty="0" err="1">
                <a:latin typeface="Times New Roman" pitchFamily="18" charset="0"/>
                <a:sym typeface="Symbol" pitchFamily="18" charset="2"/>
              </a:rPr>
              <a:t>System.out.println</a:t>
            </a:r>
            <a:r>
              <a:rPr lang="en-US" sz="2100" dirty="0">
                <a:latin typeface="Times New Roman" pitchFamily="18" charset="0"/>
                <a:sym typeface="Symbol" pitchFamily="18" charset="2"/>
              </a:rPr>
              <a:t>("Line Number " + k);</a:t>
            </a:r>
          </a:p>
          <a:p>
            <a:pPr eaLnBrk="1" hangingPunct="1"/>
            <a:r>
              <a:rPr lang="en-US" sz="2100" dirty="0">
                <a:latin typeface="Times New Roman" pitchFamily="18" charset="0"/>
                <a:sym typeface="Symbol" pitchFamily="18" charset="2"/>
              </a:rPr>
              <a:t>		}</a:t>
            </a:r>
          </a:p>
          <a:p>
            <a:pPr eaLnBrk="1" hangingPunct="1"/>
            <a:r>
              <a:rPr lang="en-US" sz="2100" dirty="0">
                <a:latin typeface="Times New Roman" pitchFamily="18" charset="0"/>
                <a:sym typeface="Symbol" pitchFamily="18" charset="2"/>
              </a:rPr>
              <a:t>		</a:t>
            </a:r>
            <a:r>
              <a:rPr lang="en-US" sz="2100" dirty="0" err="1">
                <a:latin typeface="Times New Roman" pitchFamily="18" charset="0"/>
                <a:sym typeface="Symbol" pitchFamily="18" charset="2"/>
              </a:rPr>
              <a:t>System.out.println</a:t>
            </a:r>
            <a:r>
              <a:rPr lang="en-US" sz="2100" dirty="0">
                <a:latin typeface="Times New Roman" pitchFamily="18" charset="0"/>
                <a:sym typeface="Symbol" pitchFamily="18" charset="2"/>
              </a:rPr>
              <a:t>();</a:t>
            </a:r>
          </a:p>
          <a:p>
            <a:pPr eaLnBrk="1" hangingPunct="1"/>
            <a:r>
              <a:rPr lang="en-US" sz="2100" dirty="0">
                <a:latin typeface="Times New Roman" pitchFamily="18" charset="0"/>
                <a:sym typeface="Symbol" pitchFamily="18" charset="2"/>
              </a:rPr>
              <a:t>	}</a:t>
            </a:r>
          </a:p>
          <a:p>
            <a:pPr eaLnBrk="1" hangingPunct="1"/>
            <a:r>
              <a:rPr lang="en-US" sz="2100" dirty="0">
                <a:latin typeface="Times New Roman" pitchFamily="18" charset="0"/>
                <a:sym typeface="Symbol" pitchFamily="18" charset="2"/>
              </a:rPr>
              <a:t>}</a:t>
            </a:r>
          </a:p>
          <a:p>
            <a:pPr eaLnBrk="1" hangingPunct="1"/>
            <a:endParaRPr lang="en-US" sz="2100" dirty="0">
              <a:latin typeface="Times New Roman" pitchFamily="18" charset="0"/>
              <a:sym typeface="Symbol" pitchFamily="18" charset="2"/>
            </a:endParaRPr>
          </a:p>
          <a:p>
            <a:pPr eaLnBrk="1" hangingPunct="1">
              <a:lnSpc>
                <a:spcPct val="20000"/>
              </a:lnSpc>
            </a:pPr>
            <a:endParaRPr lang="en-US" sz="2100" dirty="0">
              <a:latin typeface="Times New Roman" pitchFamily="18" charset="0"/>
              <a:sym typeface="Symbol" pitchFamily="18" charset="2"/>
            </a:endParaRPr>
          </a:p>
        </p:txBody>
      </p:sp>
      <p:pic>
        <p:nvPicPr>
          <p:cNvPr id="4" name="Picture 3"/>
          <p:cNvPicPr/>
          <p:nvPr/>
        </p:nvPicPr>
        <p:blipFill>
          <a:blip r:embed="rId2"/>
          <a:stretch>
            <a:fillRect/>
          </a:stretch>
        </p:blipFill>
        <p:spPr>
          <a:xfrm>
            <a:off x="2743200" y="-1"/>
            <a:ext cx="6400800" cy="3391131"/>
          </a:xfrm>
          <a:prstGeom prst="rect">
            <a:avLst/>
          </a:prstGeom>
        </p:spPr>
      </p:pic>
    </p:spTree>
    <p:extLst>
      <p:ext uri="{BB962C8B-B14F-4D97-AF65-F5344CB8AC3E}">
        <p14:creationId xmlns:p14="http://schemas.microsoft.com/office/powerpoint/2010/main" val="127618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219200"/>
          </a:xfrm>
        </p:spPr>
        <p:txBody>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Simple Sequence</a:t>
            </a:r>
          </a:p>
        </p:txBody>
      </p:sp>
      <p:sp>
        <p:nvSpPr>
          <p:cNvPr id="7171" name="Text Box 3"/>
          <p:cNvSpPr txBox="1">
            <a:spLocks noChangeArrowheads="1"/>
          </p:cNvSpPr>
          <p:nvPr/>
        </p:nvSpPr>
        <p:spPr bwMode="auto">
          <a:xfrm>
            <a:off x="2667000" y="14478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Program Statement</a:t>
            </a:r>
          </a:p>
        </p:txBody>
      </p:sp>
      <p:sp>
        <p:nvSpPr>
          <p:cNvPr id="7172" name="Text Box 4"/>
          <p:cNvSpPr txBox="1">
            <a:spLocks noChangeArrowheads="1"/>
          </p:cNvSpPr>
          <p:nvPr/>
        </p:nvSpPr>
        <p:spPr bwMode="auto">
          <a:xfrm>
            <a:off x="2667000" y="27432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a:latin typeface="Arial" charset="0"/>
                <a:sym typeface="Symbol" pitchFamily="18" charset="2"/>
              </a:rPr>
              <a:t>Program Statement</a:t>
            </a:r>
          </a:p>
        </p:txBody>
      </p:sp>
      <p:sp>
        <p:nvSpPr>
          <p:cNvPr id="7173" name="Text Box 5"/>
          <p:cNvSpPr txBox="1">
            <a:spLocks noChangeArrowheads="1"/>
          </p:cNvSpPr>
          <p:nvPr/>
        </p:nvSpPr>
        <p:spPr bwMode="auto">
          <a:xfrm>
            <a:off x="2667000" y="40386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a:latin typeface="Arial" charset="0"/>
                <a:sym typeface="Symbol" pitchFamily="18" charset="2"/>
              </a:rPr>
              <a:t>Program Statement</a:t>
            </a:r>
          </a:p>
        </p:txBody>
      </p:sp>
      <p:sp>
        <p:nvSpPr>
          <p:cNvPr id="7174" name="Text Box 6"/>
          <p:cNvSpPr txBox="1">
            <a:spLocks noChangeArrowheads="1"/>
          </p:cNvSpPr>
          <p:nvPr/>
        </p:nvSpPr>
        <p:spPr bwMode="auto">
          <a:xfrm>
            <a:off x="2667000" y="53340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Program Statement</a:t>
            </a:r>
          </a:p>
        </p:txBody>
      </p:sp>
      <p:sp>
        <p:nvSpPr>
          <p:cNvPr id="7175" name="Line 7"/>
          <p:cNvSpPr>
            <a:spLocks noChangeShapeType="1"/>
          </p:cNvSpPr>
          <p:nvPr/>
        </p:nvSpPr>
        <p:spPr bwMode="auto">
          <a:xfrm>
            <a:off x="4495800" y="1981200"/>
            <a:ext cx="0" cy="7620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Line 8"/>
          <p:cNvSpPr>
            <a:spLocks noChangeShapeType="1"/>
          </p:cNvSpPr>
          <p:nvPr/>
        </p:nvSpPr>
        <p:spPr bwMode="auto">
          <a:xfrm>
            <a:off x="4495800" y="3276600"/>
            <a:ext cx="0" cy="7620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7" name="Line 9"/>
          <p:cNvSpPr>
            <a:spLocks noChangeShapeType="1"/>
          </p:cNvSpPr>
          <p:nvPr/>
        </p:nvSpPr>
        <p:spPr bwMode="auto">
          <a:xfrm>
            <a:off x="4495800" y="4572000"/>
            <a:ext cx="0" cy="7620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178" name="Picture 13" descr="j03034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1196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4" descr="j03034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8600" y="228600"/>
            <a:ext cx="1196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1533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0"/>
            <a:ext cx="9144000" cy="6859588"/>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lnSpc>
                <a:spcPct val="90000"/>
              </a:lnSpc>
            </a:pPr>
            <a:r>
              <a:rPr lang="en-US" dirty="0">
                <a:latin typeface="Times New Roman" pitchFamily="18" charset="0"/>
                <a:sym typeface="Symbol" pitchFamily="18" charset="2"/>
              </a:rPr>
              <a:t>// </a:t>
            </a:r>
            <a:r>
              <a:rPr lang="en-US" dirty="0" smtClean="0">
                <a:latin typeface="Times New Roman" pitchFamily="18" charset="0"/>
                <a:sym typeface="Symbol" pitchFamily="18" charset="2"/>
              </a:rPr>
              <a:t>Java0519.java</a:t>
            </a:r>
            <a:endParaRPr lang="en-US" dirty="0">
              <a:latin typeface="Times New Roman" pitchFamily="18" charset="0"/>
              <a:sym typeface="Symbol" pitchFamily="18" charset="2"/>
            </a:endParaRPr>
          </a:p>
          <a:p>
            <a:pPr eaLnBrk="1" hangingPunct="1">
              <a:lnSpc>
                <a:spcPct val="90000"/>
              </a:lnSpc>
            </a:pPr>
            <a:r>
              <a:rPr lang="en-US" dirty="0">
                <a:latin typeface="Times New Roman" pitchFamily="18" charset="0"/>
                <a:sym typeface="Symbol" pitchFamily="18" charset="2"/>
              </a:rPr>
              <a:t>// This program displays various counting schemes.</a:t>
            </a:r>
          </a:p>
          <a:p>
            <a:pPr eaLnBrk="1" hangingPunct="1">
              <a:lnSpc>
                <a:spcPct val="90000"/>
              </a:lnSpc>
            </a:pPr>
            <a:r>
              <a:rPr lang="en-US" dirty="0">
                <a:latin typeface="Times New Roman" pitchFamily="18" charset="0"/>
                <a:sym typeface="Symbol" pitchFamily="18" charset="2"/>
              </a:rPr>
              <a:t>// It also demonstrates the versatility of the &lt;for&gt; loop.</a:t>
            </a:r>
          </a:p>
          <a:p>
            <a:pPr eaLnBrk="1" hangingPunct="1">
              <a:lnSpc>
                <a:spcPct val="70000"/>
              </a:lnSpc>
            </a:pPr>
            <a:endParaRPr lang="en-US" dirty="0">
              <a:latin typeface="Times New Roman" pitchFamily="18" charset="0"/>
              <a:sym typeface="Symbol" pitchFamily="18" charset="2"/>
            </a:endParaRPr>
          </a:p>
          <a:p>
            <a:pPr eaLnBrk="1" hangingPunct="1">
              <a:lnSpc>
                <a:spcPct val="90000"/>
              </a:lnSpc>
            </a:pPr>
            <a:r>
              <a:rPr lang="en-US" dirty="0">
                <a:latin typeface="Times New Roman" pitchFamily="18" charset="0"/>
                <a:sym typeface="Symbol" pitchFamily="18" charset="2"/>
              </a:rPr>
              <a:t>public class </a:t>
            </a:r>
            <a:r>
              <a:rPr lang="en-US" dirty="0" smtClean="0">
                <a:latin typeface="Times New Roman" pitchFamily="18" charset="0"/>
                <a:sym typeface="Symbol" pitchFamily="18" charset="2"/>
              </a:rPr>
              <a:t>Java0519</a:t>
            </a:r>
            <a:endParaRPr lang="en-US" dirty="0">
              <a:latin typeface="Times New Roman" pitchFamily="18" charset="0"/>
              <a:sym typeface="Symbol" pitchFamily="18" charset="2"/>
            </a:endParaRPr>
          </a:p>
          <a:p>
            <a:pPr eaLnBrk="1" hangingPunct="1">
              <a:lnSpc>
                <a:spcPct val="90000"/>
              </a:lnSpc>
            </a:pPr>
            <a:r>
              <a:rPr lang="en-US" dirty="0">
                <a:latin typeface="Times New Roman" pitchFamily="18" charset="0"/>
                <a:sym typeface="Symbol" pitchFamily="18" charset="2"/>
              </a:rPr>
              <a:t>{</a:t>
            </a:r>
          </a:p>
          <a:p>
            <a:pPr eaLnBrk="1" hangingPunct="1">
              <a:lnSpc>
                <a:spcPct val="90000"/>
              </a:lnSpc>
            </a:pPr>
            <a:r>
              <a:rPr lang="en-US" dirty="0">
                <a:latin typeface="Times New Roman" pitchFamily="18" charset="0"/>
                <a:sym typeface="Symbol" pitchFamily="18" charset="2"/>
              </a:rPr>
              <a:t>	public static void main(String </a:t>
            </a:r>
            <a:r>
              <a:rPr lang="en-US" dirty="0" err="1">
                <a:latin typeface="Times New Roman" pitchFamily="18" charset="0"/>
                <a:sym typeface="Symbol" pitchFamily="18" charset="2"/>
              </a:rPr>
              <a:t>args</a:t>
            </a:r>
            <a:r>
              <a:rPr lang="en-US" dirty="0">
                <a:latin typeface="Times New Roman" pitchFamily="18" charset="0"/>
                <a:sym typeface="Symbol" pitchFamily="18" charset="2"/>
              </a:rPr>
              <a:t>[])</a:t>
            </a:r>
          </a:p>
          <a:p>
            <a:pPr eaLnBrk="1" hangingPunct="1">
              <a:lnSpc>
                <a:spcPct val="90000"/>
              </a:lnSpc>
            </a:pPr>
            <a:r>
              <a:rPr lang="en-US" dirty="0">
                <a:latin typeface="Times New Roman" pitchFamily="18" charset="0"/>
                <a:sym typeface="Symbol" pitchFamily="18" charset="2"/>
              </a:rPr>
              <a:t>	{</a:t>
            </a:r>
          </a:p>
          <a:p>
            <a:pPr eaLnBrk="1" hangingPunct="1">
              <a:lnSpc>
                <a:spcPct val="9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a:latin typeface="Times New Roman" pitchFamily="18" charset="0"/>
                <a:sym typeface="Symbol" pitchFamily="18" charset="2"/>
              </a:rPr>
              <a:t>("\</a:t>
            </a:r>
            <a:r>
              <a:rPr lang="en-US" dirty="0" smtClean="0">
                <a:latin typeface="Times New Roman" pitchFamily="18" charset="0"/>
                <a:sym typeface="Symbol" pitchFamily="18" charset="2"/>
              </a:rPr>
              <a:t>nJAVA0519.JAVA\n</a:t>
            </a:r>
            <a:r>
              <a:rPr lang="en-US" dirty="0">
                <a:latin typeface="Times New Roman" pitchFamily="18" charset="0"/>
                <a:sym typeface="Symbol" pitchFamily="18" charset="2"/>
              </a:rPr>
              <a:t>");</a:t>
            </a:r>
          </a:p>
          <a:p>
            <a:pPr eaLnBrk="1" hangingPunct="1">
              <a:lnSpc>
                <a:spcPct val="90000"/>
              </a:lnSpc>
            </a:pPr>
            <a:r>
              <a:rPr lang="en-US" dirty="0">
                <a:latin typeface="Times New Roman" pitchFamily="18" charset="0"/>
                <a:sym typeface="Symbol" pitchFamily="18" charset="2"/>
              </a:rPr>
              <a:t>		for (</a:t>
            </a:r>
            <a:r>
              <a:rPr lang="en-US" dirty="0" err="1">
                <a:latin typeface="Times New Roman" pitchFamily="18" charset="0"/>
                <a:sym typeface="Symbol" pitchFamily="18" charset="2"/>
              </a:rPr>
              <a:t>int</a:t>
            </a:r>
            <a:r>
              <a:rPr lang="en-US" dirty="0">
                <a:latin typeface="Times New Roman" pitchFamily="18" charset="0"/>
                <a:sym typeface="Symbol" pitchFamily="18" charset="2"/>
              </a:rPr>
              <a:t> p = 1; p &lt;= 15; p++)</a:t>
            </a:r>
          </a:p>
          <a:p>
            <a:pPr eaLnBrk="1" hangingPunct="1">
              <a:lnSpc>
                <a:spcPct val="9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a:t>
            </a:r>
            <a:r>
              <a:rPr lang="en-US" dirty="0">
                <a:latin typeface="Times New Roman" pitchFamily="18" charset="0"/>
                <a:sym typeface="Symbol" pitchFamily="18" charset="2"/>
              </a:rPr>
              <a:t>(p + "  ");</a:t>
            </a:r>
          </a:p>
          <a:p>
            <a:pPr eaLnBrk="1" hangingPunct="1">
              <a:lnSpc>
                <a:spcPct val="9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smtClean="0">
                <a:latin typeface="Times New Roman" pitchFamily="18" charset="0"/>
                <a:sym typeface="Symbol" pitchFamily="18" charset="2"/>
              </a:rPr>
              <a:t>("\n");</a:t>
            </a:r>
            <a:endParaRPr lang="en-US" dirty="0">
              <a:latin typeface="Times New Roman" pitchFamily="18" charset="0"/>
              <a:sym typeface="Symbol" pitchFamily="18" charset="2"/>
            </a:endParaRPr>
          </a:p>
          <a:p>
            <a:pPr eaLnBrk="1" hangingPunct="1">
              <a:lnSpc>
                <a:spcPct val="90000"/>
              </a:lnSpc>
            </a:pPr>
            <a:r>
              <a:rPr lang="en-US" dirty="0">
                <a:latin typeface="Times New Roman" pitchFamily="18" charset="0"/>
                <a:sym typeface="Symbol" pitchFamily="18" charset="2"/>
              </a:rPr>
              <a:t>		for (</a:t>
            </a:r>
            <a:r>
              <a:rPr lang="en-US" dirty="0" err="1">
                <a:latin typeface="Times New Roman" pitchFamily="18" charset="0"/>
                <a:sym typeface="Symbol" pitchFamily="18" charset="2"/>
              </a:rPr>
              <a:t>int</a:t>
            </a:r>
            <a:r>
              <a:rPr lang="en-US" dirty="0">
                <a:latin typeface="Times New Roman" pitchFamily="18" charset="0"/>
                <a:sym typeface="Symbol" pitchFamily="18" charset="2"/>
              </a:rPr>
              <a:t> q = 1; q &lt;= 15; q+=3)   </a:t>
            </a:r>
          </a:p>
          <a:p>
            <a:pPr eaLnBrk="1" hangingPunct="1">
              <a:lnSpc>
                <a:spcPct val="9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a:t>
            </a:r>
            <a:r>
              <a:rPr lang="en-US" dirty="0">
                <a:latin typeface="Times New Roman" pitchFamily="18" charset="0"/>
                <a:sym typeface="Symbol" pitchFamily="18" charset="2"/>
              </a:rPr>
              <a:t>(q + "  ");</a:t>
            </a:r>
          </a:p>
          <a:p>
            <a:pPr eaLnBrk="1" hangingPunct="1">
              <a:lnSpc>
                <a:spcPct val="9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a:latin typeface="Times New Roman" pitchFamily="18" charset="0"/>
                <a:sym typeface="Symbol" pitchFamily="18" charset="2"/>
              </a:rPr>
              <a:t>("\n");</a:t>
            </a:r>
          </a:p>
          <a:p>
            <a:pPr eaLnBrk="1" hangingPunct="1">
              <a:lnSpc>
                <a:spcPct val="90000"/>
              </a:lnSpc>
            </a:pPr>
            <a:r>
              <a:rPr lang="en-US" dirty="0">
                <a:latin typeface="Times New Roman" pitchFamily="18" charset="0"/>
                <a:sym typeface="Symbol" pitchFamily="18" charset="2"/>
              </a:rPr>
              <a:t>		for (</a:t>
            </a:r>
            <a:r>
              <a:rPr lang="en-US" dirty="0" err="1">
                <a:latin typeface="Times New Roman" pitchFamily="18" charset="0"/>
                <a:sym typeface="Symbol" pitchFamily="18" charset="2"/>
              </a:rPr>
              <a:t>int</a:t>
            </a:r>
            <a:r>
              <a:rPr lang="en-US" dirty="0">
                <a:latin typeface="Times New Roman" pitchFamily="18" charset="0"/>
                <a:sym typeface="Symbol" pitchFamily="18" charset="2"/>
              </a:rPr>
              <a:t> r = 15; r &gt;= 1; r--)   </a:t>
            </a:r>
          </a:p>
          <a:p>
            <a:pPr eaLnBrk="1" hangingPunct="1">
              <a:lnSpc>
                <a:spcPct val="9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a:t>
            </a:r>
            <a:r>
              <a:rPr lang="en-US" dirty="0">
                <a:latin typeface="Times New Roman" pitchFamily="18" charset="0"/>
                <a:sym typeface="Symbol" pitchFamily="18" charset="2"/>
              </a:rPr>
              <a:t>(r + "  ");</a:t>
            </a:r>
          </a:p>
          <a:p>
            <a:pPr eaLnBrk="1" hangingPunct="1">
              <a:lnSpc>
                <a:spcPct val="9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a:latin typeface="Times New Roman" pitchFamily="18" charset="0"/>
                <a:sym typeface="Symbol" pitchFamily="18" charset="2"/>
              </a:rPr>
              <a:t>("\n");</a:t>
            </a:r>
          </a:p>
          <a:p>
            <a:pPr eaLnBrk="1" hangingPunct="1">
              <a:lnSpc>
                <a:spcPct val="90000"/>
              </a:lnSpc>
            </a:pPr>
            <a:r>
              <a:rPr lang="en-US" dirty="0">
                <a:latin typeface="Times New Roman" pitchFamily="18" charset="0"/>
                <a:sym typeface="Symbol" pitchFamily="18" charset="2"/>
              </a:rPr>
              <a:t>		for (double s = 0; s &lt;= 3; s+=0.5)   </a:t>
            </a:r>
          </a:p>
          <a:p>
            <a:pPr eaLnBrk="1" hangingPunct="1">
              <a:lnSpc>
                <a:spcPct val="9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a:t>
            </a:r>
            <a:r>
              <a:rPr lang="en-US" dirty="0">
                <a:latin typeface="Times New Roman" pitchFamily="18" charset="0"/>
                <a:sym typeface="Symbol" pitchFamily="18" charset="2"/>
              </a:rPr>
              <a:t>(s + "  ");</a:t>
            </a:r>
          </a:p>
          <a:p>
            <a:pPr eaLnBrk="1" hangingPunct="1">
              <a:lnSpc>
                <a:spcPct val="9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a:latin typeface="Times New Roman" pitchFamily="18" charset="0"/>
                <a:sym typeface="Symbol" pitchFamily="18" charset="2"/>
              </a:rPr>
              <a:t>("\n");</a:t>
            </a:r>
          </a:p>
          <a:p>
            <a:pPr eaLnBrk="1" hangingPunct="1">
              <a:lnSpc>
                <a:spcPct val="90000"/>
              </a:lnSpc>
            </a:pPr>
            <a:r>
              <a:rPr lang="en-US" dirty="0">
                <a:latin typeface="Times New Roman" pitchFamily="18" charset="0"/>
                <a:sym typeface="Symbol" pitchFamily="18" charset="2"/>
              </a:rPr>
              <a:t>		for (char t = 'A'; t &lt;= 'Z'; t++)</a:t>
            </a:r>
          </a:p>
          <a:p>
            <a:pPr eaLnBrk="1" hangingPunct="1">
              <a:lnSpc>
                <a:spcPct val="9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a:t>
            </a:r>
            <a:r>
              <a:rPr lang="en-US" dirty="0">
                <a:latin typeface="Times New Roman" pitchFamily="18" charset="0"/>
                <a:sym typeface="Symbol" pitchFamily="18" charset="2"/>
              </a:rPr>
              <a:t>(t + "  ");</a:t>
            </a:r>
          </a:p>
          <a:p>
            <a:pPr eaLnBrk="1" hangingPunct="1">
              <a:lnSpc>
                <a:spcPct val="90000"/>
              </a:lnSpc>
            </a:pPr>
            <a:r>
              <a:rPr lang="en-US" dirty="0">
                <a:latin typeface="Times New Roman" pitchFamily="18" charset="0"/>
                <a:sym typeface="Symbol" pitchFamily="18" charset="2"/>
              </a:rPr>
              <a:t>		</a:t>
            </a:r>
            <a:r>
              <a:rPr lang="en-US" dirty="0" err="1">
                <a:latin typeface="Times New Roman" pitchFamily="18" charset="0"/>
                <a:sym typeface="Symbol" pitchFamily="18" charset="2"/>
              </a:rPr>
              <a:t>System.out.println</a:t>
            </a:r>
            <a:r>
              <a:rPr lang="en-US" dirty="0">
                <a:latin typeface="Times New Roman" pitchFamily="18" charset="0"/>
                <a:sym typeface="Symbol" pitchFamily="18" charset="2"/>
              </a:rPr>
              <a:t>("\n\n");</a:t>
            </a:r>
          </a:p>
          <a:p>
            <a:pPr eaLnBrk="1" hangingPunct="1">
              <a:lnSpc>
                <a:spcPct val="90000"/>
              </a:lnSpc>
            </a:pPr>
            <a:r>
              <a:rPr lang="en-US" dirty="0">
                <a:latin typeface="Times New Roman" pitchFamily="18" charset="0"/>
                <a:sym typeface="Symbol" pitchFamily="18" charset="2"/>
              </a:rPr>
              <a:t>	}</a:t>
            </a:r>
          </a:p>
          <a:p>
            <a:pPr eaLnBrk="1" hangingPunct="1">
              <a:lnSpc>
                <a:spcPct val="90000"/>
              </a:lnSpc>
            </a:pPr>
            <a:r>
              <a:rPr lang="en-US" dirty="0">
                <a:latin typeface="Times New Roman" pitchFamily="18" charset="0"/>
                <a:sym typeface="Symbol" pitchFamily="18" charset="2"/>
              </a:rPr>
              <a:t>}</a:t>
            </a:r>
          </a:p>
        </p:txBody>
      </p:sp>
      <p:pic>
        <p:nvPicPr>
          <p:cNvPr id="4" name="Picture 3"/>
          <p:cNvPicPr/>
          <p:nvPr/>
        </p:nvPicPr>
        <p:blipFill>
          <a:blip r:embed="rId2"/>
          <a:stretch>
            <a:fillRect/>
          </a:stretch>
        </p:blipFill>
        <p:spPr>
          <a:xfrm>
            <a:off x="0" y="0"/>
            <a:ext cx="9144000" cy="2331720"/>
          </a:xfrm>
          <a:prstGeom prst="rect">
            <a:avLst/>
          </a:prstGeom>
        </p:spPr>
      </p:pic>
      <p:sp>
        <p:nvSpPr>
          <p:cNvPr id="5" name="Text Box 7"/>
          <p:cNvSpPr txBox="1">
            <a:spLocks noChangeArrowheads="1"/>
          </p:cNvSpPr>
          <p:nvPr/>
        </p:nvSpPr>
        <p:spPr bwMode="auto">
          <a:xfrm>
            <a:off x="4800600" y="2536825"/>
            <a:ext cx="4114800" cy="4092575"/>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1pPr>
            <a:lvl2pPr marL="742950" indent="-28575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2pPr>
            <a:lvl3pPr marL="11430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3pPr>
            <a:lvl4pPr marL="16002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4pPr>
            <a:lvl5pPr marL="2057400" indent="-228600" eaLnBrk="0" hangingPunct="0">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143000" algn="l"/>
                <a:tab pos="1371600" algn="l"/>
                <a:tab pos="1660525" algn="l"/>
                <a:tab pos="2286000" algn="l"/>
                <a:tab pos="2636838" algn="l"/>
              </a:tabLst>
              <a:defRPr sz="1900" b="1">
                <a:solidFill>
                  <a:schemeClr val="tx1"/>
                </a:solidFill>
                <a:latin typeface="Arial Black" pitchFamily="34" charset="0"/>
              </a:defRPr>
            </a:lvl9pPr>
          </a:lstStyle>
          <a:p>
            <a:pPr eaLnBrk="1" hangingPunct="1">
              <a:lnSpc>
                <a:spcPct val="90000"/>
              </a:lnSpc>
            </a:pPr>
            <a:r>
              <a:rPr lang="en-US" sz="2400">
                <a:latin typeface="Arial Narrow" pitchFamily="34" charset="0"/>
                <a:sym typeface="Symbol" pitchFamily="18" charset="2"/>
              </a:rPr>
              <a:t>You do NOT always have to use </a:t>
            </a:r>
            <a:r>
              <a:rPr lang="en-US" sz="2400" b="0">
                <a:latin typeface="Arial" charset="0"/>
                <a:sym typeface="Symbol" pitchFamily="18" charset="2"/>
              </a:rPr>
              <a:t>++</a:t>
            </a:r>
            <a:r>
              <a:rPr lang="en-US" sz="2400">
                <a:latin typeface="Arial Narrow" pitchFamily="34" charset="0"/>
                <a:sym typeface="Symbol" pitchFamily="18" charset="2"/>
              </a:rPr>
              <a:t> in the 3</a:t>
            </a:r>
            <a:r>
              <a:rPr lang="en-US" sz="2400" baseline="30000">
                <a:latin typeface="Arial Narrow" pitchFamily="34" charset="0"/>
                <a:sym typeface="Symbol" pitchFamily="18" charset="2"/>
              </a:rPr>
              <a:t>rd</a:t>
            </a:r>
            <a:r>
              <a:rPr lang="en-US" sz="2400">
                <a:latin typeface="Arial Narrow" pitchFamily="34" charset="0"/>
                <a:sym typeface="Symbol" pitchFamily="18" charset="2"/>
              </a:rPr>
              <a:t> part of a </a:t>
            </a:r>
            <a:r>
              <a:rPr lang="en-US" sz="2400" b="0">
                <a:sym typeface="Symbol" pitchFamily="18" charset="2"/>
              </a:rPr>
              <a:t>for</a:t>
            </a:r>
            <a:r>
              <a:rPr lang="en-US" sz="2400" b="0" i="1">
                <a:latin typeface="Arial" charset="0"/>
                <a:sym typeface="Symbol" pitchFamily="18" charset="2"/>
              </a:rPr>
              <a:t> </a:t>
            </a:r>
            <a:r>
              <a:rPr lang="en-US" sz="2400">
                <a:latin typeface="Arial Narrow" pitchFamily="34" charset="0"/>
                <a:sym typeface="Symbol" pitchFamily="18" charset="2"/>
              </a:rPr>
              <a:t> loop.</a:t>
            </a:r>
          </a:p>
          <a:p>
            <a:pPr eaLnBrk="1" hangingPunct="1">
              <a:lnSpc>
                <a:spcPct val="90000"/>
              </a:lnSpc>
            </a:pPr>
            <a:endParaRPr lang="en-US" sz="2400">
              <a:latin typeface="Arial Narrow" pitchFamily="34" charset="0"/>
              <a:sym typeface="Symbol" pitchFamily="18" charset="2"/>
            </a:endParaRPr>
          </a:p>
          <a:p>
            <a:pPr eaLnBrk="1" hangingPunct="1">
              <a:lnSpc>
                <a:spcPct val="90000"/>
              </a:lnSpc>
            </a:pPr>
            <a:r>
              <a:rPr lang="en-US" sz="2400">
                <a:latin typeface="Arial Narrow" pitchFamily="34" charset="0"/>
                <a:sym typeface="Symbol" pitchFamily="18" charset="2"/>
              </a:rPr>
              <a:t>You can count by any amount. </a:t>
            </a:r>
          </a:p>
          <a:p>
            <a:pPr eaLnBrk="1" hangingPunct="1">
              <a:lnSpc>
                <a:spcPct val="90000"/>
              </a:lnSpc>
            </a:pPr>
            <a:endParaRPr lang="en-US" sz="2400">
              <a:latin typeface="Arial Narrow" pitchFamily="34" charset="0"/>
              <a:sym typeface="Symbol" pitchFamily="18" charset="2"/>
            </a:endParaRPr>
          </a:p>
          <a:p>
            <a:pPr eaLnBrk="1" hangingPunct="1">
              <a:lnSpc>
                <a:spcPct val="90000"/>
              </a:lnSpc>
            </a:pPr>
            <a:r>
              <a:rPr lang="en-US" sz="2400">
                <a:latin typeface="Arial Narrow" pitchFamily="34" charset="0"/>
                <a:sym typeface="Symbol" pitchFamily="18" charset="2"/>
              </a:rPr>
              <a:t>You can count backwards.  </a:t>
            </a:r>
          </a:p>
          <a:p>
            <a:pPr eaLnBrk="1" hangingPunct="1">
              <a:lnSpc>
                <a:spcPct val="90000"/>
              </a:lnSpc>
            </a:pPr>
            <a:endParaRPr lang="en-US" sz="2400">
              <a:latin typeface="Arial Narrow" pitchFamily="34" charset="0"/>
              <a:sym typeface="Symbol" pitchFamily="18" charset="2"/>
            </a:endParaRPr>
          </a:p>
          <a:p>
            <a:pPr eaLnBrk="1" hangingPunct="1">
              <a:lnSpc>
                <a:spcPct val="90000"/>
              </a:lnSpc>
            </a:pPr>
            <a:r>
              <a:rPr lang="en-US" sz="2400">
                <a:latin typeface="Arial Narrow" pitchFamily="34" charset="0"/>
                <a:sym typeface="Symbol" pitchFamily="18" charset="2"/>
              </a:rPr>
              <a:t>You can count by fractional amounts.  </a:t>
            </a:r>
          </a:p>
          <a:p>
            <a:pPr eaLnBrk="1" hangingPunct="1">
              <a:lnSpc>
                <a:spcPct val="90000"/>
              </a:lnSpc>
            </a:pPr>
            <a:endParaRPr lang="en-US" sz="2400">
              <a:latin typeface="Arial Narrow" pitchFamily="34" charset="0"/>
              <a:sym typeface="Symbol" pitchFamily="18" charset="2"/>
            </a:endParaRPr>
          </a:p>
          <a:p>
            <a:pPr eaLnBrk="1" hangingPunct="1">
              <a:lnSpc>
                <a:spcPct val="90000"/>
              </a:lnSpc>
            </a:pPr>
            <a:r>
              <a:rPr lang="en-US" sz="2400">
                <a:latin typeface="Arial Narrow" pitchFamily="34" charset="0"/>
                <a:sym typeface="Symbol" pitchFamily="18" charset="2"/>
              </a:rPr>
              <a:t>You can even count with characters.</a:t>
            </a:r>
          </a:p>
        </p:txBody>
      </p:sp>
    </p:spTree>
    <p:extLst>
      <p:ext uri="{BB962C8B-B14F-4D97-AF65-F5344CB8AC3E}">
        <p14:creationId xmlns:p14="http://schemas.microsoft.com/office/powerpoint/2010/main" val="382751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965200"/>
          </a:xfrm>
        </p:spPr>
        <p:txBody>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Fixed Repetition</a:t>
            </a:r>
          </a:p>
        </p:txBody>
      </p:sp>
      <p:sp>
        <p:nvSpPr>
          <p:cNvPr id="63491" name="Text Box 3"/>
          <p:cNvSpPr txBox="1">
            <a:spLocks noChangeArrowheads="1"/>
          </p:cNvSpPr>
          <p:nvPr/>
        </p:nvSpPr>
        <p:spPr bwMode="auto">
          <a:xfrm>
            <a:off x="228600" y="965200"/>
            <a:ext cx="8763000" cy="5823197"/>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9pPr>
          </a:lstStyle>
          <a:p>
            <a:pPr eaLnBrk="1" hangingPunct="1"/>
            <a:r>
              <a:rPr lang="en-US" sz="2000" dirty="0">
                <a:latin typeface="Arial" charset="0"/>
                <a:sym typeface="Symbol" pitchFamily="18" charset="2"/>
              </a:rPr>
              <a:t>Java has a variety of control structures for repetition.</a:t>
            </a:r>
          </a:p>
          <a:p>
            <a:pPr eaLnBrk="1" hangingPunct="1">
              <a:lnSpc>
                <a:spcPct val="70000"/>
              </a:lnSpc>
            </a:pPr>
            <a:endParaRPr lang="en-US" sz="2000" dirty="0">
              <a:latin typeface="Arial" charset="0"/>
              <a:sym typeface="Symbol" pitchFamily="18" charset="2"/>
            </a:endParaRPr>
          </a:p>
          <a:p>
            <a:pPr eaLnBrk="1" hangingPunct="1"/>
            <a:r>
              <a:rPr lang="en-US" sz="2000" dirty="0">
                <a:latin typeface="Arial" charset="0"/>
                <a:sym typeface="Symbol" pitchFamily="18" charset="2"/>
              </a:rPr>
              <a:t>Other computer science terms for </a:t>
            </a:r>
            <a:r>
              <a:rPr lang="en-US" sz="2000" i="1" dirty="0">
                <a:latin typeface="Arial" charset="0"/>
                <a:sym typeface="Symbol" pitchFamily="18" charset="2"/>
              </a:rPr>
              <a:t>repetition</a:t>
            </a:r>
            <a:r>
              <a:rPr lang="en-US" sz="2000" dirty="0">
                <a:latin typeface="Arial" charset="0"/>
                <a:sym typeface="Symbol" pitchFamily="18" charset="2"/>
              </a:rPr>
              <a:t> are </a:t>
            </a:r>
            <a:r>
              <a:rPr lang="en-US" sz="2000" i="1" dirty="0">
                <a:latin typeface="Arial" charset="0"/>
                <a:cs typeface="Arial" charset="0"/>
                <a:sym typeface="Symbol" pitchFamily="18" charset="2"/>
              </a:rPr>
              <a:t>looping</a:t>
            </a:r>
            <a:r>
              <a:rPr lang="en-US" sz="2000" dirty="0">
                <a:latin typeface="Arial" charset="0"/>
                <a:cs typeface="Arial" charset="0"/>
                <a:sym typeface="Symbol" pitchFamily="18" charset="2"/>
              </a:rPr>
              <a:t> and </a:t>
            </a:r>
            <a:r>
              <a:rPr lang="en-US" sz="2000" i="1" dirty="0">
                <a:latin typeface="Arial" charset="0"/>
                <a:cs typeface="Arial" charset="0"/>
                <a:sym typeface="Symbol" pitchFamily="18" charset="2"/>
              </a:rPr>
              <a:t>iteration</a:t>
            </a:r>
            <a:r>
              <a:rPr lang="en-US" sz="2000" dirty="0">
                <a:latin typeface="Arial" charset="0"/>
                <a:sym typeface="Symbol" pitchFamily="18" charset="2"/>
              </a:rPr>
              <a:t>.</a:t>
            </a:r>
          </a:p>
          <a:p>
            <a:pPr eaLnBrk="1" hangingPunct="1">
              <a:lnSpc>
                <a:spcPct val="70000"/>
              </a:lnSpc>
            </a:pPr>
            <a:endParaRPr lang="en-US" sz="2000" dirty="0">
              <a:latin typeface="Arial" charset="0"/>
              <a:sym typeface="Symbol" pitchFamily="18" charset="2"/>
            </a:endParaRPr>
          </a:p>
          <a:p>
            <a:pPr eaLnBrk="1" hangingPunct="1"/>
            <a:r>
              <a:rPr lang="en-US" sz="2000" i="1" dirty="0">
                <a:latin typeface="Arial" charset="0"/>
                <a:cs typeface="Arial" charset="0"/>
                <a:sym typeface="Symbol" pitchFamily="18" charset="2"/>
              </a:rPr>
              <a:t>Fixed </a:t>
            </a:r>
            <a:r>
              <a:rPr lang="en-US" sz="2000" i="1" dirty="0" smtClean="0">
                <a:latin typeface="Arial" charset="0"/>
                <a:cs typeface="Arial" charset="0"/>
                <a:sym typeface="Symbol" pitchFamily="18" charset="2"/>
              </a:rPr>
              <a:t>Repetition </a:t>
            </a:r>
            <a:r>
              <a:rPr lang="en-US" sz="2000" dirty="0" smtClean="0">
                <a:latin typeface="Arial" charset="0"/>
                <a:sym typeface="Symbol" pitchFamily="18" charset="2"/>
              </a:rPr>
              <a:t>is </a:t>
            </a:r>
            <a:r>
              <a:rPr lang="en-US" sz="2000" dirty="0">
                <a:latin typeface="Arial" charset="0"/>
                <a:sym typeface="Symbol" pitchFamily="18" charset="2"/>
              </a:rPr>
              <a:t>done with the </a:t>
            </a:r>
            <a:r>
              <a:rPr lang="en-US" sz="2000" b="0" dirty="0">
                <a:sym typeface="Symbol" pitchFamily="18" charset="2"/>
              </a:rPr>
              <a:t>for</a:t>
            </a:r>
            <a:r>
              <a:rPr lang="en-US" sz="2000" dirty="0">
                <a:latin typeface="Arial" charset="0"/>
                <a:sym typeface="Symbol" pitchFamily="18" charset="2"/>
              </a:rPr>
              <a:t>  loop structure.</a:t>
            </a:r>
          </a:p>
          <a:p>
            <a:pPr eaLnBrk="1" hangingPunct="1">
              <a:lnSpc>
                <a:spcPct val="70000"/>
              </a:lnSpc>
            </a:pPr>
            <a:endParaRPr lang="en-US" sz="2000" dirty="0">
              <a:latin typeface="Arial" charset="0"/>
              <a:sym typeface="Symbol" pitchFamily="18" charset="2"/>
            </a:endParaRPr>
          </a:p>
          <a:p>
            <a:pPr eaLnBrk="1" hangingPunct="1"/>
            <a:r>
              <a:rPr lang="en-US" sz="2000" b="0" dirty="0">
                <a:sym typeface="Symbol" pitchFamily="18" charset="2"/>
              </a:rPr>
              <a:t>General Syntax:</a:t>
            </a:r>
          </a:p>
          <a:p>
            <a:pPr eaLnBrk="1" hangingPunct="1">
              <a:lnSpc>
                <a:spcPct val="70000"/>
              </a:lnSpc>
            </a:pPr>
            <a:endParaRPr lang="en-US" sz="2000" dirty="0">
              <a:latin typeface="Arial" charset="0"/>
              <a:sym typeface="Symbol" pitchFamily="18" charset="2"/>
            </a:endParaRPr>
          </a:p>
          <a:p>
            <a:pPr eaLnBrk="1" hangingPunct="1"/>
            <a:endParaRPr lang="en-US" sz="2000" dirty="0">
              <a:latin typeface="Times New Roman" pitchFamily="18" charset="0"/>
              <a:sym typeface="Symbol" pitchFamily="18" charset="2"/>
            </a:endParaRPr>
          </a:p>
          <a:p>
            <a:pPr eaLnBrk="1" hangingPunct="1">
              <a:lnSpc>
                <a:spcPct val="70000"/>
              </a:lnSpc>
            </a:pPr>
            <a:endParaRPr lang="en-US" sz="2000" dirty="0">
              <a:latin typeface="Times New Roman" pitchFamily="18" charset="0"/>
              <a:sym typeface="Symbol" pitchFamily="18" charset="2"/>
            </a:endParaRPr>
          </a:p>
          <a:p>
            <a:pPr eaLnBrk="1" hangingPunct="1"/>
            <a:r>
              <a:rPr lang="en-US" sz="2000" dirty="0">
                <a:latin typeface="Arial" charset="0"/>
                <a:sym typeface="Symbol" pitchFamily="18" charset="2"/>
              </a:rPr>
              <a:t>The </a:t>
            </a:r>
            <a:r>
              <a:rPr lang="en-US" sz="2000" b="0" dirty="0">
                <a:sym typeface="Symbol" pitchFamily="18" charset="2"/>
              </a:rPr>
              <a:t>for</a:t>
            </a:r>
            <a:r>
              <a:rPr lang="en-US" sz="2000" dirty="0">
                <a:latin typeface="Arial" charset="0"/>
                <a:sym typeface="Symbol" pitchFamily="18" charset="2"/>
              </a:rPr>
              <a:t> </a:t>
            </a:r>
            <a:r>
              <a:rPr lang="en-US" sz="1400" dirty="0">
                <a:latin typeface="Arial" charset="0"/>
                <a:sym typeface="Symbol" pitchFamily="18" charset="2"/>
              </a:rPr>
              <a:t> </a:t>
            </a:r>
            <a:r>
              <a:rPr lang="en-US" sz="2000" dirty="0">
                <a:latin typeface="Arial" charset="0"/>
                <a:sym typeface="Symbol" pitchFamily="18" charset="2"/>
              </a:rPr>
              <a:t>loop has three distinct parts:</a:t>
            </a:r>
          </a:p>
          <a:p>
            <a:pPr eaLnBrk="1" hangingPunct="1">
              <a:lnSpc>
                <a:spcPct val="70000"/>
              </a:lnSpc>
            </a:pPr>
            <a:endParaRPr lang="en-US" sz="2000" dirty="0">
              <a:latin typeface="Arial" charset="0"/>
              <a:sym typeface="Symbol" pitchFamily="18" charset="2"/>
            </a:endParaRPr>
          </a:p>
          <a:p>
            <a:pPr eaLnBrk="1" hangingPunct="1"/>
            <a:r>
              <a:rPr lang="en-US" sz="2000" i="1" dirty="0">
                <a:latin typeface="Arial" charset="0"/>
                <a:cs typeface="Arial" charset="0"/>
                <a:sym typeface="Symbol" pitchFamily="18" charset="2"/>
              </a:rPr>
              <a:t>Part1</a:t>
            </a:r>
            <a:r>
              <a:rPr lang="en-US" sz="2000" dirty="0">
                <a:latin typeface="Arial" charset="0"/>
                <a:cs typeface="Arial" charset="0"/>
                <a:sym typeface="Symbol" pitchFamily="18" charset="2"/>
              </a:rPr>
              <a:t> </a:t>
            </a:r>
            <a:r>
              <a:rPr lang="en-US" sz="1400" dirty="0">
                <a:latin typeface="Arial" charset="0"/>
                <a:cs typeface="Arial" charset="0"/>
                <a:sym typeface="Symbol" pitchFamily="18" charset="2"/>
              </a:rPr>
              <a:t> </a:t>
            </a:r>
            <a:r>
              <a:rPr lang="en-US" sz="2000" dirty="0">
                <a:latin typeface="Arial" charset="0"/>
                <a:cs typeface="Arial" charset="0"/>
                <a:sym typeface="Symbol" pitchFamily="18" charset="2"/>
              </a:rPr>
              <a:t>initializes the Loop Control Variable.</a:t>
            </a:r>
          </a:p>
          <a:p>
            <a:pPr eaLnBrk="1" hangingPunct="1"/>
            <a:r>
              <a:rPr lang="en-US" sz="2000" i="1" dirty="0">
                <a:latin typeface="Arial" charset="0"/>
                <a:cs typeface="Arial" charset="0"/>
                <a:sym typeface="Symbol" pitchFamily="18" charset="2"/>
              </a:rPr>
              <a:t>Part2</a:t>
            </a:r>
            <a:r>
              <a:rPr lang="en-US" sz="2000" dirty="0">
                <a:latin typeface="Arial" charset="0"/>
                <a:cs typeface="Arial" charset="0"/>
                <a:sym typeface="Symbol" pitchFamily="18" charset="2"/>
              </a:rPr>
              <a:t> </a:t>
            </a:r>
            <a:r>
              <a:rPr lang="en-US" sz="1400" dirty="0">
                <a:latin typeface="Arial" charset="0"/>
                <a:cs typeface="Arial" charset="0"/>
                <a:sym typeface="Symbol" pitchFamily="18" charset="2"/>
              </a:rPr>
              <a:t> </a:t>
            </a:r>
            <a:r>
              <a:rPr lang="en-US" sz="2000" dirty="0">
                <a:latin typeface="Arial" charset="0"/>
                <a:cs typeface="Arial" charset="0"/>
                <a:sym typeface="Symbol" pitchFamily="18" charset="2"/>
              </a:rPr>
              <a:t>sets the exit condition for the loop.</a:t>
            </a:r>
          </a:p>
          <a:p>
            <a:pPr eaLnBrk="1" hangingPunct="1"/>
            <a:r>
              <a:rPr lang="en-US" sz="2000" i="1" dirty="0">
                <a:latin typeface="Arial" charset="0"/>
                <a:cs typeface="Arial" charset="0"/>
                <a:sym typeface="Symbol" pitchFamily="18" charset="2"/>
              </a:rPr>
              <a:t>Part3</a:t>
            </a:r>
            <a:r>
              <a:rPr lang="en-US" sz="2000" dirty="0">
                <a:latin typeface="Arial" charset="0"/>
                <a:cs typeface="Arial" charset="0"/>
                <a:sym typeface="Symbol" pitchFamily="18" charset="2"/>
              </a:rPr>
              <a:t> </a:t>
            </a:r>
            <a:r>
              <a:rPr lang="en-US" sz="1400" dirty="0">
                <a:latin typeface="Arial" charset="0"/>
                <a:cs typeface="Arial" charset="0"/>
                <a:sym typeface="Symbol" pitchFamily="18" charset="2"/>
              </a:rPr>
              <a:t> </a:t>
            </a:r>
            <a:r>
              <a:rPr lang="en-US" sz="2000" dirty="0">
                <a:latin typeface="Arial" charset="0"/>
                <a:cs typeface="Arial" charset="0"/>
                <a:sym typeface="Symbol" pitchFamily="18" charset="2"/>
              </a:rPr>
              <a:t>determines </a:t>
            </a:r>
            <a:r>
              <a:rPr lang="en-US" sz="2000" dirty="0">
                <a:latin typeface="Arial" charset="0"/>
                <a:sym typeface="Symbol" pitchFamily="18" charset="2"/>
              </a:rPr>
              <a:t>how the LCV changes.</a:t>
            </a:r>
          </a:p>
          <a:p>
            <a:pPr eaLnBrk="1" hangingPunct="1"/>
            <a:endParaRPr lang="en-US" sz="2000" dirty="0">
              <a:latin typeface="Arial" charset="0"/>
              <a:sym typeface="Symbol" pitchFamily="18" charset="2"/>
            </a:endParaRPr>
          </a:p>
          <a:p>
            <a:pPr eaLnBrk="1" hangingPunct="1"/>
            <a:r>
              <a:rPr lang="en-US" sz="2000" b="0" dirty="0">
                <a:sym typeface="Symbol" pitchFamily="18" charset="2"/>
              </a:rPr>
              <a:t>Specific Example:</a:t>
            </a:r>
          </a:p>
          <a:p>
            <a:pPr eaLnBrk="1" hangingPunct="1"/>
            <a:endParaRPr lang="en-US" sz="2000" dirty="0">
              <a:latin typeface="Arial" charset="0"/>
              <a:sym typeface="Symbol" pitchFamily="18" charset="2"/>
            </a:endParaRPr>
          </a:p>
          <a:p>
            <a:pPr eaLnBrk="1" hangingPunct="1">
              <a:lnSpc>
                <a:spcPct val="70000"/>
              </a:lnSpc>
            </a:pPr>
            <a:endParaRPr lang="en-US" sz="2000" dirty="0">
              <a:latin typeface="Arial" charset="0"/>
              <a:sym typeface="Symbol" pitchFamily="18" charset="2"/>
            </a:endParaRPr>
          </a:p>
          <a:p>
            <a:pPr eaLnBrk="1" hangingPunct="1"/>
            <a:endParaRPr lang="en-US" sz="2000" dirty="0">
              <a:latin typeface="Times New Roman" pitchFamily="18" charset="0"/>
              <a:sym typeface="Symbol" pitchFamily="18" charset="2"/>
            </a:endParaRPr>
          </a:p>
          <a:p>
            <a:pPr eaLnBrk="1" hangingPunct="1">
              <a:lnSpc>
                <a:spcPct val="70000"/>
              </a:lnSpc>
            </a:pPr>
            <a:endParaRPr lang="en-US" sz="2000" dirty="0">
              <a:latin typeface="Times New Roman" pitchFamily="18" charset="0"/>
              <a:sym typeface="Symbol" pitchFamily="18" charset="2"/>
            </a:endParaRPr>
          </a:p>
        </p:txBody>
      </p:sp>
      <p:sp>
        <p:nvSpPr>
          <p:cNvPr id="54276" name="Text Box 4"/>
          <p:cNvSpPr txBox="1">
            <a:spLocks noChangeArrowheads="1"/>
          </p:cNvSpPr>
          <p:nvPr/>
        </p:nvSpPr>
        <p:spPr bwMode="auto">
          <a:xfrm>
            <a:off x="2895600" y="2590800"/>
            <a:ext cx="3733800" cy="830263"/>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Lst>
              <a:defRPr b="1">
                <a:solidFill>
                  <a:schemeClr val="tx1"/>
                </a:solidFill>
                <a:latin typeface="Arial" charset="0"/>
              </a:defRPr>
            </a:lvl1pPr>
            <a:lvl2pPr marL="742950" indent="-285750" eaLnBrk="0" hangingPunct="0">
              <a:tabLst>
                <a:tab pos="457200" algn="l"/>
                <a:tab pos="914400" algn="l"/>
                <a:tab pos="1371600" algn="l"/>
                <a:tab pos="1828800" algn="l"/>
                <a:tab pos="2286000" algn="l"/>
              </a:tabLst>
              <a:defRPr b="1">
                <a:solidFill>
                  <a:schemeClr val="tx1"/>
                </a:solidFill>
                <a:latin typeface="Arial" charset="0"/>
              </a:defRPr>
            </a:lvl2pPr>
            <a:lvl3pPr marL="1143000" indent="-228600" eaLnBrk="0" hangingPunct="0">
              <a:tabLst>
                <a:tab pos="457200" algn="l"/>
                <a:tab pos="914400" algn="l"/>
                <a:tab pos="1371600" algn="l"/>
                <a:tab pos="1828800" algn="l"/>
                <a:tab pos="2286000" algn="l"/>
              </a:tabLst>
              <a:defRPr b="1">
                <a:solidFill>
                  <a:schemeClr val="tx1"/>
                </a:solidFill>
                <a:latin typeface="Arial" charset="0"/>
              </a:defRPr>
            </a:lvl3pPr>
            <a:lvl4pPr marL="1600200" indent="-228600" eaLnBrk="0" hangingPunct="0">
              <a:tabLst>
                <a:tab pos="457200" algn="l"/>
                <a:tab pos="914400" algn="l"/>
                <a:tab pos="1371600" algn="l"/>
                <a:tab pos="1828800" algn="l"/>
                <a:tab pos="2286000" algn="l"/>
              </a:tabLst>
              <a:defRPr b="1">
                <a:solidFill>
                  <a:schemeClr val="tx1"/>
                </a:solidFill>
                <a:latin typeface="Arial" charset="0"/>
              </a:defRPr>
            </a:lvl4pPr>
            <a:lvl5pPr marL="2057400" indent="-228600" eaLnBrk="0" hangingPunct="0">
              <a:tabLst>
                <a:tab pos="457200" algn="l"/>
                <a:tab pos="914400" algn="l"/>
                <a:tab pos="1371600" algn="l"/>
                <a:tab pos="1828800" algn="l"/>
                <a:tab pos="2286000" algn="l"/>
              </a:tabLst>
              <a:defRPr b="1">
                <a:solidFill>
                  <a:schemeClr val="tx1"/>
                </a:solidFill>
                <a:latin typeface="Arial" charset="0"/>
              </a:defRPr>
            </a:lvl5pPr>
            <a:lvl6pPr marL="25146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6pPr>
            <a:lvl7pPr marL="29718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7pPr>
            <a:lvl8pPr marL="34290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8pPr>
            <a:lvl9pPr marL="3886200" indent="-228600" eaLnBrk="0" fontAlgn="base" hangingPunct="0">
              <a:spcBef>
                <a:spcPct val="0"/>
              </a:spcBef>
              <a:spcAft>
                <a:spcPct val="0"/>
              </a:spcAft>
              <a:tabLst>
                <a:tab pos="457200" algn="l"/>
                <a:tab pos="914400" algn="l"/>
                <a:tab pos="1371600" algn="l"/>
                <a:tab pos="1828800" algn="l"/>
                <a:tab pos="2286000" algn="l"/>
              </a:tabLst>
              <a:defRPr b="1">
                <a:solidFill>
                  <a:schemeClr val="tx1"/>
                </a:solidFill>
                <a:latin typeface="Arial" charset="0"/>
              </a:defRPr>
            </a:lvl9pPr>
          </a:lstStyle>
          <a:p>
            <a:pPr eaLnBrk="1" hangingPunct="1">
              <a:defRPr/>
            </a:pPr>
            <a:r>
              <a:rPr lang="en-US" sz="2400" b="0" dirty="0">
                <a:latin typeface="+mn-lt"/>
                <a:sym typeface="Symbol" pitchFamily="18" charset="2"/>
              </a:rPr>
              <a:t>for (Part1; Part2; Part3)</a:t>
            </a:r>
          </a:p>
          <a:p>
            <a:pPr eaLnBrk="1" hangingPunct="1">
              <a:defRPr/>
            </a:pPr>
            <a:r>
              <a:rPr lang="en-US" sz="2400" b="0" dirty="0">
                <a:latin typeface="+mn-lt"/>
                <a:sym typeface="Symbol" pitchFamily="18" charset="2"/>
              </a:rPr>
              <a:t>   loop body;</a:t>
            </a:r>
          </a:p>
        </p:txBody>
      </p:sp>
      <p:sp>
        <p:nvSpPr>
          <p:cNvPr id="63493" name="Text Box 5"/>
          <p:cNvSpPr txBox="1">
            <a:spLocks noChangeArrowheads="1"/>
          </p:cNvSpPr>
          <p:nvPr/>
        </p:nvSpPr>
        <p:spPr bwMode="auto">
          <a:xfrm>
            <a:off x="381000" y="5788025"/>
            <a:ext cx="7543800" cy="830263"/>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9pPr>
          </a:lstStyle>
          <a:p>
            <a:pPr eaLnBrk="1" hangingPunct="1"/>
            <a:r>
              <a:rPr lang="en-US" sz="2400" dirty="0">
                <a:latin typeface="Times New Roman" pitchFamily="18" charset="0"/>
                <a:cs typeface="Times New Roman" pitchFamily="18" charset="0"/>
                <a:sym typeface="Symbol" pitchFamily="18" charset="2"/>
              </a:rPr>
              <a:t>for (k = 1; k &lt;= 10; k++)</a:t>
            </a:r>
          </a:p>
          <a:p>
            <a:pPr eaLnBrk="1" hangingPunct="1"/>
            <a:r>
              <a:rPr lang="en-US" sz="2400" dirty="0">
                <a:latin typeface="Times New Roman" pitchFamily="18" charset="0"/>
                <a:cs typeface="Times New Roman" pitchFamily="18" charset="0"/>
                <a:sym typeface="Symbol" pitchFamily="18" charset="2"/>
              </a:rPr>
              <a:t>   	</a:t>
            </a:r>
            <a:r>
              <a:rPr lang="en-US" sz="2400" dirty="0" err="1">
                <a:latin typeface="Times New Roman" pitchFamily="18" charset="0"/>
                <a:cs typeface="Times New Roman" pitchFamily="18" charset="0"/>
                <a:sym typeface="Symbol" pitchFamily="18" charset="2"/>
              </a:rPr>
              <a:t>System.out.println</a:t>
            </a:r>
            <a:r>
              <a:rPr lang="en-US" sz="2400" dirty="0">
                <a:latin typeface="Times New Roman" pitchFamily="18" charset="0"/>
                <a:cs typeface="Times New Roman" pitchFamily="18" charset="0"/>
                <a:sym typeface="Symbol" pitchFamily="18" charset="2"/>
              </a:rPr>
              <a:t>("Java is 10 times more fun");</a:t>
            </a:r>
          </a:p>
        </p:txBody>
      </p:sp>
      <p:pic>
        <p:nvPicPr>
          <p:cNvPr id="634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49650"/>
            <a:ext cx="31734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6361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4" descr="C:\Documents and Settings\JohnSchram\Local Settings\Temporary Internet Files\Content.IE5\URQ75OAI\MCj0442016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429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44467" y="67270"/>
            <a:ext cx="4455066" cy="923330"/>
          </a:xfrm>
          <a:prstGeom prst="rect">
            <a:avLst/>
          </a:prstGeom>
          <a:noFill/>
        </p:spPr>
        <p:txBody>
          <a:bodyPr wrap="none" lIns="91440" tIns="45720" rIns="91440" bIns="45720">
            <a:spAutoFit/>
          </a:bodyPr>
          <a:lstStyle/>
          <a:p>
            <a:pPr algn="ctr"/>
            <a:r>
              <a:rPr lang="en-US"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Section 5.9</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22501" y="2286000"/>
            <a:ext cx="5698997"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Conditional</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4" name="Rectangle 3"/>
          <p:cNvSpPr/>
          <p:nvPr/>
        </p:nvSpPr>
        <p:spPr>
          <a:xfrm>
            <a:off x="2011844" y="3343870"/>
            <a:ext cx="5120312"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Repetition</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14245671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1595438"/>
          </a:xfrm>
        </p:spPr>
        <p:txBody>
          <a:bodyPr>
            <a:normAutofit fontScale="90000"/>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Conditional Repetition</a:t>
            </a:r>
            <a:b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b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Real Life Examples</a:t>
            </a:r>
          </a:p>
        </p:txBody>
      </p:sp>
      <p:pic>
        <p:nvPicPr>
          <p:cNvPr id="66563" name="Picture 11" descr="C:\Users\JohnSchram\AppData\Local\Microsoft\Windows\Temporary Internet Files\Content.IE5\SJX1ZHQW\MP9004277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663" y="1865313"/>
            <a:ext cx="33353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 descr="C:\Users\JohnSchram\AppData\Local\Microsoft\Windows\Temporary Internet Files\Content.IE5\V39F9YJN\MP9003905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3657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038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1447800"/>
          </a:xfrm>
        </p:spPr>
        <p:txBody>
          <a:bodyPr>
            <a:normAutofit fontScale="90000"/>
          </a:bodyPr>
          <a:lstStyle/>
          <a:p>
            <a:pPr eaLnBrk="1" hangingPunct="1"/>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Note to Students with Advanced Knowledge</a:t>
            </a:r>
          </a:p>
        </p:txBody>
      </p:sp>
      <p:sp>
        <p:nvSpPr>
          <p:cNvPr id="64515" name="Text Box 3"/>
          <p:cNvSpPr txBox="1">
            <a:spLocks noChangeArrowheads="1"/>
          </p:cNvSpPr>
          <p:nvPr/>
        </p:nvSpPr>
        <p:spPr bwMode="auto">
          <a:xfrm>
            <a:off x="381000" y="1568450"/>
            <a:ext cx="8458200" cy="5201424"/>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9pPr>
          </a:lstStyle>
          <a:p>
            <a:pPr eaLnBrk="1" hangingPunct="1"/>
            <a:r>
              <a:rPr lang="en-US" sz="2300" dirty="0">
                <a:latin typeface="Arial" charset="0"/>
                <a:sym typeface="Symbol" pitchFamily="18" charset="2"/>
              </a:rPr>
              <a:t>It is possible to treat the for loop structure like a conditional loop that is not fixed.  In fact, a for loop can be designed to behave exactly like a </a:t>
            </a:r>
            <a:r>
              <a:rPr lang="en-US" sz="2300" b="0" dirty="0">
                <a:sym typeface="Symbol" pitchFamily="18" charset="2"/>
              </a:rPr>
              <a:t>while</a:t>
            </a:r>
            <a:r>
              <a:rPr lang="en-US" sz="2300" dirty="0">
                <a:latin typeface="Arial" charset="0"/>
                <a:sym typeface="Symbol" pitchFamily="18" charset="2"/>
              </a:rPr>
              <a:t> loop.</a:t>
            </a:r>
          </a:p>
          <a:p>
            <a:pPr eaLnBrk="1" hangingPunct="1"/>
            <a:endParaRPr lang="en-US" sz="2300" dirty="0">
              <a:latin typeface="Arial" charset="0"/>
              <a:sym typeface="Symbol" pitchFamily="18" charset="2"/>
            </a:endParaRPr>
          </a:p>
          <a:p>
            <a:pPr eaLnBrk="1" hangingPunct="1"/>
            <a:r>
              <a:rPr lang="en-US" sz="2300" dirty="0">
                <a:latin typeface="Arial" charset="0"/>
                <a:sym typeface="Symbol" pitchFamily="18" charset="2"/>
              </a:rPr>
              <a:t>It is my intention to use and treat a for loop like a </a:t>
            </a:r>
            <a:r>
              <a:rPr lang="en-US" sz="2300" i="1" dirty="0">
                <a:latin typeface="Arial" pitchFamily="34" charset="0"/>
                <a:cs typeface="Arial" pitchFamily="34" charset="0"/>
                <a:sym typeface="Symbol" pitchFamily="18" charset="2"/>
              </a:rPr>
              <a:t>fixed</a:t>
            </a:r>
            <a:r>
              <a:rPr lang="en-US" sz="2300" dirty="0">
                <a:latin typeface="Arial" charset="0"/>
                <a:sym typeface="Symbol" pitchFamily="18" charset="2"/>
              </a:rPr>
              <a:t> iteration loop and use the </a:t>
            </a:r>
            <a:r>
              <a:rPr lang="en-US" sz="2300" b="0" dirty="0">
                <a:sym typeface="Symbol" pitchFamily="18" charset="2"/>
              </a:rPr>
              <a:t>while</a:t>
            </a:r>
            <a:r>
              <a:rPr lang="en-US" sz="2300" dirty="0">
                <a:latin typeface="Arial" charset="0"/>
                <a:sym typeface="Symbol" pitchFamily="18" charset="2"/>
              </a:rPr>
              <a:t> loop and </a:t>
            </a:r>
            <a:r>
              <a:rPr lang="en-US" sz="2300" b="0" dirty="0">
                <a:sym typeface="Symbol" pitchFamily="18" charset="2"/>
              </a:rPr>
              <a:t>do...while</a:t>
            </a:r>
            <a:r>
              <a:rPr lang="en-US" sz="2300" dirty="0">
                <a:latin typeface="Arial" charset="0"/>
                <a:sym typeface="Symbol" pitchFamily="18" charset="2"/>
              </a:rPr>
              <a:t> loop for other repetition situations.</a:t>
            </a:r>
          </a:p>
          <a:p>
            <a:pPr eaLnBrk="1" hangingPunct="1"/>
            <a:endParaRPr lang="en-US" sz="2300" dirty="0">
              <a:latin typeface="Arial" charset="0"/>
              <a:sym typeface="Symbol" pitchFamily="18" charset="2"/>
            </a:endParaRPr>
          </a:p>
          <a:p>
            <a:pPr eaLnBrk="1" hangingPunct="1"/>
            <a:r>
              <a:rPr lang="en-US" sz="2300" dirty="0">
                <a:latin typeface="Arial" charset="0"/>
                <a:sym typeface="Symbol" pitchFamily="18" charset="2"/>
              </a:rPr>
              <a:t>This approach is less likely to cause confusion.  At some later date, when you are comfortable with all the control structures, you can use them in any appropriate manner.</a:t>
            </a:r>
          </a:p>
          <a:p>
            <a:pPr eaLnBrk="1" hangingPunct="1"/>
            <a:endParaRPr lang="en-US" sz="2300" dirty="0">
              <a:latin typeface="Arial" charset="0"/>
              <a:sym typeface="Symbol" pitchFamily="18" charset="2"/>
            </a:endParaRPr>
          </a:p>
          <a:p>
            <a:pPr algn="ctr" eaLnBrk="1" hangingPunct="1"/>
            <a:r>
              <a:rPr lang="en-US" sz="2600" b="0" i="1" dirty="0">
                <a:latin typeface="Arial Rounded MT Bold" pitchFamily="34" charset="0"/>
                <a:sym typeface="Symbol" pitchFamily="18" charset="2"/>
              </a:rPr>
              <a:t>If this does not make sense to you, </a:t>
            </a:r>
            <a:r>
              <a:rPr lang="en-US" sz="2600" b="0" i="1" u="sng" dirty="0" smtClean="0">
                <a:latin typeface="Arial Rounded MT Bold" pitchFamily="34" charset="0"/>
                <a:sym typeface="Symbol" pitchFamily="18" charset="2"/>
              </a:rPr>
              <a:t>do not worry.</a:t>
            </a:r>
          </a:p>
          <a:p>
            <a:pPr algn="ctr" eaLnBrk="1" hangingPunct="1"/>
            <a:r>
              <a:rPr lang="en-US" sz="2600" b="0" i="1" dirty="0" smtClean="0">
                <a:latin typeface="Arial Rounded MT Bold" pitchFamily="34" charset="0"/>
                <a:sym typeface="Symbol" pitchFamily="18" charset="2"/>
              </a:rPr>
              <a:t>Ignore </a:t>
            </a:r>
            <a:r>
              <a:rPr lang="en-US" sz="2600" b="0" i="1" dirty="0">
                <a:latin typeface="Arial Rounded MT Bold" pitchFamily="34" charset="0"/>
                <a:sym typeface="Symbol" pitchFamily="18" charset="2"/>
              </a:rPr>
              <a:t>this little summary box, and move on.</a:t>
            </a:r>
          </a:p>
        </p:txBody>
      </p:sp>
    </p:spTree>
    <p:extLst>
      <p:ext uri="{BB962C8B-B14F-4D97-AF65-F5344CB8AC3E}">
        <p14:creationId xmlns:p14="http://schemas.microsoft.com/office/powerpoint/2010/main" val="26607398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lnSpc>
                <a:spcPct val="95000"/>
              </a:lnSpc>
            </a:pPr>
            <a:r>
              <a:rPr lang="en-US" sz="1600" dirty="0">
                <a:latin typeface="Times New Roman" pitchFamily="18" charset="0"/>
                <a:sym typeface="Symbol" pitchFamily="18" charset="2"/>
              </a:rPr>
              <a:t>// </a:t>
            </a:r>
            <a:r>
              <a:rPr lang="en-US" sz="1600" dirty="0" smtClean="0">
                <a:latin typeface="Times New Roman" pitchFamily="18" charset="0"/>
                <a:sym typeface="Symbol" pitchFamily="18" charset="2"/>
              </a:rPr>
              <a:t>Java0520.java</a:t>
            </a:r>
            <a:endParaRPr lang="en-US" sz="1600" dirty="0">
              <a:latin typeface="Times New Roman" pitchFamily="18" charset="0"/>
              <a:sym typeface="Symbol" pitchFamily="18" charset="2"/>
            </a:endParaRPr>
          </a:p>
          <a:p>
            <a:pPr eaLnBrk="1" hangingPunct="1">
              <a:lnSpc>
                <a:spcPct val="95000"/>
              </a:lnSpc>
            </a:pPr>
            <a:r>
              <a:rPr lang="en-US" sz="1600" dirty="0">
                <a:latin typeface="Times New Roman" pitchFamily="18" charset="0"/>
                <a:sym typeface="Symbol" pitchFamily="18" charset="2"/>
              </a:rPr>
              <a:t>// This program demonstrates the precondition &lt;while&gt; loop.</a:t>
            </a:r>
          </a:p>
          <a:p>
            <a:pPr eaLnBrk="1" hangingPunct="1">
              <a:lnSpc>
                <a:spcPct val="95000"/>
              </a:lnSpc>
            </a:pPr>
            <a:r>
              <a:rPr lang="en-US" sz="1600" dirty="0">
                <a:latin typeface="Times New Roman" pitchFamily="18" charset="0"/>
                <a:sym typeface="Symbol" pitchFamily="18" charset="2"/>
              </a:rPr>
              <a:t>// This loop will continue until the winning number is entered.</a:t>
            </a:r>
          </a:p>
          <a:p>
            <a:pPr eaLnBrk="1" hangingPunct="1">
              <a:lnSpc>
                <a:spcPct val="95000"/>
              </a:lnSpc>
            </a:pPr>
            <a:r>
              <a:rPr lang="en-US" sz="1600" dirty="0">
                <a:latin typeface="Times New Roman" pitchFamily="18" charset="0"/>
                <a:sym typeface="Symbol" pitchFamily="18" charset="2"/>
              </a:rPr>
              <a:t>// This loop does not repeat in a fixed number of times. </a:t>
            </a:r>
          </a:p>
          <a:p>
            <a:pPr eaLnBrk="1" hangingPunct="1">
              <a:lnSpc>
                <a:spcPct val="95000"/>
              </a:lnSpc>
            </a:pPr>
            <a:endParaRPr lang="en-US" sz="1600" dirty="0">
              <a:latin typeface="Times New Roman" pitchFamily="18" charset="0"/>
              <a:sym typeface="Symbol" pitchFamily="18" charset="2"/>
            </a:endParaRPr>
          </a:p>
          <a:p>
            <a:pPr eaLnBrk="1" hangingPunct="1">
              <a:lnSpc>
                <a:spcPct val="95000"/>
              </a:lnSpc>
            </a:pPr>
            <a:r>
              <a:rPr lang="en-US" sz="1600" dirty="0">
                <a:latin typeface="Times New Roman" pitchFamily="18" charset="0"/>
                <a:sym typeface="Symbol" pitchFamily="18" charset="2"/>
              </a:rPr>
              <a:t>import </a:t>
            </a:r>
            <a:r>
              <a:rPr lang="en-US" sz="1600" dirty="0" err="1">
                <a:latin typeface="Times New Roman" pitchFamily="18" charset="0"/>
                <a:sym typeface="Symbol" pitchFamily="18" charset="2"/>
              </a:rPr>
              <a:t>java.util.Scanner</a:t>
            </a:r>
            <a:r>
              <a:rPr lang="en-US" sz="1600" dirty="0">
                <a:latin typeface="Times New Roman" pitchFamily="18" charset="0"/>
                <a:sym typeface="Symbol" pitchFamily="18" charset="2"/>
              </a:rPr>
              <a:t>;</a:t>
            </a:r>
          </a:p>
          <a:p>
            <a:pPr eaLnBrk="1" hangingPunct="1">
              <a:lnSpc>
                <a:spcPct val="95000"/>
              </a:lnSpc>
            </a:pPr>
            <a:endParaRPr lang="en-US" sz="1600" dirty="0">
              <a:latin typeface="Times New Roman" pitchFamily="18" charset="0"/>
              <a:sym typeface="Symbol" pitchFamily="18" charset="2"/>
            </a:endParaRPr>
          </a:p>
          <a:p>
            <a:pPr eaLnBrk="1" hangingPunct="1">
              <a:lnSpc>
                <a:spcPct val="95000"/>
              </a:lnSpc>
            </a:pPr>
            <a:r>
              <a:rPr lang="en-US" sz="1600" dirty="0">
                <a:latin typeface="Times New Roman" pitchFamily="18" charset="0"/>
                <a:sym typeface="Symbol" pitchFamily="18" charset="2"/>
              </a:rPr>
              <a:t>public class </a:t>
            </a:r>
            <a:r>
              <a:rPr lang="en-US" sz="1600" dirty="0" smtClean="0">
                <a:latin typeface="Times New Roman" pitchFamily="18" charset="0"/>
                <a:sym typeface="Symbol" pitchFamily="18" charset="2"/>
              </a:rPr>
              <a:t>Java0520</a:t>
            </a:r>
            <a:endParaRPr lang="en-US" sz="1600" dirty="0">
              <a:latin typeface="Times New Roman" pitchFamily="18" charset="0"/>
              <a:sym typeface="Symbol" pitchFamily="18" charset="2"/>
            </a:endParaRPr>
          </a:p>
          <a:p>
            <a:pPr eaLnBrk="1" hangingPunct="1">
              <a:lnSpc>
                <a:spcPct val="95000"/>
              </a:lnSpc>
            </a:pPr>
            <a:r>
              <a:rPr lang="en-US" sz="1600" dirty="0">
                <a:latin typeface="Times New Roman" pitchFamily="18" charset="0"/>
                <a:sym typeface="Symbol" pitchFamily="18" charset="2"/>
              </a:rPr>
              <a:t>{</a:t>
            </a:r>
          </a:p>
          <a:p>
            <a:pPr eaLnBrk="1" hangingPunct="1">
              <a:lnSpc>
                <a:spcPct val="95000"/>
              </a:lnSpc>
            </a:pPr>
            <a:r>
              <a:rPr lang="en-US" sz="1600" dirty="0">
                <a:latin typeface="Times New Roman" pitchFamily="18" charset="0"/>
                <a:sym typeface="Symbol" pitchFamily="18" charset="2"/>
              </a:rPr>
              <a:t>	public static void main(String </a:t>
            </a:r>
            <a:r>
              <a:rPr lang="en-US" sz="1600" dirty="0" err="1">
                <a:latin typeface="Times New Roman" pitchFamily="18" charset="0"/>
                <a:sym typeface="Symbol" pitchFamily="18" charset="2"/>
              </a:rPr>
              <a:t>args</a:t>
            </a:r>
            <a:r>
              <a:rPr lang="en-US" sz="1600" dirty="0">
                <a:latin typeface="Times New Roman" pitchFamily="18" charset="0"/>
                <a:sym typeface="Symbol" pitchFamily="18" charset="2"/>
              </a:rPr>
              <a:t>[])</a:t>
            </a:r>
          </a:p>
          <a:p>
            <a:pPr eaLnBrk="1" hangingPunct="1">
              <a:lnSpc>
                <a:spcPct val="95000"/>
              </a:lnSpc>
            </a:pPr>
            <a:r>
              <a:rPr lang="en-US" sz="1600" dirty="0">
                <a:latin typeface="Times New Roman" pitchFamily="18" charset="0"/>
                <a:sym typeface="Symbol" pitchFamily="18" charset="2"/>
              </a:rPr>
              <a:t>	{</a:t>
            </a:r>
          </a:p>
          <a:p>
            <a:pPr eaLnBrk="1" hangingPunct="1">
              <a:lnSpc>
                <a:spcPct val="9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a:t>
            </a:r>
            <a:r>
              <a:rPr lang="en-US" sz="1600" dirty="0" smtClean="0">
                <a:latin typeface="Times New Roman" pitchFamily="18" charset="0"/>
                <a:sym typeface="Symbol" pitchFamily="18" charset="2"/>
              </a:rPr>
              <a:t>nJAVA0520.JAVA\n</a:t>
            </a:r>
            <a:r>
              <a:rPr lang="en-US" sz="1600" dirty="0">
                <a:latin typeface="Times New Roman" pitchFamily="18" charset="0"/>
                <a:sym typeface="Symbol" pitchFamily="18" charset="2"/>
              </a:rPr>
              <a:t>");</a:t>
            </a:r>
          </a:p>
          <a:p>
            <a:pPr eaLnBrk="1" hangingPunct="1">
              <a:lnSpc>
                <a:spcPct val="95000"/>
              </a:lnSpc>
            </a:pPr>
            <a:r>
              <a:rPr lang="en-US" sz="1600" dirty="0">
                <a:latin typeface="Times New Roman" pitchFamily="18" charset="0"/>
                <a:sym typeface="Symbol" pitchFamily="18" charset="2"/>
              </a:rPr>
              <a:t>		Scanner input = new Scanner(System.in);</a:t>
            </a:r>
          </a:p>
          <a:p>
            <a:pPr eaLnBrk="1" hangingPunct="1">
              <a:lnSpc>
                <a:spcPct val="9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("Guess the number between 1 and 100");</a:t>
            </a:r>
          </a:p>
          <a:p>
            <a:pPr eaLnBrk="1" hangingPunct="1">
              <a:lnSpc>
                <a:spcPct val="9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("The first person to guess the number wins the price.");</a:t>
            </a:r>
          </a:p>
          <a:p>
            <a:pPr eaLnBrk="1" hangingPunct="1">
              <a:lnSpc>
                <a:spcPct val="9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a:t>
            </a:r>
          </a:p>
          <a:p>
            <a:pPr eaLnBrk="1" hangingPunct="1">
              <a:lnSpc>
                <a:spcPct val="9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int</a:t>
            </a:r>
            <a:r>
              <a:rPr lang="en-US" sz="1600" dirty="0">
                <a:latin typeface="Times New Roman" pitchFamily="18" charset="0"/>
                <a:sym typeface="Symbol" pitchFamily="18" charset="2"/>
              </a:rPr>
              <a:t> guess = 0;</a:t>
            </a:r>
          </a:p>
          <a:p>
            <a:pPr eaLnBrk="1" hangingPunct="1">
              <a:lnSpc>
                <a:spcPct val="95000"/>
              </a:lnSpc>
            </a:pPr>
            <a:r>
              <a:rPr lang="en-US" sz="1600" dirty="0">
                <a:latin typeface="Times New Roman" pitchFamily="18" charset="0"/>
                <a:sym typeface="Symbol" pitchFamily="18" charset="2"/>
              </a:rPr>
              <a:t>		while (guess != 31)</a:t>
            </a:r>
          </a:p>
          <a:p>
            <a:pPr eaLnBrk="1" hangingPunct="1">
              <a:lnSpc>
                <a:spcPct val="95000"/>
              </a:lnSpc>
            </a:pPr>
            <a:r>
              <a:rPr lang="en-US" sz="1600" dirty="0">
                <a:latin typeface="Times New Roman" pitchFamily="18" charset="0"/>
                <a:sym typeface="Symbol" pitchFamily="18" charset="2"/>
              </a:rPr>
              <a:t>		{</a:t>
            </a:r>
          </a:p>
          <a:p>
            <a:pPr eaLnBrk="1" hangingPunct="1">
              <a:lnSpc>
                <a:spcPct val="9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a:t>
            </a:r>
            <a:r>
              <a:rPr lang="en-US" sz="1600" dirty="0">
                <a:latin typeface="Times New Roman" pitchFamily="18" charset="0"/>
                <a:sym typeface="Symbol" pitchFamily="18" charset="2"/>
              </a:rPr>
              <a:t>("Enter your guess  ==&gt;&gt;  ");</a:t>
            </a:r>
          </a:p>
          <a:p>
            <a:pPr eaLnBrk="1" hangingPunct="1">
              <a:lnSpc>
                <a:spcPct val="95000"/>
              </a:lnSpc>
            </a:pPr>
            <a:r>
              <a:rPr lang="en-US" sz="1600" dirty="0">
                <a:latin typeface="Times New Roman" pitchFamily="18" charset="0"/>
                <a:sym typeface="Symbol" pitchFamily="18" charset="2"/>
              </a:rPr>
              <a:t>			guess = </a:t>
            </a:r>
            <a:r>
              <a:rPr lang="en-US" sz="1600" dirty="0" err="1">
                <a:latin typeface="Times New Roman" pitchFamily="18" charset="0"/>
                <a:sym typeface="Symbol" pitchFamily="18" charset="2"/>
              </a:rPr>
              <a:t>input.nextInt</a:t>
            </a:r>
            <a:r>
              <a:rPr lang="en-US" sz="1600" dirty="0">
                <a:latin typeface="Times New Roman" pitchFamily="18" charset="0"/>
                <a:sym typeface="Symbol" pitchFamily="18" charset="2"/>
              </a:rPr>
              <a:t>();</a:t>
            </a:r>
          </a:p>
          <a:p>
            <a:pPr eaLnBrk="1" hangingPunct="1">
              <a:lnSpc>
                <a:spcPct val="95000"/>
              </a:lnSpc>
            </a:pPr>
            <a:r>
              <a:rPr lang="en-US" sz="1600" dirty="0">
                <a:latin typeface="Times New Roman" pitchFamily="18" charset="0"/>
                <a:sym typeface="Symbol" pitchFamily="18" charset="2"/>
              </a:rPr>
              <a:t>			if (guess == 31)</a:t>
            </a:r>
          </a:p>
          <a:p>
            <a:pPr eaLnBrk="1" hangingPunct="1">
              <a:lnSpc>
                <a:spcPct val="9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("You are the winner.");</a:t>
            </a:r>
          </a:p>
          <a:p>
            <a:pPr eaLnBrk="1" hangingPunct="1">
              <a:lnSpc>
                <a:spcPct val="95000"/>
              </a:lnSpc>
            </a:pPr>
            <a:r>
              <a:rPr lang="en-US" sz="1600" dirty="0">
                <a:latin typeface="Times New Roman" pitchFamily="18" charset="0"/>
                <a:sym typeface="Symbol" pitchFamily="18" charset="2"/>
              </a:rPr>
              <a:t>			else</a:t>
            </a:r>
          </a:p>
          <a:p>
            <a:pPr eaLnBrk="1" hangingPunct="1">
              <a:lnSpc>
                <a:spcPct val="9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("That is not the winning number.");</a:t>
            </a:r>
          </a:p>
          <a:p>
            <a:pPr eaLnBrk="1" hangingPunct="1">
              <a:lnSpc>
                <a:spcPct val="95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a:t>
            </a:r>
          </a:p>
          <a:p>
            <a:pPr eaLnBrk="1" hangingPunct="1">
              <a:lnSpc>
                <a:spcPct val="95000"/>
              </a:lnSpc>
            </a:pPr>
            <a:r>
              <a:rPr lang="en-US" sz="1600" dirty="0">
                <a:latin typeface="Times New Roman" pitchFamily="18" charset="0"/>
                <a:sym typeface="Symbol" pitchFamily="18" charset="2"/>
              </a:rPr>
              <a:t>		}</a:t>
            </a:r>
          </a:p>
          <a:p>
            <a:pPr eaLnBrk="1" hangingPunct="1">
              <a:lnSpc>
                <a:spcPct val="95000"/>
              </a:lnSpc>
            </a:pPr>
            <a:r>
              <a:rPr lang="en-US" sz="1600" dirty="0">
                <a:latin typeface="Times New Roman" pitchFamily="18" charset="0"/>
                <a:sym typeface="Symbol" pitchFamily="18" charset="2"/>
              </a:rPr>
              <a:t>	}</a:t>
            </a:r>
          </a:p>
          <a:p>
            <a:pPr eaLnBrk="1" hangingPunct="1">
              <a:lnSpc>
                <a:spcPct val="95000"/>
              </a:lnSpc>
            </a:pPr>
            <a:r>
              <a:rPr lang="en-US" sz="1600" dirty="0">
                <a:latin typeface="Times New Roman" pitchFamily="18" charset="0"/>
                <a:sym typeface="Symbol" pitchFamily="18" charset="2"/>
              </a:rPr>
              <a: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46"/>
            <a:ext cx="6249473" cy="4417454"/>
          </a:xfrm>
          <a:prstGeom prst="rect">
            <a:avLst/>
          </a:prstGeom>
          <a:noFill/>
          <a:ln>
            <a:noFill/>
          </a:ln>
        </p:spPr>
      </p:pic>
    </p:spTree>
    <p:extLst>
      <p:ext uri="{BB962C8B-B14F-4D97-AF65-F5344CB8AC3E}">
        <p14:creationId xmlns:p14="http://schemas.microsoft.com/office/powerpoint/2010/main" val="159348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990600"/>
          </a:xfrm>
        </p:spPr>
        <p:txBody>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Pre-Conditional Repetition</a:t>
            </a:r>
          </a:p>
        </p:txBody>
      </p:sp>
      <p:sp>
        <p:nvSpPr>
          <p:cNvPr id="69635" name="Text Box 3"/>
          <p:cNvSpPr txBox="1">
            <a:spLocks noChangeArrowheads="1"/>
          </p:cNvSpPr>
          <p:nvPr/>
        </p:nvSpPr>
        <p:spPr bwMode="auto">
          <a:xfrm>
            <a:off x="1295400" y="990600"/>
            <a:ext cx="6553200" cy="5811838"/>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9pPr>
          </a:lstStyle>
          <a:p>
            <a:pPr eaLnBrk="1" hangingPunct="1"/>
            <a:r>
              <a:rPr lang="en-US" sz="2100" dirty="0">
                <a:latin typeface="Arial" charset="0"/>
                <a:sym typeface="Symbol" pitchFamily="18" charset="2"/>
              </a:rPr>
              <a:t>General Syntax:</a:t>
            </a:r>
          </a:p>
          <a:p>
            <a:pPr eaLnBrk="1" hangingPunct="1">
              <a:lnSpc>
                <a:spcPct val="70000"/>
              </a:lnSpc>
            </a:pPr>
            <a:endParaRPr lang="en-US" sz="2100" dirty="0">
              <a:latin typeface="Arial" charset="0"/>
              <a:sym typeface="Symbol" pitchFamily="18" charset="2"/>
            </a:endParaRPr>
          </a:p>
          <a:p>
            <a:r>
              <a:rPr lang="en-US" sz="2100" b="0" dirty="0">
                <a:latin typeface="Arial" charset="0"/>
              </a:rPr>
              <a:t>initialize condition variable before the while loop</a:t>
            </a:r>
          </a:p>
          <a:p>
            <a:r>
              <a:rPr lang="en-US" sz="2100" b="0" dirty="0">
                <a:latin typeface="Arial" charset="0"/>
              </a:rPr>
              <a:t>while(condition is true)</a:t>
            </a:r>
          </a:p>
          <a:p>
            <a:r>
              <a:rPr lang="en-US" sz="2100" b="0" dirty="0">
                <a:latin typeface="Arial" charset="0"/>
              </a:rPr>
              <a:t>{</a:t>
            </a:r>
          </a:p>
          <a:p>
            <a:r>
              <a:rPr lang="en-US" sz="2100" b="0" dirty="0">
                <a:latin typeface="Arial" charset="0"/>
              </a:rPr>
              <a:t>     loop body</a:t>
            </a:r>
          </a:p>
          <a:p>
            <a:r>
              <a:rPr lang="en-US" sz="2100" b="0" dirty="0">
                <a:latin typeface="Arial" charset="0"/>
              </a:rPr>
              <a:t>     alter condition variable in the loop body </a:t>
            </a:r>
          </a:p>
          <a:p>
            <a:r>
              <a:rPr lang="en-US" sz="2100" b="0" dirty="0">
                <a:latin typeface="Arial" charset="0"/>
              </a:rPr>
              <a:t>}</a:t>
            </a:r>
          </a:p>
          <a:p>
            <a:pPr eaLnBrk="1" hangingPunct="1"/>
            <a:endParaRPr lang="en-US" sz="2100" dirty="0">
              <a:latin typeface="Times New Roman" pitchFamily="18" charset="0"/>
              <a:sym typeface="Symbol" pitchFamily="18" charset="2"/>
            </a:endParaRPr>
          </a:p>
          <a:p>
            <a:pPr eaLnBrk="1" hangingPunct="1"/>
            <a:r>
              <a:rPr lang="en-US" sz="2100" dirty="0">
                <a:latin typeface="Arial" charset="0"/>
                <a:sym typeface="Symbol" pitchFamily="18" charset="2"/>
              </a:rPr>
              <a:t>Specific Example:</a:t>
            </a:r>
          </a:p>
          <a:p>
            <a:pPr eaLnBrk="1" hangingPunct="1"/>
            <a:endParaRPr lang="en-US" sz="2100" dirty="0">
              <a:latin typeface="Times New Roman" pitchFamily="18" charset="0"/>
              <a:sym typeface="Symbol" pitchFamily="18" charset="2"/>
            </a:endParaRPr>
          </a:p>
          <a:p>
            <a:r>
              <a:rPr lang="en-US" sz="2100" dirty="0" err="1">
                <a:latin typeface="Times New Roman" pitchFamily="18" charset="0"/>
                <a:cs typeface="Times New Roman" pitchFamily="18" charset="0"/>
              </a:rPr>
              <a:t>int</a:t>
            </a:r>
            <a:r>
              <a:rPr lang="en-US" sz="2100" dirty="0">
                <a:latin typeface="Times New Roman" pitchFamily="18" charset="0"/>
                <a:cs typeface="Times New Roman" pitchFamily="18" charset="0"/>
              </a:rPr>
              <a:t> pin = 0;        </a:t>
            </a:r>
            <a:r>
              <a:rPr lang="en-US" sz="2100" b="0" dirty="0">
                <a:latin typeface="Times New Roman" pitchFamily="18" charset="0"/>
                <a:cs typeface="Times New Roman" pitchFamily="18" charset="0"/>
              </a:rPr>
              <a:t>// initialize condition variable </a:t>
            </a:r>
          </a:p>
          <a:p>
            <a:r>
              <a:rPr lang="en-US" sz="2100" dirty="0">
                <a:latin typeface="Times New Roman" pitchFamily="18" charset="0"/>
                <a:cs typeface="Times New Roman" pitchFamily="18" charset="0"/>
              </a:rPr>
              <a:t>while(pin != 5678)</a:t>
            </a:r>
          </a:p>
          <a:p>
            <a:r>
              <a:rPr lang="en-US" sz="2100" dirty="0">
                <a:latin typeface="Times New Roman" pitchFamily="18" charset="0"/>
                <a:cs typeface="Times New Roman" pitchFamily="18" charset="0"/>
              </a:rPr>
              <a:t>{</a:t>
            </a:r>
          </a:p>
          <a:p>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a:t>
            </a:r>
            <a:r>
              <a:rPr lang="en-US" sz="2100" dirty="0">
                <a:latin typeface="Times New Roman" pitchFamily="18" charset="0"/>
                <a:cs typeface="Times New Roman" pitchFamily="18" charset="0"/>
              </a:rPr>
              <a:t>("Enter pin.  ===&gt;&gt;  ");</a:t>
            </a:r>
          </a:p>
          <a:p>
            <a:r>
              <a:rPr lang="en-US" sz="2100" dirty="0">
                <a:latin typeface="Times New Roman" pitchFamily="18" charset="0"/>
                <a:cs typeface="Times New Roman" pitchFamily="18" charset="0"/>
              </a:rPr>
              <a:t>	pin = </a:t>
            </a:r>
            <a:r>
              <a:rPr lang="en-US" sz="2100" dirty="0" err="1" smtClean="0">
                <a:latin typeface="Times New Roman" pitchFamily="18" charset="0"/>
                <a:cs typeface="Times New Roman" pitchFamily="18" charset="0"/>
              </a:rPr>
              <a:t>input.nextInt</a:t>
            </a:r>
            <a:r>
              <a:rPr lang="en-US" sz="2100" dirty="0" smtClean="0">
                <a:latin typeface="Times New Roman" pitchFamily="18" charset="0"/>
                <a:cs typeface="Times New Roman" pitchFamily="18" charset="0"/>
              </a:rPr>
              <a:t>();     </a:t>
            </a:r>
            <a:r>
              <a:rPr lang="en-US" sz="2100" b="0" dirty="0" smtClean="0">
                <a:latin typeface="Times New Roman" pitchFamily="18" charset="0"/>
                <a:cs typeface="Times New Roman" pitchFamily="18" charset="0"/>
              </a:rPr>
              <a:t>// </a:t>
            </a:r>
            <a:r>
              <a:rPr lang="en-US" sz="2100" b="0" dirty="0">
                <a:latin typeface="Times New Roman" pitchFamily="18" charset="0"/>
                <a:cs typeface="Times New Roman" pitchFamily="18" charset="0"/>
              </a:rPr>
              <a:t>alter condition variable</a:t>
            </a:r>
          </a:p>
          <a:p>
            <a:r>
              <a:rPr lang="en-US" sz="2100" dirty="0">
                <a:latin typeface="Times New Roman" pitchFamily="18" charset="0"/>
                <a:cs typeface="Times New Roman" pitchFamily="18" charset="0"/>
              </a:rPr>
              <a:t>}</a:t>
            </a:r>
          </a:p>
          <a:p>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("Welcome.");</a:t>
            </a:r>
          </a:p>
        </p:txBody>
      </p:sp>
    </p:spTree>
    <p:extLst>
      <p:ext uri="{BB962C8B-B14F-4D97-AF65-F5344CB8AC3E}">
        <p14:creationId xmlns:p14="http://schemas.microsoft.com/office/powerpoint/2010/main" val="14230791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8511" name="Group 63"/>
          <p:cNvGraphicFramePr>
            <a:graphicFrameLocks noGrp="1"/>
          </p:cNvGraphicFramePr>
          <p:nvPr>
            <p:extLst>
              <p:ext uri="{D42A27DB-BD31-4B8C-83A1-F6EECF244321}">
                <p14:modId xmlns:p14="http://schemas.microsoft.com/office/powerpoint/2010/main" val="1034300972"/>
              </p:ext>
            </p:extLst>
          </p:nvPr>
        </p:nvGraphicFramePr>
        <p:xfrm>
          <a:off x="0" y="0"/>
          <a:ext cx="9144000" cy="68580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211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Black" pitchFamily="34" charset="0"/>
                        </a:rPr>
                        <a:t>Program Segment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Arial Black" pitchFamily="34" charset="0"/>
                        </a:rPr>
                        <a:t>NoNo</a:t>
                      </a:r>
                      <a:r>
                        <a:rPr kumimoji="0" lang="en-US" sz="3200" b="0" i="0" u="none" strike="noStrike" cap="none" normalizeH="0" baseline="0" dirty="0" smtClean="0">
                          <a:ln>
                            <a:noFill/>
                          </a:ln>
                          <a:solidFill>
                            <a:schemeClr val="tx1"/>
                          </a:solidFill>
                          <a:effectLst/>
                          <a:latin typeface="Arial Black" pitchFamily="34"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Black" pitchFamily="34" charset="0"/>
                        </a:rPr>
                        <a:t>Program Segment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Arial Black" pitchFamily="34" charset="0"/>
                        </a:rPr>
                        <a:t>YesYes</a:t>
                      </a:r>
                      <a:r>
                        <a:rPr kumimoji="0" lang="en-US" sz="3200" b="0" i="0" u="none" strike="noStrike" cap="none" normalizeH="0" baseline="0" dirty="0" smtClean="0">
                          <a:ln>
                            <a:noFill/>
                          </a:ln>
                          <a:solidFill>
                            <a:schemeClr val="tx1"/>
                          </a:solidFill>
                          <a:effectLst/>
                          <a:latin typeface="Arial Black" pitchFamily="34"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4278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int</a:t>
                      </a:r>
                      <a:r>
                        <a:rPr kumimoji="0" lang="en-US" sz="2800" b="1" i="0" u="none" strike="noStrike" cap="none" normalizeH="0" baseline="0" dirty="0" smtClean="0">
                          <a:ln>
                            <a:noFill/>
                          </a:ln>
                          <a:solidFill>
                            <a:schemeClr val="tx1"/>
                          </a:solidFill>
                          <a:effectLst/>
                          <a:latin typeface="Times New Roman" pitchFamily="18" charset="0"/>
                        </a:rPr>
                        <a:t> x = 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while(x &lt;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System.out.println</a:t>
                      </a:r>
                      <a:r>
                        <a:rPr kumimoji="0" lang="en-US" sz="2800" b="1" i="0" u="none" strike="noStrike" cap="none" normalizeH="0" baseline="0" dirty="0" smtClean="0">
                          <a:ln>
                            <a:noFill/>
                          </a:ln>
                          <a:solidFill>
                            <a:schemeClr val="tx1"/>
                          </a:solidFill>
                          <a:effectLst/>
                          <a:latin typeface="Times New Roman" pitchFamily="18" charset="0"/>
                        </a:rPr>
                        <a:t>(x);</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int</a:t>
                      </a:r>
                      <a:r>
                        <a:rPr kumimoji="0" lang="en-US" sz="2800" b="1" i="0" u="none" strike="noStrike" cap="none" normalizeH="0" baseline="0" dirty="0" smtClean="0">
                          <a:ln>
                            <a:noFill/>
                          </a:ln>
                          <a:solidFill>
                            <a:schemeClr val="tx1"/>
                          </a:solidFill>
                          <a:effectLst/>
                          <a:latin typeface="Times New Roman" pitchFamily="18" charset="0"/>
                        </a:rPr>
                        <a:t> x = 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while(x &lt;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System.out.println</a:t>
                      </a:r>
                      <a:r>
                        <a:rPr kumimoji="0" lang="en-US" sz="2800" b="1" i="0" u="none" strike="noStrike" cap="none" normalizeH="0" baseline="0" dirty="0" smtClean="0">
                          <a:ln>
                            <a:noFill/>
                          </a:ln>
                          <a:solidFill>
                            <a:schemeClr val="tx1"/>
                          </a:solidFill>
                          <a:effectLst/>
                          <a:latin typeface="Times New Roman" pitchFamily="18" charset="0"/>
                        </a:rPr>
                        <a:t>(x);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1368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The loop condition variable, </a:t>
                      </a:r>
                      <a:r>
                        <a:rPr kumimoji="0" lang="en-US" sz="2400" b="0" i="0" u="none" strike="noStrike" cap="none" normalizeH="0" baseline="0" dirty="0" smtClean="0">
                          <a:ln>
                            <a:noFill/>
                          </a:ln>
                          <a:solidFill>
                            <a:schemeClr val="tx1"/>
                          </a:solidFill>
                          <a:effectLst/>
                          <a:latin typeface="Arial Black" pitchFamily="34" charset="0"/>
                        </a:rPr>
                        <a:t>x</a:t>
                      </a:r>
                      <a:r>
                        <a:rPr kumimoji="0" lang="en-US" sz="2400" b="1" i="0" u="none" strike="noStrike" cap="none" normalizeH="0" baseline="0" dirty="0" smtClean="0">
                          <a:ln>
                            <a:noFill/>
                          </a:ln>
                          <a:solidFill>
                            <a:schemeClr val="tx1"/>
                          </a:solidFill>
                          <a:effectLst/>
                          <a:latin typeface="Arial" charset="0"/>
                        </a:rPr>
                        <a:t>, never changes. The loop will not exit.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The loop condition variable, </a:t>
                      </a:r>
                      <a:r>
                        <a:rPr kumimoji="0" lang="en-US" sz="2400" b="0" i="0" u="none" strike="noStrike" cap="none" normalizeH="0" baseline="0" dirty="0" smtClean="0">
                          <a:ln>
                            <a:noFill/>
                          </a:ln>
                          <a:solidFill>
                            <a:schemeClr val="tx1"/>
                          </a:solidFill>
                          <a:effectLst/>
                          <a:latin typeface="Arial Black" pitchFamily="34" charset="0"/>
                        </a:rPr>
                        <a:t>x</a:t>
                      </a:r>
                      <a:r>
                        <a:rPr kumimoji="0" lang="en-US" sz="2400" b="1" i="0" u="none" strike="noStrike" cap="none" normalizeH="0" baseline="0" dirty="0" smtClean="0">
                          <a:ln>
                            <a:noFill/>
                          </a:ln>
                          <a:solidFill>
                            <a:schemeClr val="tx1"/>
                          </a:solidFill>
                          <a:effectLst/>
                          <a:latin typeface="Arial" charset="0"/>
                        </a:rPr>
                        <a:t>, changes.  The loop exits when </a:t>
                      </a:r>
                      <a:r>
                        <a:rPr kumimoji="0" lang="en-US" sz="2400" b="0" i="0" u="none" strike="noStrike" cap="none" normalizeH="0" baseline="0" dirty="0" smtClean="0">
                          <a:ln>
                            <a:noFill/>
                          </a:ln>
                          <a:solidFill>
                            <a:schemeClr val="tx1"/>
                          </a:solidFill>
                          <a:effectLst/>
                          <a:latin typeface="Arial Black" pitchFamily="34" charset="0"/>
                        </a:rPr>
                        <a:t>x</a:t>
                      </a:r>
                      <a:r>
                        <a:rPr kumimoji="0" lang="en-US" sz="2400" b="1" i="0" u="none" strike="noStrike" cap="none" normalizeH="0" baseline="0" dirty="0" smtClean="0">
                          <a:ln>
                            <a:noFill/>
                          </a:ln>
                          <a:solidFill>
                            <a:schemeClr val="tx1"/>
                          </a:solidFill>
                          <a:effectLst/>
                          <a:latin typeface="Arial" charset="0"/>
                        </a:rPr>
                        <a:t> reaches 10.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11577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39" name="Group 19"/>
          <p:cNvGraphicFramePr>
            <a:graphicFrameLocks noGrp="1"/>
          </p:cNvGraphicFramePr>
          <p:nvPr>
            <p:extLst>
              <p:ext uri="{D42A27DB-BD31-4B8C-83A1-F6EECF244321}">
                <p14:modId xmlns:p14="http://schemas.microsoft.com/office/powerpoint/2010/main" val="767514892"/>
              </p:ext>
            </p:extLst>
          </p:nvPr>
        </p:nvGraphicFramePr>
        <p:xfrm>
          <a:off x="0" y="0"/>
          <a:ext cx="9144000" cy="68580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20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Black" pitchFamily="34" charset="0"/>
                        </a:rPr>
                        <a:t>Program Segment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Arial Black" pitchFamily="34" charset="0"/>
                        </a:rPr>
                        <a:t>NoNo</a:t>
                      </a:r>
                      <a:r>
                        <a:rPr kumimoji="0" lang="en-US" sz="3200" b="0" i="0" u="none" strike="noStrike" cap="none" normalizeH="0" baseline="0" dirty="0" smtClean="0">
                          <a:ln>
                            <a:noFill/>
                          </a:ln>
                          <a:solidFill>
                            <a:schemeClr val="tx1"/>
                          </a:solidFill>
                          <a:effectLst/>
                          <a:latin typeface="Arial Black" pitchFamily="34" charset="0"/>
                        </a:rPr>
                        <a: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Black" pitchFamily="34" charset="0"/>
                        </a:rPr>
                        <a:t>Program Segment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Arial Black" pitchFamily="34" charset="0"/>
                        </a:rPr>
                        <a:t>YesYes</a:t>
                      </a:r>
                      <a:r>
                        <a:rPr kumimoji="0" lang="en-US" sz="3200" b="0" i="0" u="none" strike="noStrike" cap="none" normalizeH="0" baseline="0" dirty="0" smtClean="0">
                          <a:ln>
                            <a:noFill/>
                          </a:ln>
                          <a:solidFill>
                            <a:schemeClr val="tx1"/>
                          </a:solidFill>
                          <a:effectLst/>
                          <a:latin typeface="Arial Black" pitchFamily="34" charset="0"/>
                        </a:rPr>
                        <a: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37957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int</a:t>
                      </a:r>
                      <a:r>
                        <a:rPr kumimoji="0" lang="en-US" sz="2800" b="1" i="0" u="none" strike="noStrike" cap="none" normalizeH="0" baseline="0" dirty="0" smtClean="0">
                          <a:ln>
                            <a:noFill/>
                          </a:ln>
                          <a:solidFill>
                            <a:schemeClr val="tx1"/>
                          </a:solidFill>
                          <a:effectLst/>
                          <a:latin typeface="Times New Roman" pitchFamily="18" charset="0"/>
                        </a:rPr>
                        <a:t> 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while(x &lt;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System.out.println</a:t>
                      </a:r>
                      <a:r>
                        <a:rPr kumimoji="0" lang="en-US" sz="2800" b="1" i="0" u="none" strike="noStrike" cap="none" normalizeH="0" baseline="0" dirty="0" smtClean="0">
                          <a:ln>
                            <a:noFill/>
                          </a:ln>
                          <a:solidFill>
                            <a:schemeClr val="tx1"/>
                          </a:solidFill>
                          <a:effectLst/>
                          <a:latin typeface="Times New Roman" pitchFamily="18" charset="0"/>
                        </a:rPr>
                        <a:t>(x);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int</a:t>
                      </a:r>
                      <a:r>
                        <a:rPr kumimoji="0" lang="en-US" sz="2800" b="1" i="0" u="none" strike="noStrike" cap="none" normalizeH="0" baseline="0" dirty="0" smtClean="0">
                          <a:ln>
                            <a:noFill/>
                          </a:ln>
                          <a:solidFill>
                            <a:schemeClr val="tx1"/>
                          </a:solidFill>
                          <a:effectLst/>
                          <a:latin typeface="Times New Roman" pitchFamily="18" charset="0"/>
                        </a:rPr>
                        <a:t> x = 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while(x &lt;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rPr>
                        <a:t>System.out.println</a:t>
                      </a:r>
                      <a:r>
                        <a:rPr kumimoji="0" lang="en-US" sz="2800" b="1" i="0" u="none" strike="noStrike" cap="none" normalizeH="0" baseline="0" dirty="0" smtClean="0">
                          <a:ln>
                            <a:noFill/>
                          </a:ln>
                          <a:solidFill>
                            <a:schemeClr val="tx1"/>
                          </a:solidFill>
                          <a:effectLst/>
                          <a:latin typeface="Times New Roman" pitchFamily="18" charset="0"/>
                        </a:rPr>
                        <a:t>(x);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186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loop condition variable, </a:t>
                      </a:r>
                      <a:r>
                        <a:rPr kumimoji="0" lang="en-US" sz="2800" b="0" i="0" u="none" strike="noStrike" cap="none" normalizeH="0" baseline="0" dirty="0" smtClean="0">
                          <a:ln>
                            <a:noFill/>
                          </a:ln>
                          <a:solidFill>
                            <a:schemeClr val="tx1"/>
                          </a:solidFill>
                          <a:effectLst/>
                          <a:latin typeface="Arial Black" pitchFamily="34" charset="0"/>
                        </a:rPr>
                        <a:t>x</a:t>
                      </a:r>
                      <a:r>
                        <a:rPr kumimoji="0" lang="en-US" sz="2800" b="1" i="0" u="none" strike="noStrike" cap="none" normalizeH="0" baseline="0" dirty="0" smtClean="0">
                          <a:ln>
                            <a:noFill/>
                          </a:ln>
                          <a:solidFill>
                            <a:schemeClr val="tx1"/>
                          </a:solidFill>
                          <a:effectLst/>
                          <a:latin typeface="Arial" charset="0"/>
                        </a:rPr>
                        <a:t>, is never initialized.  This program will not compile in Java.</a:t>
                      </a:r>
                      <a:r>
                        <a:rPr kumimoji="0" lang="en-US" sz="28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loop condition variable, </a:t>
                      </a:r>
                      <a:r>
                        <a:rPr kumimoji="0" lang="en-US" sz="2800" b="0" i="0" u="none" strike="noStrike" cap="none" normalizeH="0" baseline="0" dirty="0" smtClean="0">
                          <a:ln>
                            <a:noFill/>
                          </a:ln>
                          <a:solidFill>
                            <a:schemeClr val="tx1"/>
                          </a:solidFill>
                          <a:effectLst/>
                          <a:latin typeface="Arial Black" pitchFamily="34" charset="0"/>
                        </a:rPr>
                        <a:t>x</a:t>
                      </a:r>
                      <a:r>
                        <a:rPr kumimoji="0" lang="en-US" sz="2800" b="1" i="0" u="none" strike="noStrike" cap="none" normalizeH="0" baseline="0" dirty="0" smtClean="0">
                          <a:ln>
                            <a:noFill/>
                          </a:ln>
                          <a:solidFill>
                            <a:schemeClr val="tx1"/>
                          </a:solidFill>
                          <a:effectLst/>
                          <a:latin typeface="Arial" charset="0"/>
                        </a:rPr>
                        <a:t>, is initialized.  The program will compile and execute normally.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226505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lnSpc>
                <a:spcPct val="92000"/>
              </a:lnSpc>
            </a:pPr>
            <a:r>
              <a:rPr lang="en-US" sz="1600" dirty="0">
                <a:latin typeface="Times New Roman" pitchFamily="18" charset="0"/>
                <a:sym typeface="Symbol" pitchFamily="18" charset="2"/>
              </a:rPr>
              <a:t>// Java0521.java</a:t>
            </a:r>
          </a:p>
          <a:p>
            <a:pPr eaLnBrk="1" hangingPunct="1">
              <a:lnSpc>
                <a:spcPct val="92000"/>
              </a:lnSpc>
            </a:pPr>
            <a:r>
              <a:rPr lang="en-US" sz="1600" dirty="0">
                <a:latin typeface="Times New Roman" pitchFamily="18" charset="0"/>
                <a:sym typeface="Symbol" pitchFamily="18" charset="2"/>
              </a:rPr>
              <a:t>// This program demonstrates the </a:t>
            </a:r>
            <a:r>
              <a:rPr lang="en-US" sz="1600" dirty="0" err="1">
                <a:latin typeface="Times New Roman" pitchFamily="18" charset="0"/>
                <a:sym typeface="Symbol" pitchFamily="18" charset="2"/>
              </a:rPr>
              <a:t>postcondition</a:t>
            </a:r>
            <a:r>
              <a:rPr lang="en-US" sz="1600" dirty="0">
                <a:latin typeface="Times New Roman" pitchFamily="18" charset="0"/>
                <a:sym typeface="Symbol" pitchFamily="18" charset="2"/>
              </a:rPr>
              <a:t> &lt;</a:t>
            </a:r>
            <a:r>
              <a:rPr lang="en-US" sz="1600" dirty="0" err="1">
                <a:latin typeface="Times New Roman" pitchFamily="18" charset="0"/>
                <a:sym typeface="Symbol" pitchFamily="18" charset="2"/>
              </a:rPr>
              <a:t>do..while</a:t>
            </a:r>
            <a:r>
              <a:rPr lang="en-US" sz="1600" dirty="0">
                <a:latin typeface="Times New Roman" pitchFamily="18" charset="0"/>
                <a:sym typeface="Symbol" pitchFamily="18" charset="2"/>
              </a:rPr>
              <a:t>&gt; loop.</a:t>
            </a:r>
          </a:p>
          <a:p>
            <a:pPr eaLnBrk="1" hangingPunct="1">
              <a:lnSpc>
                <a:spcPct val="92000"/>
              </a:lnSpc>
            </a:pPr>
            <a:r>
              <a:rPr lang="en-US" sz="1600" dirty="0">
                <a:latin typeface="Times New Roman" pitchFamily="18" charset="0"/>
                <a:sym typeface="Symbol" pitchFamily="18" charset="2"/>
              </a:rPr>
              <a:t>// This loop structure guarantees at least one repetition </a:t>
            </a:r>
            <a:r>
              <a:rPr lang="en-US" sz="1600" dirty="0" smtClean="0">
                <a:latin typeface="Times New Roman" pitchFamily="18" charset="0"/>
                <a:sym typeface="Symbol" pitchFamily="18" charset="2"/>
              </a:rPr>
              <a:t>of </a:t>
            </a:r>
            <a:r>
              <a:rPr lang="en-US" sz="1600" dirty="0">
                <a:latin typeface="Times New Roman" pitchFamily="18" charset="0"/>
                <a:sym typeface="Symbol" pitchFamily="18" charset="2"/>
              </a:rPr>
              <a:t>the loop body.  </a:t>
            </a:r>
            <a:endParaRPr lang="en-US" sz="1600" dirty="0" smtClean="0">
              <a:latin typeface="Times New Roman" pitchFamily="18" charset="0"/>
              <a:sym typeface="Symbol" pitchFamily="18" charset="2"/>
            </a:endParaRPr>
          </a:p>
          <a:p>
            <a:pPr eaLnBrk="1" hangingPunct="1">
              <a:lnSpc>
                <a:spcPct val="92000"/>
              </a:lnSpc>
            </a:pPr>
            <a:r>
              <a:rPr lang="en-US" sz="1600" dirty="0" smtClean="0">
                <a:latin typeface="Times New Roman" pitchFamily="18" charset="0"/>
                <a:sym typeface="Symbol" pitchFamily="18" charset="2"/>
              </a:rPr>
              <a:t>// Like </a:t>
            </a:r>
            <a:r>
              <a:rPr lang="en-US" sz="1600" dirty="0">
                <a:latin typeface="Times New Roman" pitchFamily="18" charset="0"/>
                <a:sym typeface="Symbol" pitchFamily="18" charset="2"/>
              </a:rPr>
              <a:t>the &lt;while&gt; loop this is not </a:t>
            </a:r>
            <a:r>
              <a:rPr lang="en-US" sz="1600" dirty="0" smtClean="0">
                <a:latin typeface="Times New Roman" pitchFamily="18" charset="0"/>
                <a:sym typeface="Symbol" pitchFamily="18" charset="2"/>
              </a:rPr>
              <a:t>a </a:t>
            </a:r>
            <a:r>
              <a:rPr lang="en-US" sz="1600" dirty="0">
                <a:latin typeface="Times New Roman" pitchFamily="18" charset="0"/>
                <a:sym typeface="Symbol" pitchFamily="18" charset="2"/>
              </a:rPr>
              <a:t>"fixed iteration" loop.</a:t>
            </a:r>
          </a:p>
          <a:p>
            <a:pPr eaLnBrk="1" hangingPunct="1">
              <a:lnSpc>
                <a:spcPct val="92000"/>
              </a:lnSpc>
            </a:pPr>
            <a:endParaRPr lang="en-US" sz="1600" dirty="0">
              <a:latin typeface="Times New Roman" pitchFamily="18" charset="0"/>
              <a:sym typeface="Symbol" pitchFamily="18" charset="2"/>
            </a:endParaRPr>
          </a:p>
          <a:p>
            <a:pPr eaLnBrk="1" hangingPunct="1">
              <a:lnSpc>
                <a:spcPct val="92000"/>
              </a:lnSpc>
            </a:pPr>
            <a:r>
              <a:rPr lang="en-US" sz="1600" dirty="0">
                <a:latin typeface="Times New Roman" pitchFamily="18" charset="0"/>
                <a:sym typeface="Symbol" pitchFamily="18" charset="2"/>
              </a:rPr>
              <a:t>import </a:t>
            </a:r>
            <a:r>
              <a:rPr lang="en-US" sz="1600" dirty="0" err="1">
                <a:latin typeface="Times New Roman" pitchFamily="18" charset="0"/>
                <a:sym typeface="Symbol" pitchFamily="18" charset="2"/>
              </a:rPr>
              <a:t>java.util.Scanner</a:t>
            </a:r>
            <a:r>
              <a:rPr lang="en-US" sz="1600" dirty="0">
                <a:latin typeface="Times New Roman" pitchFamily="18" charset="0"/>
                <a:sym typeface="Symbol" pitchFamily="18" charset="2"/>
              </a:rPr>
              <a:t>;</a:t>
            </a:r>
          </a:p>
          <a:p>
            <a:pPr eaLnBrk="1" hangingPunct="1">
              <a:lnSpc>
                <a:spcPct val="92000"/>
              </a:lnSpc>
            </a:pPr>
            <a:endParaRPr lang="en-US" sz="1600" dirty="0">
              <a:latin typeface="Times New Roman" pitchFamily="18" charset="0"/>
              <a:sym typeface="Symbol" pitchFamily="18" charset="2"/>
            </a:endParaRPr>
          </a:p>
          <a:p>
            <a:pPr eaLnBrk="1" hangingPunct="1">
              <a:lnSpc>
                <a:spcPct val="92000"/>
              </a:lnSpc>
            </a:pPr>
            <a:r>
              <a:rPr lang="en-US" sz="1600" dirty="0">
                <a:latin typeface="Times New Roman" pitchFamily="18" charset="0"/>
                <a:sym typeface="Symbol" pitchFamily="18" charset="2"/>
              </a:rPr>
              <a:t>public class Java0521</a:t>
            </a:r>
          </a:p>
          <a:p>
            <a:pPr eaLnBrk="1" hangingPunct="1">
              <a:lnSpc>
                <a:spcPct val="92000"/>
              </a:lnSpc>
            </a:pPr>
            <a:r>
              <a:rPr lang="en-US" sz="1600" dirty="0">
                <a:latin typeface="Times New Roman" pitchFamily="18" charset="0"/>
                <a:sym typeface="Symbol" pitchFamily="18" charset="2"/>
              </a:rPr>
              <a:t>{</a:t>
            </a:r>
          </a:p>
          <a:p>
            <a:pPr eaLnBrk="1" hangingPunct="1">
              <a:lnSpc>
                <a:spcPct val="92000"/>
              </a:lnSpc>
            </a:pPr>
            <a:r>
              <a:rPr lang="en-US" sz="1600" dirty="0">
                <a:latin typeface="Times New Roman" pitchFamily="18" charset="0"/>
                <a:sym typeface="Symbol" pitchFamily="18" charset="2"/>
              </a:rPr>
              <a:t>	public static void main(String </a:t>
            </a:r>
            <a:r>
              <a:rPr lang="en-US" sz="1600" dirty="0" err="1">
                <a:latin typeface="Times New Roman" pitchFamily="18" charset="0"/>
                <a:sym typeface="Symbol" pitchFamily="18" charset="2"/>
              </a:rPr>
              <a:t>args</a:t>
            </a:r>
            <a:r>
              <a:rPr lang="en-US" sz="1600" dirty="0">
                <a:latin typeface="Times New Roman" pitchFamily="18" charset="0"/>
                <a:sym typeface="Symbol" pitchFamily="18" charset="2"/>
              </a:rPr>
              <a:t>[])</a:t>
            </a:r>
          </a:p>
          <a:p>
            <a:pPr eaLnBrk="1" hangingPunct="1">
              <a:lnSpc>
                <a:spcPct val="92000"/>
              </a:lnSpc>
            </a:pPr>
            <a:r>
              <a:rPr lang="en-US" sz="1600" dirty="0">
                <a:latin typeface="Times New Roman" pitchFamily="18" charset="0"/>
                <a:sym typeface="Symbol" pitchFamily="18" charset="2"/>
              </a:rPr>
              <a:t>	{</a:t>
            </a:r>
          </a:p>
          <a:p>
            <a:pPr eaLnBrk="1" hangingPunct="1">
              <a:lnSpc>
                <a:spcPct val="92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("\nJAVA0521.JAVA\n");</a:t>
            </a:r>
          </a:p>
          <a:p>
            <a:pPr eaLnBrk="1" hangingPunct="1">
              <a:lnSpc>
                <a:spcPct val="92000"/>
              </a:lnSpc>
            </a:pPr>
            <a:r>
              <a:rPr lang="en-US" sz="1600" dirty="0">
                <a:latin typeface="Times New Roman" pitchFamily="18" charset="0"/>
                <a:sym typeface="Symbol" pitchFamily="18" charset="2"/>
              </a:rPr>
              <a:t>		Scanner input = new Scanner(System.in);</a:t>
            </a:r>
          </a:p>
          <a:p>
            <a:pPr eaLnBrk="1" hangingPunct="1">
              <a:lnSpc>
                <a:spcPct val="92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("Please enter your ATM Person al Identification Number (PIN)!");</a:t>
            </a:r>
          </a:p>
          <a:p>
            <a:pPr eaLnBrk="1" hangingPunct="1">
              <a:lnSpc>
                <a:spcPct val="92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("\n\n");</a:t>
            </a:r>
          </a:p>
          <a:p>
            <a:pPr eaLnBrk="1" hangingPunct="1">
              <a:lnSpc>
                <a:spcPct val="92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int</a:t>
            </a:r>
            <a:r>
              <a:rPr lang="en-US" sz="1600" dirty="0">
                <a:latin typeface="Times New Roman" pitchFamily="18" charset="0"/>
                <a:sym typeface="Symbol" pitchFamily="18" charset="2"/>
              </a:rPr>
              <a:t> PIN = 0;</a:t>
            </a:r>
          </a:p>
          <a:p>
            <a:pPr eaLnBrk="1" hangingPunct="1">
              <a:lnSpc>
                <a:spcPct val="92000"/>
              </a:lnSpc>
            </a:pPr>
            <a:r>
              <a:rPr lang="en-US" sz="1600" dirty="0">
                <a:latin typeface="Times New Roman" pitchFamily="18" charset="0"/>
                <a:sym typeface="Symbol" pitchFamily="18" charset="2"/>
              </a:rPr>
              <a:t>		do</a:t>
            </a:r>
          </a:p>
          <a:p>
            <a:pPr eaLnBrk="1" hangingPunct="1">
              <a:lnSpc>
                <a:spcPct val="92000"/>
              </a:lnSpc>
            </a:pPr>
            <a:r>
              <a:rPr lang="en-US" sz="1600" dirty="0">
                <a:latin typeface="Times New Roman" pitchFamily="18" charset="0"/>
                <a:sym typeface="Symbol" pitchFamily="18" charset="2"/>
              </a:rPr>
              <a:t>		{</a:t>
            </a:r>
          </a:p>
          <a:p>
            <a:pPr eaLnBrk="1" hangingPunct="1">
              <a:lnSpc>
                <a:spcPct val="92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a:t>
            </a:r>
            <a:r>
              <a:rPr lang="en-US" sz="1600" dirty="0">
                <a:latin typeface="Times New Roman" pitchFamily="18" charset="0"/>
                <a:sym typeface="Symbol" pitchFamily="18" charset="2"/>
              </a:rPr>
              <a:t>("Enter your PIN  ==&gt;&gt;  ");</a:t>
            </a:r>
          </a:p>
          <a:p>
            <a:pPr eaLnBrk="1" hangingPunct="1">
              <a:lnSpc>
                <a:spcPct val="92000"/>
              </a:lnSpc>
            </a:pPr>
            <a:r>
              <a:rPr lang="en-US" sz="1600" dirty="0">
                <a:latin typeface="Times New Roman" pitchFamily="18" charset="0"/>
                <a:sym typeface="Symbol" pitchFamily="18" charset="2"/>
              </a:rPr>
              <a:t>			PIN = </a:t>
            </a:r>
            <a:r>
              <a:rPr lang="en-US" sz="1600" dirty="0" err="1">
                <a:latin typeface="Times New Roman" pitchFamily="18" charset="0"/>
                <a:sym typeface="Symbol" pitchFamily="18" charset="2"/>
              </a:rPr>
              <a:t>input.nextInt</a:t>
            </a:r>
            <a:r>
              <a:rPr lang="en-US" sz="1600" dirty="0">
                <a:latin typeface="Times New Roman" pitchFamily="18" charset="0"/>
                <a:sym typeface="Symbol" pitchFamily="18" charset="2"/>
              </a:rPr>
              <a:t>();</a:t>
            </a:r>
          </a:p>
          <a:p>
            <a:pPr eaLnBrk="1" hangingPunct="1">
              <a:lnSpc>
                <a:spcPct val="92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a:t>
            </a:r>
          </a:p>
          <a:p>
            <a:pPr eaLnBrk="1" hangingPunct="1">
              <a:lnSpc>
                <a:spcPct val="92000"/>
              </a:lnSpc>
            </a:pPr>
            <a:r>
              <a:rPr lang="en-US" sz="1600" dirty="0">
                <a:latin typeface="Times New Roman" pitchFamily="18" charset="0"/>
                <a:sym typeface="Symbol" pitchFamily="18" charset="2"/>
              </a:rPr>
              <a:t>			if (PIN == 1234)</a:t>
            </a:r>
          </a:p>
          <a:p>
            <a:pPr eaLnBrk="1" hangingPunct="1">
              <a:lnSpc>
                <a:spcPct val="92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("Your PIN is correct; you may proceed.");</a:t>
            </a:r>
          </a:p>
          <a:p>
            <a:pPr eaLnBrk="1" hangingPunct="1">
              <a:lnSpc>
                <a:spcPct val="92000"/>
              </a:lnSpc>
            </a:pPr>
            <a:r>
              <a:rPr lang="en-US" sz="1600" dirty="0">
                <a:latin typeface="Times New Roman" pitchFamily="18" charset="0"/>
                <a:sym typeface="Symbol" pitchFamily="18" charset="2"/>
              </a:rPr>
              <a:t>			else</a:t>
            </a:r>
          </a:p>
          <a:p>
            <a:pPr eaLnBrk="1" hangingPunct="1">
              <a:lnSpc>
                <a:spcPct val="92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("That is not the correct PIN.");</a:t>
            </a:r>
          </a:p>
          <a:p>
            <a:pPr eaLnBrk="1" hangingPunct="1">
              <a:lnSpc>
                <a:spcPct val="92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System.out.println</a:t>
            </a:r>
            <a:r>
              <a:rPr lang="en-US" sz="1600" dirty="0">
                <a:latin typeface="Times New Roman" pitchFamily="18" charset="0"/>
                <a:sym typeface="Symbol" pitchFamily="18" charset="2"/>
              </a:rPr>
              <a:t>("\n\n");</a:t>
            </a:r>
          </a:p>
          <a:p>
            <a:pPr eaLnBrk="1" hangingPunct="1">
              <a:lnSpc>
                <a:spcPct val="92000"/>
              </a:lnSpc>
            </a:pPr>
            <a:r>
              <a:rPr lang="en-US" sz="1600" dirty="0">
                <a:latin typeface="Times New Roman" pitchFamily="18" charset="0"/>
                <a:sym typeface="Symbol" pitchFamily="18" charset="2"/>
              </a:rPr>
              <a:t>		}</a:t>
            </a:r>
          </a:p>
          <a:p>
            <a:pPr eaLnBrk="1" hangingPunct="1">
              <a:lnSpc>
                <a:spcPct val="92000"/>
              </a:lnSpc>
            </a:pPr>
            <a:r>
              <a:rPr lang="en-US" sz="1600" dirty="0">
                <a:latin typeface="Times New Roman" pitchFamily="18" charset="0"/>
                <a:sym typeface="Symbol" pitchFamily="18" charset="2"/>
              </a:rPr>
              <a:t>		while (PIN != 1234);</a:t>
            </a:r>
          </a:p>
          <a:p>
            <a:pPr eaLnBrk="1" hangingPunct="1">
              <a:lnSpc>
                <a:spcPct val="92000"/>
              </a:lnSpc>
            </a:pPr>
            <a:r>
              <a:rPr lang="en-US" sz="1600" dirty="0">
                <a:latin typeface="Times New Roman" pitchFamily="18" charset="0"/>
                <a:sym typeface="Symbol" pitchFamily="18" charset="2"/>
              </a:rPr>
              <a:t>	}</a:t>
            </a:r>
          </a:p>
          <a:p>
            <a:pPr eaLnBrk="1" hangingPunct="1">
              <a:lnSpc>
                <a:spcPct val="92000"/>
              </a:lnSpc>
            </a:pPr>
            <a:r>
              <a:rPr lang="en-US" sz="1600" dirty="0" smtClean="0">
                <a:latin typeface="Times New Roman" pitchFamily="18" charset="0"/>
                <a:sym typeface="Symbol" pitchFamily="18" charset="2"/>
              </a:rPr>
              <a:t>}</a:t>
            </a:r>
            <a:endParaRPr lang="en-US" sz="1600" dirty="0">
              <a:latin typeface="Times New Roman" pitchFamily="18" charset="0"/>
              <a:sym typeface="Symbol" pitchFamily="18" charset="2"/>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514601" y="0"/>
            <a:ext cx="6629400" cy="4038600"/>
          </a:xfrm>
          <a:prstGeom prst="rect">
            <a:avLst/>
          </a:prstGeom>
          <a:noFill/>
          <a:ln>
            <a:noFill/>
          </a:ln>
        </p:spPr>
      </p:pic>
    </p:spTree>
    <p:extLst>
      <p:ext uri="{BB962C8B-B14F-4D97-AF65-F5344CB8AC3E}">
        <p14:creationId xmlns:p14="http://schemas.microsoft.com/office/powerpoint/2010/main" val="102529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219200"/>
          </a:xfrm>
        </p:spPr>
        <p:txBody>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One-Way Selection</a:t>
            </a:r>
          </a:p>
        </p:txBody>
      </p:sp>
      <p:grpSp>
        <p:nvGrpSpPr>
          <p:cNvPr id="8195" name="Group 25"/>
          <p:cNvGrpSpPr>
            <a:grpSpLocks/>
          </p:cNvGrpSpPr>
          <p:nvPr/>
        </p:nvGrpSpPr>
        <p:grpSpPr bwMode="auto">
          <a:xfrm>
            <a:off x="533400" y="1143000"/>
            <a:ext cx="8077200" cy="5334000"/>
            <a:chOff x="336" y="720"/>
            <a:chExt cx="5088" cy="3360"/>
          </a:xfrm>
        </p:grpSpPr>
        <p:sp>
          <p:nvSpPr>
            <p:cNvPr id="8196" name="Text Box 3"/>
            <p:cNvSpPr txBox="1">
              <a:spLocks noChangeArrowheads="1"/>
            </p:cNvSpPr>
            <p:nvPr/>
          </p:nvSpPr>
          <p:spPr bwMode="auto">
            <a:xfrm>
              <a:off x="336" y="1056"/>
              <a:ext cx="2352" cy="336"/>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Program Statement</a:t>
              </a:r>
            </a:p>
          </p:txBody>
        </p:sp>
        <p:sp>
          <p:nvSpPr>
            <p:cNvPr id="8197" name="Text Box 4"/>
            <p:cNvSpPr txBox="1">
              <a:spLocks noChangeArrowheads="1"/>
            </p:cNvSpPr>
            <p:nvPr/>
          </p:nvSpPr>
          <p:spPr bwMode="auto">
            <a:xfrm>
              <a:off x="3072" y="1872"/>
              <a:ext cx="2352" cy="336"/>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a:latin typeface="Arial" charset="0"/>
                  <a:sym typeface="Symbol" pitchFamily="18" charset="2"/>
                </a:rPr>
                <a:t>Program Statement</a:t>
              </a:r>
            </a:p>
          </p:txBody>
        </p:sp>
        <p:sp>
          <p:nvSpPr>
            <p:cNvPr id="8198" name="Text Box 5"/>
            <p:cNvSpPr txBox="1">
              <a:spLocks noChangeArrowheads="1"/>
            </p:cNvSpPr>
            <p:nvPr/>
          </p:nvSpPr>
          <p:spPr bwMode="auto">
            <a:xfrm>
              <a:off x="336" y="2688"/>
              <a:ext cx="2352" cy="336"/>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a:latin typeface="Arial" charset="0"/>
                  <a:sym typeface="Symbol" pitchFamily="18" charset="2"/>
                </a:rPr>
                <a:t>Program Statement</a:t>
              </a:r>
            </a:p>
          </p:txBody>
        </p:sp>
        <p:sp>
          <p:nvSpPr>
            <p:cNvPr id="8199" name="Text Box 6"/>
            <p:cNvSpPr txBox="1">
              <a:spLocks noChangeArrowheads="1"/>
            </p:cNvSpPr>
            <p:nvPr/>
          </p:nvSpPr>
          <p:spPr bwMode="auto">
            <a:xfrm>
              <a:off x="336" y="3504"/>
              <a:ext cx="2352" cy="336"/>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a:latin typeface="Arial" charset="0"/>
                  <a:sym typeface="Symbol" pitchFamily="18" charset="2"/>
                </a:rPr>
                <a:t>Program Statement</a:t>
              </a:r>
            </a:p>
          </p:txBody>
        </p:sp>
        <p:sp>
          <p:nvSpPr>
            <p:cNvPr id="8200" name="Line 7"/>
            <p:cNvSpPr>
              <a:spLocks noChangeShapeType="1"/>
            </p:cNvSpPr>
            <p:nvPr/>
          </p:nvSpPr>
          <p:spPr bwMode="auto">
            <a:xfrm>
              <a:off x="1488" y="1392"/>
              <a:ext cx="0" cy="48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1" name="Line 9"/>
            <p:cNvSpPr>
              <a:spLocks noChangeShapeType="1"/>
            </p:cNvSpPr>
            <p:nvPr/>
          </p:nvSpPr>
          <p:spPr bwMode="auto">
            <a:xfrm>
              <a:off x="1488" y="3024"/>
              <a:ext cx="0" cy="48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2" name="Text Box 10"/>
            <p:cNvSpPr txBox="1">
              <a:spLocks noChangeArrowheads="1"/>
            </p:cNvSpPr>
            <p:nvPr/>
          </p:nvSpPr>
          <p:spPr bwMode="auto">
            <a:xfrm>
              <a:off x="576" y="1872"/>
              <a:ext cx="1872" cy="336"/>
            </a:xfrm>
            <a:prstGeom prst="rect">
              <a:avLst/>
            </a:prstGeom>
            <a:solidFill>
              <a:schemeClr val="bg1">
                <a:lumMod val="85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Condition</a:t>
              </a:r>
            </a:p>
          </p:txBody>
        </p:sp>
        <p:sp>
          <p:nvSpPr>
            <p:cNvPr id="8203" name="Line 11"/>
            <p:cNvSpPr>
              <a:spLocks noChangeShapeType="1"/>
            </p:cNvSpPr>
            <p:nvPr/>
          </p:nvSpPr>
          <p:spPr bwMode="auto">
            <a:xfrm flipH="1">
              <a:off x="2688" y="2208"/>
              <a:ext cx="1488" cy="624"/>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4" name="Line 12"/>
            <p:cNvSpPr>
              <a:spLocks noChangeShapeType="1"/>
            </p:cNvSpPr>
            <p:nvPr/>
          </p:nvSpPr>
          <p:spPr bwMode="auto">
            <a:xfrm>
              <a:off x="1488" y="2208"/>
              <a:ext cx="0" cy="48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5" name="Text Box 13"/>
            <p:cNvSpPr txBox="1">
              <a:spLocks noChangeArrowheads="1"/>
            </p:cNvSpPr>
            <p:nvPr/>
          </p:nvSpPr>
          <p:spPr bwMode="auto">
            <a:xfrm>
              <a:off x="2429" y="1680"/>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dirty="0">
                  <a:solidFill>
                    <a:schemeClr val="bg1">
                      <a:lumMod val="65000"/>
                    </a:schemeClr>
                  </a:solidFill>
                  <a:latin typeface="Arial" charset="0"/>
                </a:rPr>
                <a:t>True</a:t>
              </a:r>
            </a:p>
          </p:txBody>
        </p:sp>
        <p:sp>
          <p:nvSpPr>
            <p:cNvPr id="8206" name="Text Box 14"/>
            <p:cNvSpPr txBox="1">
              <a:spLocks noChangeArrowheads="1"/>
            </p:cNvSpPr>
            <p:nvPr/>
          </p:nvSpPr>
          <p:spPr bwMode="auto">
            <a:xfrm>
              <a:off x="864" y="2256"/>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dirty="0">
                  <a:solidFill>
                    <a:schemeClr val="bg1">
                      <a:lumMod val="65000"/>
                    </a:schemeClr>
                  </a:solidFill>
                  <a:latin typeface="Arial" charset="0"/>
                </a:rPr>
                <a:t>False</a:t>
              </a:r>
            </a:p>
          </p:txBody>
        </p:sp>
        <p:sp>
          <p:nvSpPr>
            <p:cNvPr id="8207" name="Line 15"/>
            <p:cNvSpPr>
              <a:spLocks noChangeShapeType="1"/>
            </p:cNvSpPr>
            <p:nvPr/>
          </p:nvSpPr>
          <p:spPr bwMode="auto">
            <a:xfrm>
              <a:off x="2448" y="2032"/>
              <a:ext cx="624" cy="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208" name="Picture 23" descr="MCj035178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 y="2496"/>
              <a:ext cx="870"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Line 24"/>
            <p:cNvSpPr>
              <a:spLocks noChangeShapeType="1"/>
            </p:cNvSpPr>
            <p:nvPr/>
          </p:nvSpPr>
          <p:spPr bwMode="auto">
            <a:xfrm>
              <a:off x="672" y="720"/>
              <a:ext cx="4368" cy="0"/>
            </a:xfrm>
            <a:prstGeom prst="line">
              <a:avLst/>
            </a:prstGeom>
            <a:noFill/>
            <a:ln w="114300">
              <a:solidFill>
                <a:schemeClr val="tx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6996199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990600"/>
          </a:xfrm>
        </p:spPr>
        <p:txBody>
          <a:bodyPr/>
          <a:lstStyle/>
          <a:p>
            <a:r>
              <a:rPr lang="en-US" sz="4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Post-Conditional Repetition</a:t>
            </a:r>
          </a:p>
        </p:txBody>
      </p:sp>
      <p:sp>
        <p:nvSpPr>
          <p:cNvPr id="69635" name="Text Box 3"/>
          <p:cNvSpPr txBox="1">
            <a:spLocks noChangeArrowheads="1"/>
          </p:cNvSpPr>
          <p:nvPr/>
        </p:nvSpPr>
        <p:spPr bwMode="auto">
          <a:xfrm>
            <a:off x="1143000" y="990600"/>
            <a:ext cx="6858000" cy="5755422"/>
          </a:xfrm>
          <a:prstGeom prst="rect">
            <a:avLst/>
          </a:prstGeom>
          <a:solidFill>
            <a:schemeClr val="tx2">
              <a:lumMod val="40000"/>
              <a:lumOff val="60000"/>
            </a:schemeClr>
          </a:solidFill>
          <a:ln w="57150">
            <a:solidFill>
              <a:schemeClr val="tx1"/>
            </a:solidFill>
            <a:miter lim="800000"/>
            <a:headEnd/>
            <a:tailEnd/>
          </a:ln>
        </p:spPr>
        <p:txBody>
          <a:bodyPr wrap="square">
            <a:spAutoFit/>
          </a:bodyPr>
          <a:lstStyle>
            <a:lvl1pPr eaLnBrk="0" hangingPunct="0">
              <a:tabLst>
                <a:tab pos="457200" algn="l"/>
                <a:tab pos="914400" algn="l"/>
                <a:tab pos="1371600" algn="l"/>
                <a:tab pos="1828800" algn="l"/>
                <a:tab pos="22860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Lst>
              <a:defRPr sz="1900" b="1">
                <a:solidFill>
                  <a:schemeClr val="tx1"/>
                </a:solidFill>
                <a:latin typeface="Arial Black" pitchFamily="34" charset="0"/>
              </a:defRPr>
            </a:lvl9pPr>
          </a:lstStyle>
          <a:p>
            <a:pPr eaLnBrk="1" hangingPunct="1">
              <a:lnSpc>
                <a:spcPct val="92000"/>
              </a:lnSpc>
            </a:pPr>
            <a:r>
              <a:rPr lang="en-US" sz="2000" dirty="0">
                <a:latin typeface="Arial" charset="0"/>
                <a:sym typeface="Symbol" pitchFamily="18" charset="2"/>
              </a:rPr>
              <a:t>General Syntax:</a:t>
            </a:r>
          </a:p>
          <a:p>
            <a:pPr eaLnBrk="1" hangingPunct="1">
              <a:lnSpc>
                <a:spcPct val="92000"/>
              </a:lnSpc>
            </a:pPr>
            <a:endParaRPr lang="en-US" sz="2000" dirty="0">
              <a:latin typeface="Arial" charset="0"/>
              <a:sym typeface="Symbol" pitchFamily="18" charset="2"/>
            </a:endParaRPr>
          </a:p>
          <a:p>
            <a:pPr>
              <a:lnSpc>
                <a:spcPct val="92000"/>
              </a:lnSpc>
            </a:pPr>
            <a:r>
              <a:rPr lang="en-US" sz="2000" b="0" dirty="0">
                <a:latin typeface="Arial" charset="0"/>
              </a:rPr>
              <a:t>initialize condition variable before the </a:t>
            </a:r>
            <a:r>
              <a:rPr lang="en-US" sz="2000" b="0" dirty="0" err="1" smtClean="0">
                <a:latin typeface="Arial" charset="0"/>
              </a:rPr>
              <a:t>do..while</a:t>
            </a:r>
            <a:r>
              <a:rPr lang="en-US" sz="2000" b="0" dirty="0" smtClean="0">
                <a:latin typeface="Arial" charset="0"/>
              </a:rPr>
              <a:t> </a:t>
            </a:r>
            <a:r>
              <a:rPr lang="en-US" sz="2000" b="0" dirty="0">
                <a:latin typeface="Arial" charset="0"/>
              </a:rPr>
              <a:t>loop</a:t>
            </a:r>
          </a:p>
          <a:p>
            <a:pPr>
              <a:lnSpc>
                <a:spcPct val="92000"/>
              </a:lnSpc>
            </a:pPr>
            <a:r>
              <a:rPr lang="en-US" sz="2000" b="0" dirty="0" smtClean="0">
                <a:latin typeface="Arial" charset="0"/>
              </a:rPr>
              <a:t>do</a:t>
            </a:r>
          </a:p>
          <a:p>
            <a:pPr>
              <a:lnSpc>
                <a:spcPct val="92000"/>
              </a:lnSpc>
            </a:pPr>
            <a:r>
              <a:rPr lang="en-US" sz="2000" b="0" dirty="0" smtClean="0">
                <a:latin typeface="Arial" charset="0"/>
              </a:rPr>
              <a:t>{</a:t>
            </a:r>
            <a:endParaRPr lang="en-US" sz="2000" b="0" dirty="0">
              <a:latin typeface="Arial" charset="0"/>
            </a:endParaRPr>
          </a:p>
          <a:p>
            <a:pPr>
              <a:lnSpc>
                <a:spcPct val="92000"/>
              </a:lnSpc>
            </a:pPr>
            <a:r>
              <a:rPr lang="en-US" sz="2000" b="0" dirty="0">
                <a:latin typeface="Arial" charset="0"/>
              </a:rPr>
              <a:t>     loop body</a:t>
            </a:r>
          </a:p>
          <a:p>
            <a:pPr>
              <a:lnSpc>
                <a:spcPct val="92000"/>
              </a:lnSpc>
            </a:pPr>
            <a:r>
              <a:rPr lang="en-US" sz="2000" b="0" dirty="0">
                <a:latin typeface="Arial" charset="0"/>
              </a:rPr>
              <a:t>     alter condition variable in the loop body </a:t>
            </a:r>
          </a:p>
          <a:p>
            <a:pPr>
              <a:lnSpc>
                <a:spcPct val="92000"/>
              </a:lnSpc>
            </a:pPr>
            <a:r>
              <a:rPr lang="en-US" sz="2000" b="0" dirty="0">
                <a:latin typeface="Arial" charset="0"/>
              </a:rPr>
              <a:t>}</a:t>
            </a:r>
          </a:p>
          <a:p>
            <a:pPr eaLnBrk="1" hangingPunct="1">
              <a:lnSpc>
                <a:spcPct val="92000"/>
              </a:lnSpc>
            </a:pPr>
            <a:r>
              <a:rPr lang="en-US" sz="2000" b="0" dirty="0">
                <a:latin typeface="Arial" charset="0"/>
              </a:rPr>
              <a:t>while(condition is true)</a:t>
            </a:r>
          </a:p>
          <a:p>
            <a:pPr eaLnBrk="1" hangingPunct="1">
              <a:lnSpc>
                <a:spcPct val="92000"/>
              </a:lnSpc>
            </a:pPr>
            <a:endParaRPr lang="en-US" sz="2000" dirty="0">
              <a:latin typeface="Times New Roman" pitchFamily="18" charset="0"/>
              <a:sym typeface="Symbol" pitchFamily="18" charset="2"/>
            </a:endParaRPr>
          </a:p>
          <a:p>
            <a:pPr eaLnBrk="1" hangingPunct="1">
              <a:lnSpc>
                <a:spcPct val="92000"/>
              </a:lnSpc>
            </a:pPr>
            <a:r>
              <a:rPr lang="en-US" sz="2000" dirty="0">
                <a:latin typeface="Arial" charset="0"/>
                <a:sym typeface="Symbol" pitchFamily="18" charset="2"/>
              </a:rPr>
              <a:t>Specific Example:</a:t>
            </a:r>
          </a:p>
          <a:p>
            <a:pPr eaLnBrk="1" hangingPunct="1">
              <a:lnSpc>
                <a:spcPct val="92000"/>
              </a:lnSpc>
            </a:pPr>
            <a:endParaRPr lang="en-US" sz="2000" dirty="0">
              <a:latin typeface="Times New Roman" pitchFamily="18" charset="0"/>
              <a:cs typeface="Times New Roman" pitchFamily="18" charset="0"/>
              <a:sym typeface="Symbol" pitchFamily="18" charset="2"/>
            </a:endParaRPr>
          </a:p>
          <a:p>
            <a:pPr>
              <a:lnSpc>
                <a:spcPct val="92000"/>
              </a:lnSpc>
            </a:pP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pin = 0;        </a:t>
            </a:r>
            <a:r>
              <a:rPr lang="en-US" sz="2000" b="0" dirty="0">
                <a:latin typeface="Times New Roman" pitchFamily="18" charset="0"/>
                <a:cs typeface="Times New Roman" pitchFamily="18" charset="0"/>
              </a:rPr>
              <a:t>// initialize condition variable </a:t>
            </a:r>
          </a:p>
          <a:p>
            <a:pPr>
              <a:lnSpc>
                <a:spcPct val="92000"/>
              </a:lnSpc>
            </a:pPr>
            <a:r>
              <a:rPr lang="en-US" sz="2000" dirty="0">
                <a:latin typeface="Times New Roman" pitchFamily="18" charset="0"/>
                <a:cs typeface="Times New Roman" pitchFamily="18" charset="0"/>
              </a:rPr>
              <a:t>do </a:t>
            </a:r>
          </a:p>
          <a:p>
            <a:pPr>
              <a:lnSpc>
                <a:spcPct val="92000"/>
              </a:lnSpc>
            </a:pPr>
            <a:r>
              <a:rPr lang="en-US" sz="2000" dirty="0">
                <a:latin typeface="Times New Roman" pitchFamily="18" charset="0"/>
                <a:cs typeface="Times New Roman" pitchFamily="18" charset="0"/>
              </a:rPr>
              <a:t>{</a:t>
            </a:r>
          </a:p>
          <a:p>
            <a:pPr>
              <a:lnSpc>
                <a:spcPct val="92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a:t>
            </a:r>
            <a:r>
              <a:rPr lang="en-US" sz="2000" dirty="0">
                <a:latin typeface="Times New Roman" pitchFamily="18" charset="0"/>
                <a:cs typeface="Times New Roman" pitchFamily="18" charset="0"/>
              </a:rPr>
              <a:t>("Enter pin.  ===&gt;&gt;  ");</a:t>
            </a:r>
          </a:p>
          <a:p>
            <a:r>
              <a:rPr lang="en-US" sz="2000" dirty="0">
                <a:latin typeface="Times New Roman" pitchFamily="18" charset="0"/>
                <a:cs typeface="Times New Roman" pitchFamily="18" charset="0"/>
              </a:rPr>
              <a:t>	pin = </a:t>
            </a:r>
            <a:r>
              <a:rPr lang="en-US" sz="2000" dirty="0" err="1">
                <a:latin typeface="Times New Roman" pitchFamily="18" charset="0"/>
                <a:cs typeface="Times New Roman" pitchFamily="18" charset="0"/>
              </a:rPr>
              <a:t>input.nextInt</a:t>
            </a:r>
            <a:r>
              <a:rPr lang="en-US" sz="2000" dirty="0">
                <a:latin typeface="Times New Roman" pitchFamily="18" charset="0"/>
                <a:cs typeface="Times New Roman" pitchFamily="18" charset="0"/>
              </a:rPr>
              <a:t>();     </a:t>
            </a:r>
            <a:r>
              <a:rPr lang="en-US" sz="2000" b="0" dirty="0">
                <a:latin typeface="Times New Roman" pitchFamily="18" charset="0"/>
                <a:cs typeface="Times New Roman" pitchFamily="18" charset="0"/>
              </a:rPr>
              <a:t>// alter condition variable</a:t>
            </a:r>
          </a:p>
          <a:p>
            <a:pPr>
              <a:lnSpc>
                <a:spcPct val="92000"/>
              </a:lnSpc>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nSpc>
                <a:spcPct val="92000"/>
              </a:lnSpc>
            </a:pPr>
            <a:r>
              <a:rPr lang="en-US" sz="2000" dirty="0">
                <a:latin typeface="Times New Roman" pitchFamily="18" charset="0"/>
                <a:cs typeface="Times New Roman" pitchFamily="18" charset="0"/>
              </a:rPr>
              <a:t>while(pin != 5678);     </a:t>
            </a:r>
            <a:r>
              <a:rPr lang="en-US" sz="2000" b="0" dirty="0">
                <a:latin typeface="Times New Roman" pitchFamily="18" charset="0"/>
                <a:cs typeface="Times New Roman" pitchFamily="18" charset="0"/>
              </a:rPr>
              <a:t> // Not a heading</a:t>
            </a:r>
            <a:r>
              <a:rPr lang="en-US" sz="2000" b="0" dirty="0" smtClean="0">
                <a:latin typeface="Times New Roman" pitchFamily="18" charset="0"/>
                <a:cs typeface="Times New Roman" pitchFamily="18" charset="0"/>
              </a:rPr>
              <a:t>,  </a:t>
            </a:r>
            <a:r>
              <a:rPr lang="en-US" sz="2000" b="0" dirty="0">
                <a:latin typeface="Times New Roman" pitchFamily="18" charset="0"/>
                <a:cs typeface="Times New Roman" pitchFamily="18" charset="0"/>
              </a:rPr>
              <a:t>Semicolon is required.</a:t>
            </a:r>
          </a:p>
          <a:p>
            <a:pPr>
              <a:lnSpc>
                <a:spcPct val="92000"/>
              </a:lnSpc>
            </a:pP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("Welcome.");</a:t>
            </a:r>
          </a:p>
        </p:txBody>
      </p:sp>
    </p:spTree>
    <p:extLst>
      <p:ext uri="{BB962C8B-B14F-4D97-AF65-F5344CB8AC3E}">
        <p14:creationId xmlns:p14="http://schemas.microsoft.com/office/powerpoint/2010/main" val="4360308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447800"/>
          </a:xfrm>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Fixed Repetition vs. Conditional Repetition</a:t>
            </a:r>
          </a:p>
        </p:txBody>
      </p:sp>
      <p:sp>
        <p:nvSpPr>
          <p:cNvPr id="72707" name="Text Box 3"/>
          <p:cNvSpPr txBox="1">
            <a:spLocks noChangeArrowheads="1"/>
          </p:cNvSpPr>
          <p:nvPr/>
        </p:nvSpPr>
        <p:spPr bwMode="auto">
          <a:xfrm>
            <a:off x="228600" y="1447800"/>
            <a:ext cx="8686800" cy="5309146"/>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eaLnBrk="1" hangingPunct="1"/>
            <a:r>
              <a:rPr lang="en-US" sz="2400" i="1" dirty="0">
                <a:latin typeface="Arial" charset="0"/>
                <a:cs typeface="Arial" charset="0"/>
                <a:sym typeface="Symbol" pitchFamily="18" charset="2"/>
              </a:rPr>
              <a:t>Fixed Repetition</a:t>
            </a:r>
            <a:r>
              <a:rPr lang="en-US" sz="2400" dirty="0">
                <a:latin typeface="Arial" charset="0"/>
                <a:cs typeface="Arial" charset="0"/>
                <a:sym typeface="Symbol" pitchFamily="18" charset="2"/>
              </a:rPr>
              <a:t> describes </a:t>
            </a:r>
            <a:r>
              <a:rPr lang="en-US" sz="2400" dirty="0">
                <a:latin typeface="Arial Narrow" pitchFamily="34" charset="0"/>
                <a:sym typeface="Symbol" pitchFamily="18" charset="2"/>
              </a:rPr>
              <a:t>a situation where you know – ahead of time – how many times you want the loop to repeat.</a:t>
            </a:r>
          </a:p>
          <a:p>
            <a:pPr eaLnBrk="1" hangingPunct="1">
              <a:lnSpc>
                <a:spcPct val="90000"/>
              </a:lnSpc>
            </a:pPr>
            <a:endParaRPr lang="en-US" sz="1800" dirty="0">
              <a:latin typeface="Arial Narrow" pitchFamily="34" charset="0"/>
              <a:sym typeface="Symbol" pitchFamily="18" charset="2"/>
            </a:endParaRPr>
          </a:p>
          <a:p>
            <a:pPr eaLnBrk="1" hangingPunct="1">
              <a:lnSpc>
                <a:spcPct val="90000"/>
              </a:lnSpc>
            </a:pPr>
            <a:r>
              <a:rPr lang="en-US" sz="2400" dirty="0">
                <a:latin typeface="Arial Narrow" pitchFamily="34" charset="0"/>
                <a:sym typeface="Symbol" pitchFamily="18" charset="2"/>
              </a:rPr>
              <a:t>An example would be drawing exactly 100 circles on the screen.</a:t>
            </a:r>
          </a:p>
          <a:p>
            <a:pPr eaLnBrk="1" hangingPunct="1">
              <a:lnSpc>
                <a:spcPct val="90000"/>
              </a:lnSpc>
            </a:pPr>
            <a:endParaRPr lang="en-US" sz="1800" dirty="0">
              <a:latin typeface="Arial Narrow" pitchFamily="34" charset="0"/>
              <a:sym typeface="Symbol" pitchFamily="18" charset="2"/>
            </a:endParaRPr>
          </a:p>
          <a:p>
            <a:pPr eaLnBrk="1" hangingPunct="1">
              <a:lnSpc>
                <a:spcPct val="90000"/>
              </a:lnSpc>
            </a:pPr>
            <a:r>
              <a:rPr lang="en-US" sz="2400" dirty="0">
                <a:latin typeface="Arial Narrow" pitchFamily="34" charset="0"/>
                <a:sym typeface="Symbol" pitchFamily="18" charset="2"/>
              </a:rPr>
              <a:t>The command for fixed repetition is </a:t>
            </a:r>
            <a:r>
              <a:rPr lang="en-US" sz="2400" b="0" dirty="0">
                <a:sym typeface="Symbol" pitchFamily="18" charset="2"/>
              </a:rPr>
              <a:t>for</a:t>
            </a:r>
            <a:r>
              <a:rPr lang="en-US" sz="2400" dirty="0">
                <a:latin typeface="Arial Narrow" pitchFamily="34" charset="0"/>
                <a:sym typeface="Symbol" pitchFamily="18" charset="2"/>
              </a:rPr>
              <a:t>.</a:t>
            </a:r>
          </a:p>
          <a:p>
            <a:pPr eaLnBrk="1" hangingPunct="1">
              <a:lnSpc>
                <a:spcPct val="90000"/>
              </a:lnSpc>
            </a:pPr>
            <a:endParaRPr lang="en-US" sz="2000" dirty="0">
              <a:latin typeface="Arial Narrow" pitchFamily="34" charset="0"/>
              <a:sym typeface="Symbol" pitchFamily="18" charset="2"/>
            </a:endParaRPr>
          </a:p>
          <a:p>
            <a:pPr eaLnBrk="1" hangingPunct="1"/>
            <a:r>
              <a:rPr lang="en-US" sz="2400" i="1" dirty="0">
                <a:latin typeface="Arial" charset="0"/>
                <a:cs typeface="Arial" charset="0"/>
                <a:sym typeface="Symbol" pitchFamily="18" charset="2"/>
              </a:rPr>
              <a:t>Conditional Repetition</a:t>
            </a:r>
            <a:r>
              <a:rPr lang="en-US" sz="2400" dirty="0">
                <a:latin typeface="Arial" charset="0"/>
                <a:cs typeface="Arial" charset="0"/>
                <a:sym typeface="Symbol" pitchFamily="18" charset="2"/>
              </a:rPr>
              <a:t> describes </a:t>
            </a:r>
            <a:r>
              <a:rPr lang="en-US" sz="2400" dirty="0">
                <a:latin typeface="Arial Narrow" pitchFamily="34" charset="0"/>
                <a:sym typeface="Symbol" pitchFamily="18" charset="2"/>
              </a:rPr>
              <a:t>a situation where you do NOT know how many times the loop will repeat.  </a:t>
            </a:r>
          </a:p>
          <a:p>
            <a:pPr eaLnBrk="1" hangingPunct="1">
              <a:lnSpc>
                <a:spcPct val="90000"/>
              </a:lnSpc>
            </a:pPr>
            <a:endParaRPr lang="en-US" sz="1800" dirty="0">
              <a:latin typeface="Arial Narrow" pitchFamily="34" charset="0"/>
              <a:sym typeface="Symbol" pitchFamily="18" charset="2"/>
            </a:endParaRPr>
          </a:p>
          <a:p>
            <a:pPr eaLnBrk="1" hangingPunct="1">
              <a:lnSpc>
                <a:spcPct val="90000"/>
              </a:lnSpc>
            </a:pPr>
            <a:r>
              <a:rPr lang="en-US" sz="2400" dirty="0">
                <a:latin typeface="Arial Narrow" pitchFamily="34" charset="0"/>
                <a:sym typeface="Symbol" pitchFamily="18" charset="2"/>
              </a:rPr>
              <a:t>The loop has to repeat until some </a:t>
            </a:r>
            <a:r>
              <a:rPr lang="en-US" sz="2400" i="1" dirty="0">
                <a:latin typeface="Arial Narrow" pitchFamily="34" charset="0"/>
                <a:sym typeface="Symbol" pitchFamily="18" charset="2"/>
              </a:rPr>
              <a:t>condition</a:t>
            </a:r>
            <a:r>
              <a:rPr lang="en-US" sz="2400" dirty="0">
                <a:latin typeface="Arial Narrow" pitchFamily="34" charset="0"/>
                <a:sym typeface="Symbol" pitchFamily="18" charset="2"/>
              </a:rPr>
              <a:t> is met.</a:t>
            </a:r>
          </a:p>
          <a:p>
            <a:pPr eaLnBrk="1" hangingPunct="1">
              <a:lnSpc>
                <a:spcPct val="90000"/>
              </a:lnSpc>
            </a:pPr>
            <a:endParaRPr lang="en-US" sz="1800" dirty="0">
              <a:latin typeface="Arial Narrow" pitchFamily="34" charset="0"/>
              <a:sym typeface="Symbol" pitchFamily="18" charset="2"/>
            </a:endParaRPr>
          </a:p>
          <a:p>
            <a:pPr eaLnBrk="1" hangingPunct="1">
              <a:lnSpc>
                <a:spcPct val="90000"/>
              </a:lnSpc>
            </a:pPr>
            <a:r>
              <a:rPr lang="en-US" sz="2400" dirty="0">
                <a:latin typeface="Arial Narrow" pitchFamily="34" charset="0"/>
                <a:sym typeface="Symbol" pitchFamily="18" charset="2"/>
              </a:rPr>
              <a:t>An example would be entering a password.</a:t>
            </a:r>
          </a:p>
          <a:p>
            <a:pPr eaLnBrk="1" hangingPunct="1">
              <a:lnSpc>
                <a:spcPct val="90000"/>
              </a:lnSpc>
            </a:pPr>
            <a:endParaRPr lang="en-US" sz="1800" dirty="0">
              <a:latin typeface="Arial Narrow" pitchFamily="34" charset="0"/>
              <a:sym typeface="Symbol" pitchFamily="18" charset="2"/>
            </a:endParaRPr>
          </a:p>
          <a:p>
            <a:pPr eaLnBrk="1" hangingPunct="1">
              <a:lnSpc>
                <a:spcPct val="90000"/>
              </a:lnSpc>
            </a:pPr>
            <a:r>
              <a:rPr lang="en-US" sz="2400" dirty="0">
                <a:latin typeface="Arial Narrow" pitchFamily="34" charset="0"/>
                <a:sym typeface="Symbol" pitchFamily="18" charset="2"/>
              </a:rPr>
              <a:t>The command for </a:t>
            </a:r>
            <a:r>
              <a:rPr lang="en-US" sz="2400" dirty="0" smtClean="0">
                <a:latin typeface="Arial Narrow" pitchFamily="34" charset="0"/>
                <a:sym typeface="Symbol" pitchFamily="18" charset="2"/>
              </a:rPr>
              <a:t>pre-conditional </a:t>
            </a:r>
            <a:r>
              <a:rPr lang="en-US" sz="2400" dirty="0">
                <a:latin typeface="Arial Narrow" pitchFamily="34" charset="0"/>
                <a:sym typeface="Symbol" pitchFamily="18" charset="2"/>
              </a:rPr>
              <a:t>repetition is </a:t>
            </a:r>
            <a:r>
              <a:rPr lang="en-US" sz="2400" b="0" dirty="0">
                <a:sym typeface="Symbol" pitchFamily="18" charset="2"/>
              </a:rPr>
              <a:t>while</a:t>
            </a:r>
            <a:r>
              <a:rPr lang="en-US" sz="2400" dirty="0" smtClean="0">
                <a:latin typeface="Arial Narrow" pitchFamily="34" charset="0"/>
                <a:sym typeface="Symbol" pitchFamily="18" charset="2"/>
              </a:rPr>
              <a:t>.</a:t>
            </a:r>
          </a:p>
          <a:p>
            <a:pPr eaLnBrk="1" hangingPunct="1">
              <a:lnSpc>
                <a:spcPct val="90000"/>
              </a:lnSpc>
            </a:pPr>
            <a:endParaRPr lang="en-US" sz="1800" dirty="0">
              <a:latin typeface="Arial Narrow" pitchFamily="34" charset="0"/>
              <a:sym typeface="Symbol" pitchFamily="18" charset="2"/>
            </a:endParaRPr>
          </a:p>
          <a:p>
            <a:pPr eaLnBrk="1" hangingPunct="1">
              <a:lnSpc>
                <a:spcPct val="90000"/>
              </a:lnSpc>
            </a:pPr>
            <a:r>
              <a:rPr lang="en-US" sz="2400" dirty="0">
                <a:latin typeface="Arial Narrow" pitchFamily="34" charset="0"/>
                <a:sym typeface="Symbol" pitchFamily="18" charset="2"/>
              </a:rPr>
              <a:t>The </a:t>
            </a:r>
            <a:r>
              <a:rPr lang="en-US" sz="2400" dirty="0" smtClean="0">
                <a:latin typeface="Arial Narrow" pitchFamily="34" charset="0"/>
                <a:sym typeface="Symbol" pitchFamily="18" charset="2"/>
              </a:rPr>
              <a:t>commands </a:t>
            </a:r>
            <a:r>
              <a:rPr lang="en-US" sz="2400" dirty="0">
                <a:latin typeface="Arial Narrow" pitchFamily="34" charset="0"/>
                <a:sym typeface="Symbol" pitchFamily="18" charset="2"/>
              </a:rPr>
              <a:t>for </a:t>
            </a:r>
            <a:r>
              <a:rPr lang="en-US" sz="2400" dirty="0" smtClean="0">
                <a:latin typeface="Arial Narrow" pitchFamily="34" charset="0"/>
                <a:sym typeface="Symbol" pitchFamily="18" charset="2"/>
              </a:rPr>
              <a:t>post-conditional </a:t>
            </a:r>
            <a:r>
              <a:rPr lang="en-US" sz="2400" dirty="0">
                <a:latin typeface="Arial Narrow" pitchFamily="34" charset="0"/>
                <a:sym typeface="Symbol" pitchFamily="18" charset="2"/>
              </a:rPr>
              <a:t>repetition is </a:t>
            </a:r>
            <a:r>
              <a:rPr lang="en-US" sz="2400" b="0" dirty="0" err="1" smtClean="0">
                <a:sym typeface="Symbol" pitchFamily="18" charset="2"/>
              </a:rPr>
              <a:t>do..while</a:t>
            </a:r>
            <a:r>
              <a:rPr lang="en-US" sz="2400" dirty="0" smtClean="0">
                <a:latin typeface="Arial Narrow" pitchFamily="34" charset="0"/>
                <a:sym typeface="Symbol" pitchFamily="18" charset="2"/>
              </a:rPr>
              <a:t>.</a:t>
            </a:r>
            <a:endParaRPr lang="en-US" sz="2400" dirty="0">
              <a:latin typeface="Arial Narrow" pitchFamily="34" charset="0"/>
              <a:sym typeface="Symbol" pitchFamily="18" charset="2"/>
            </a:endParaRPr>
          </a:p>
        </p:txBody>
      </p:sp>
    </p:spTree>
    <p:extLst>
      <p:ext uri="{BB962C8B-B14F-4D97-AF65-F5344CB8AC3E}">
        <p14:creationId xmlns:p14="http://schemas.microsoft.com/office/powerpoint/2010/main" val="9320948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600200"/>
          </a:xfrm>
        </p:spPr>
        <p:txBody>
          <a:bodyPr/>
          <a:lstStyle/>
          <a:p>
            <a:pPr eaLnBrk="1" hangingPunct="1">
              <a:lnSpc>
                <a:spcPct val="90000"/>
              </a:lnSpc>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AP Exam Alert</a:t>
            </a:r>
            <a:b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b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Narrow" pitchFamily="34" charset="0"/>
              </a:rPr>
              <a:t>Selection Control Structures</a:t>
            </a:r>
            <a:endPar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Narrow" pitchFamily="34" charset="0"/>
            </a:endParaRPr>
          </a:p>
        </p:txBody>
      </p:sp>
      <p:sp>
        <p:nvSpPr>
          <p:cNvPr id="58371" name="Text Box 3"/>
          <p:cNvSpPr txBox="1">
            <a:spLocks noChangeArrowheads="1"/>
          </p:cNvSpPr>
          <p:nvPr/>
        </p:nvSpPr>
        <p:spPr bwMode="auto">
          <a:xfrm>
            <a:off x="609600" y="1600200"/>
            <a:ext cx="7765256" cy="4770537"/>
          </a:xfrm>
          <a:prstGeom prst="rect">
            <a:avLst/>
          </a:prstGeom>
          <a:solidFill>
            <a:schemeClr val="bg1">
              <a:lumMod val="85000"/>
            </a:schemeClr>
          </a:solidFill>
          <a:ln w="57150">
            <a:solidFill>
              <a:schemeClr val="tx1"/>
            </a:solidFill>
            <a:miter lim="800000"/>
            <a:headEnd/>
            <a:tailEnd/>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1600" dirty="0"/>
              <a:t>The one-way selection </a:t>
            </a:r>
            <a:r>
              <a:rPr lang="en-US" sz="1600" b="0" dirty="0">
                <a:latin typeface="Arial Black" pitchFamily="34" charset="0"/>
              </a:rPr>
              <a:t>if</a:t>
            </a:r>
            <a:r>
              <a:rPr lang="en-US" sz="1600" dirty="0"/>
              <a:t> is tested on the AP Exam.</a:t>
            </a:r>
          </a:p>
          <a:p>
            <a:pPr>
              <a:tabLst>
                <a:tab pos="463550" algn="l"/>
                <a:tab pos="914400" algn="l"/>
                <a:tab pos="1377950"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if </a:t>
            </a:r>
            <a:r>
              <a:rPr lang="en-US" sz="1600" dirty="0">
                <a:latin typeface="Courier New" pitchFamily="49" charset="0"/>
                <a:cs typeface="Courier New" pitchFamily="49" charset="0"/>
              </a:rPr>
              <a:t>(sales &gt;= 500000)</a:t>
            </a:r>
          </a:p>
          <a:p>
            <a:pPr>
              <a:tabLst>
                <a:tab pos="463550" algn="l"/>
                <a:tab pos="914400" algn="l"/>
                <a:tab pos="1377950" algn="l"/>
              </a:tabLst>
            </a:pPr>
            <a:r>
              <a:rPr lang="en-US" sz="1600" dirty="0">
                <a:latin typeface="Courier New" pitchFamily="49" charset="0"/>
                <a:cs typeface="Courier New" pitchFamily="49" charset="0"/>
              </a:rPr>
              <a:t>		bonus = bonus + 5000.0;</a:t>
            </a:r>
          </a:p>
          <a:p>
            <a:pPr>
              <a:tabLst>
                <a:tab pos="463550" algn="l"/>
                <a:tab pos="914400" algn="l"/>
                <a:tab pos="1377950" algn="l"/>
              </a:tabLst>
            </a:pPr>
            <a:r>
              <a:rPr lang="en-US" sz="1600" dirty="0"/>
              <a:t> </a:t>
            </a:r>
          </a:p>
          <a:p>
            <a:pPr>
              <a:tabLst>
                <a:tab pos="463550" algn="l"/>
                <a:tab pos="914400" algn="l"/>
                <a:tab pos="1377950" algn="l"/>
              </a:tabLst>
            </a:pPr>
            <a:r>
              <a:rPr lang="en-US" sz="1600" dirty="0"/>
              <a:t>The two-way selection </a:t>
            </a:r>
            <a:r>
              <a:rPr lang="en-US" sz="1600" b="0" dirty="0" err="1">
                <a:latin typeface="Arial Black" pitchFamily="34" charset="0"/>
              </a:rPr>
              <a:t>if..else</a:t>
            </a:r>
            <a:r>
              <a:rPr lang="en-US" sz="1600" b="0" dirty="0">
                <a:latin typeface="Arial Black" pitchFamily="34" charset="0"/>
              </a:rPr>
              <a:t> </a:t>
            </a:r>
            <a:r>
              <a:rPr lang="en-US" sz="1600" dirty="0"/>
              <a:t>is tested on the AP Exam.</a:t>
            </a:r>
          </a:p>
          <a:p>
            <a:pPr>
              <a:tabLst>
                <a:tab pos="463550" algn="l"/>
                <a:tab pos="914400" algn="l"/>
                <a:tab pos="1377950" algn="l"/>
              </a:tabLst>
            </a:pPr>
            <a:r>
              <a:rPr lang="en-US" sz="1600" dirty="0">
                <a:latin typeface="Courier New" pitchFamily="49" charset="0"/>
                <a:cs typeface="Courier New" pitchFamily="49" charset="0"/>
              </a:rPr>
              <a:t>	if (sat &gt;= 1200)</a:t>
            </a:r>
          </a:p>
          <a:p>
            <a:pPr>
              <a:tabLst>
                <a:tab pos="463550" algn="l"/>
                <a:tab pos="914400" algn="l"/>
                <a:tab pos="137795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System.out.println</a:t>
            </a:r>
            <a:r>
              <a:rPr lang="en-US" sz="1600" dirty="0">
                <a:latin typeface="Courier New" pitchFamily="49" charset="0"/>
                <a:cs typeface="Courier New" pitchFamily="49" charset="0"/>
              </a:rPr>
              <a:t>("You're admitted");</a:t>
            </a:r>
          </a:p>
          <a:p>
            <a:pPr>
              <a:tabLst>
                <a:tab pos="463550" algn="l"/>
                <a:tab pos="914400" algn="l"/>
                <a:tab pos="1377950" algn="l"/>
              </a:tabLst>
            </a:pPr>
            <a:r>
              <a:rPr lang="en-US" sz="1600" dirty="0">
                <a:latin typeface="Courier New" pitchFamily="49" charset="0"/>
                <a:cs typeface="Courier New" pitchFamily="49" charset="0"/>
              </a:rPr>
              <a:t>	else</a:t>
            </a:r>
          </a:p>
          <a:p>
            <a:pPr>
              <a:tabLst>
                <a:tab pos="463550" algn="l"/>
                <a:tab pos="914400" algn="l"/>
                <a:tab pos="1377950" algn="l"/>
              </a:tabLst>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System.out.println</a:t>
            </a:r>
            <a:r>
              <a:rPr lang="en-US" sz="1600" dirty="0">
                <a:latin typeface="Courier New" pitchFamily="49" charset="0"/>
                <a:cs typeface="Courier New" pitchFamily="49" charset="0"/>
              </a:rPr>
              <a:t>("You're not admitted");</a:t>
            </a:r>
          </a:p>
          <a:p>
            <a:pPr>
              <a:tabLst>
                <a:tab pos="463550" algn="l"/>
                <a:tab pos="914400" algn="l"/>
                <a:tab pos="1377950" algn="l"/>
              </a:tabLst>
            </a:pPr>
            <a:r>
              <a:rPr lang="en-US" sz="1600" dirty="0"/>
              <a:t> </a:t>
            </a:r>
          </a:p>
          <a:p>
            <a:pPr>
              <a:tabLst>
                <a:tab pos="463550" algn="l"/>
                <a:tab pos="914400" algn="l"/>
                <a:tab pos="1377950" algn="l"/>
              </a:tabLst>
            </a:pPr>
            <a:r>
              <a:rPr lang="en-US" sz="1600" dirty="0"/>
              <a:t>The multi-way selection </a:t>
            </a:r>
            <a:r>
              <a:rPr lang="en-US" sz="1600" b="0" dirty="0" err="1">
                <a:latin typeface="Arial Black" pitchFamily="34" charset="0"/>
              </a:rPr>
              <a:t>switch..case..break</a:t>
            </a:r>
            <a:r>
              <a:rPr lang="en-US" sz="1600" b="0" dirty="0">
                <a:latin typeface="Arial Black" pitchFamily="34" charset="0"/>
              </a:rPr>
              <a:t> </a:t>
            </a:r>
            <a:r>
              <a:rPr lang="en-US" sz="1600" dirty="0"/>
              <a:t>is </a:t>
            </a:r>
            <a:r>
              <a:rPr lang="en-US" sz="1600" u="sng" dirty="0" smtClean="0"/>
              <a:t>NOT</a:t>
            </a:r>
            <a:r>
              <a:rPr lang="en-US" sz="1600" dirty="0" smtClean="0"/>
              <a:t> tested </a:t>
            </a:r>
            <a:r>
              <a:rPr lang="en-US" sz="1600" dirty="0"/>
              <a:t>on the AP Exam.</a:t>
            </a:r>
          </a:p>
          <a:p>
            <a:pPr>
              <a:tabLst>
                <a:tab pos="463550" algn="l"/>
                <a:tab pos="914400" algn="l"/>
                <a:tab pos="1377950" algn="l"/>
              </a:tabLst>
            </a:pPr>
            <a:r>
              <a:rPr lang="en-US" sz="1600" dirty="0">
                <a:latin typeface="Courier New" pitchFamily="49" charset="0"/>
                <a:cs typeface="Courier New" pitchFamily="49" charset="0"/>
              </a:rPr>
              <a:t>	switch (grade)</a:t>
            </a:r>
          </a:p>
          <a:p>
            <a:pPr>
              <a:tabLst>
                <a:tab pos="463550" algn="l"/>
                <a:tab pos="914400" algn="l"/>
                <a:tab pos="1377950" algn="l"/>
              </a:tabLst>
            </a:pPr>
            <a:r>
              <a:rPr lang="en-US" sz="1600" dirty="0">
                <a:latin typeface="Courier New" pitchFamily="49" charset="0"/>
                <a:cs typeface="Courier New" pitchFamily="49" charset="0"/>
              </a:rPr>
              <a:t>	{</a:t>
            </a:r>
          </a:p>
          <a:p>
            <a:pPr>
              <a:tabLst>
                <a:tab pos="463550" algn="l"/>
                <a:tab pos="914400" algn="l"/>
                <a:tab pos="1377950" algn="l"/>
              </a:tabLst>
            </a:pPr>
            <a:r>
              <a:rPr lang="en-US" sz="1600" dirty="0">
                <a:latin typeface="Courier New" pitchFamily="49" charset="0"/>
                <a:cs typeface="Courier New" pitchFamily="49" charset="0"/>
              </a:rPr>
              <a:t>		case 'A' : </a:t>
            </a:r>
            <a:r>
              <a:rPr lang="en-US" sz="1600" dirty="0" err="1">
                <a:latin typeface="Courier New" pitchFamily="49" charset="0"/>
                <a:cs typeface="Courier New" pitchFamily="49" charset="0"/>
              </a:rPr>
              <a:t>gpaPoints</a:t>
            </a:r>
            <a:r>
              <a:rPr lang="en-US" sz="1600" dirty="0">
                <a:latin typeface="Courier New" pitchFamily="49" charset="0"/>
                <a:cs typeface="Courier New" pitchFamily="49" charset="0"/>
              </a:rPr>
              <a:t> = 4; break;</a:t>
            </a:r>
          </a:p>
          <a:p>
            <a:pPr>
              <a:tabLst>
                <a:tab pos="463550" algn="l"/>
                <a:tab pos="914400" algn="l"/>
                <a:tab pos="1377950" algn="l"/>
              </a:tabLst>
            </a:pPr>
            <a:r>
              <a:rPr lang="en-US" sz="1600" dirty="0">
                <a:latin typeface="Courier New" pitchFamily="49" charset="0"/>
                <a:cs typeface="Courier New" pitchFamily="49" charset="0"/>
              </a:rPr>
              <a:t>		case 'B' : </a:t>
            </a:r>
            <a:r>
              <a:rPr lang="en-US" sz="1600" dirty="0" err="1">
                <a:latin typeface="Courier New" pitchFamily="49" charset="0"/>
                <a:cs typeface="Courier New" pitchFamily="49" charset="0"/>
              </a:rPr>
              <a:t>gpaPoints</a:t>
            </a:r>
            <a:r>
              <a:rPr lang="en-US" sz="1600" dirty="0">
                <a:latin typeface="Courier New" pitchFamily="49" charset="0"/>
                <a:cs typeface="Courier New" pitchFamily="49" charset="0"/>
              </a:rPr>
              <a:t> = 3; break;</a:t>
            </a:r>
          </a:p>
          <a:p>
            <a:pPr>
              <a:tabLst>
                <a:tab pos="463550" algn="l"/>
                <a:tab pos="914400" algn="l"/>
                <a:tab pos="1377950" algn="l"/>
              </a:tabLst>
            </a:pPr>
            <a:r>
              <a:rPr lang="en-US" sz="1600" dirty="0">
                <a:latin typeface="Courier New" pitchFamily="49" charset="0"/>
                <a:cs typeface="Courier New" pitchFamily="49" charset="0"/>
              </a:rPr>
              <a:t>		case 'C' : </a:t>
            </a:r>
            <a:r>
              <a:rPr lang="en-US" sz="1600" dirty="0" err="1">
                <a:latin typeface="Courier New" pitchFamily="49" charset="0"/>
                <a:cs typeface="Courier New" pitchFamily="49" charset="0"/>
              </a:rPr>
              <a:t>gpaPoints</a:t>
            </a:r>
            <a:r>
              <a:rPr lang="en-US" sz="1600" dirty="0">
                <a:latin typeface="Courier New" pitchFamily="49" charset="0"/>
                <a:cs typeface="Courier New" pitchFamily="49" charset="0"/>
              </a:rPr>
              <a:t> = 2; break;</a:t>
            </a:r>
          </a:p>
          <a:p>
            <a:pPr>
              <a:tabLst>
                <a:tab pos="463550" algn="l"/>
                <a:tab pos="914400" algn="l"/>
                <a:tab pos="1377950" algn="l"/>
              </a:tabLst>
            </a:pPr>
            <a:r>
              <a:rPr lang="en-US" sz="1600" dirty="0">
                <a:latin typeface="Courier New" pitchFamily="49" charset="0"/>
                <a:cs typeface="Courier New" pitchFamily="49" charset="0"/>
              </a:rPr>
              <a:t>		case 'D' : </a:t>
            </a:r>
            <a:r>
              <a:rPr lang="en-US" sz="1600" dirty="0" err="1">
                <a:latin typeface="Courier New" pitchFamily="49" charset="0"/>
                <a:cs typeface="Courier New" pitchFamily="49" charset="0"/>
              </a:rPr>
              <a:t>gpaPoints</a:t>
            </a:r>
            <a:r>
              <a:rPr lang="en-US" sz="1600" dirty="0">
                <a:latin typeface="Courier New" pitchFamily="49" charset="0"/>
                <a:cs typeface="Courier New" pitchFamily="49" charset="0"/>
              </a:rPr>
              <a:t> = 1; break;</a:t>
            </a:r>
          </a:p>
          <a:p>
            <a:pPr>
              <a:tabLst>
                <a:tab pos="463550" algn="l"/>
                <a:tab pos="914400" algn="l"/>
                <a:tab pos="1377950" algn="l"/>
              </a:tabLst>
            </a:pPr>
            <a:r>
              <a:rPr lang="en-US" sz="1600" dirty="0">
                <a:latin typeface="Courier New" pitchFamily="49" charset="0"/>
                <a:cs typeface="Courier New" pitchFamily="49" charset="0"/>
              </a:rPr>
              <a:t>		case 'F' : </a:t>
            </a:r>
            <a:r>
              <a:rPr lang="en-US" sz="1600" dirty="0" err="1">
                <a:latin typeface="Courier New" pitchFamily="49" charset="0"/>
                <a:cs typeface="Courier New" pitchFamily="49" charset="0"/>
              </a:rPr>
              <a:t>gpaPoints</a:t>
            </a:r>
            <a:r>
              <a:rPr lang="en-US" sz="1600" dirty="0">
                <a:latin typeface="Courier New" pitchFamily="49" charset="0"/>
                <a:cs typeface="Courier New" pitchFamily="49" charset="0"/>
              </a:rPr>
              <a:t> = 0</a:t>
            </a:r>
            <a:r>
              <a:rPr lang="en-US" sz="1600" dirty="0" smtClean="0">
                <a:latin typeface="Courier New" pitchFamily="49" charset="0"/>
                <a:cs typeface="Courier New" pitchFamily="49" charset="0"/>
              </a:rPr>
              <a:t>;</a:t>
            </a:r>
          </a:p>
          <a:p>
            <a:pPr>
              <a:tabLst>
                <a:tab pos="463550" algn="l"/>
                <a:tab pos="914400" algn="l"/>
                <a:tab pos="1377950" algn="l"/>
              </a:tabLst>
            </a:pPr>
            <a:r>
              <a:rPr lang="en-US" sz="1600" dirty="0" smtClean="0">
                <a:latin typeface="Courier New" pitchFamily="49" charset="0"/>
                <a:cs typeface="Courier New" pitchFamily="49" charset="0"/>
              </a:rPr>
              <a:t>	}</a:t>
            </a:r>
            <a:r>
              <a:rPr lang="en-US" sz="1600" dirty="0"/>
              <a:t>		</a:t>
            </a:r>
          </a:p>
        </p:txBody>
      </p:sp>
      <p:pic>
        <p:nvPicPr>
          <p:cNvPr id="58372" name="Picture 4"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76200"/>
            <a:ext cx="471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39113" y="76200"/>
            <a:ext cx="471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5313" y="76200"/>
            <a:ext cx="471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7"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8113" y="76200"/>
            <a:ext cx="471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MMAG00293_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67200"/>
            <a:ext cx="22907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1510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600200"/>
          </a:xfrm>
        </p:spPr>
        <p:txBody>
          <a:bodyPr/>
          <a:lstStyle/>
          <a:p>
            <a:pPr eaLnBrk="1" hangingPunct="1">
              <a:lnSpc>
                <a:spcPct val="90000"/>
              </a:lnSpc>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AP Exam Alert</a:t>
            </a:r>
            <a:b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b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Narrow" pitchFamily="34" charset="0"/>
              </a:rPr>
              <a:t>Repetition Control Structures</a:t>
            </a:r>
            <a:endPar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Narrow" pitchFamily="34" charset="0"/>
            </a:endParaRPr>
          </a:p>
        </p:txBody>
      </p:sp>
      <p:sp>
        <p:nvSpPr>
          <p:cNvPr id="58371" name="Text Box 3"/>
          <p:cNvSpPr txBox="1">
            <a:spLocks noChangeArrowheads="1"/>
          </p:cNvSpPr>
          <p:nvPr/>
        </p:nvSpPr>
        <p:spPr bwMode="auto">
          <a:xfrm>
            <a:off x="609600" y="1600200"/>
            <a:ext cx="7765256" cy="4278094"/>
          </a:xfrm>
          <a:prstGeom prst="rect">
            <a:avLst/>
          </a:prstGeom>
          <a:solidFill>
            <a:schemeClr val="bg1">
              <a:lumMod val="85000"/>
            </a:schemeClr>
          </a:solidFill>
          <a:ln w="57150">
            <a:solidFill>
              <a:schemeClr val="tx1"/>
            </a:solidFill>
            <a:miter lim="800000"/>
            <a:headEnd/>
            <a:tailEnd/>
          </a:ln>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tabLst>
                <a:tab pos="463550" algn="l"/>
                <a:tab pos="914400" algn="l"/>
                <a:tab pos="1377950" algn="l"/>
              </a:tabLst>
            </a:pPr>
            <a:r>
              <a:rPr lang="en-US" sz="1600" dirty="0" smtClean="0"/>
              <a:t>The </a:t>
            </a:r>
            <a:r>
              <a:rPr lang="en-US" sz="1600" dirty="0"/>
              <a:t>fixed-repetition </a:t>
            </a:r>
            <a:r>
              <a:rPr lang="en-US" sz="1600" b="0" dirty="0">
                <a:latin typeface="Arial Black" pitchFamily="34" charset="0"/>
              </a:rPr>
              <a:t>for</a:t>
            </a:r>
            <a:r>
              <a:rPr lang="en-US" sz="1600" dirty="0"/>
              <a:t> loop is tested on the AP Exam.</a:t>
            </a:r>
          </a:p>
          <a:p>
            <a:pPr>
              <a:tabLst>
                <a:tab pos="463550" algn="l"/>
                <a:tab pos="914400" algn="l"/>
                <a:tab pos="1377950" algn="l"/>
              </a:tabLst>
            </a:pPr>
            <a:r>
              <a:rPr lang="en-US" sz="1600" dirty="0">
                <a:latin typeface="Courier New" pitchFamily="49" charset="0"/>
                <a:cs typeface="Courier New" pitchFamily="49" charset="0"/>
              </a:rPr>
              <a:t>	for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k = 1; k &lt;= max; k++)</a:t>
            </a:r>
          </a:p>
          <a:p>
            <a:pPr>
              <a:tabLst>
                <a:tab pos="463550" algn="l"/>
                <a:tab pos="914400" algn="l"/>
                <a:tab pos="1377950" algn="l"/>
              </a:tabLst>
            </a:pPr>
            <a:r>
              <a:rPr lang="en-US" sz="1600" dirty="0">
                <a:latin typeface="Courier New" pitchFamily="49" charset="0"/>
                <a:cs typeface="Courier New" pitchFamily="49" charset="0"/>
              </a:rPr>
              <a:t>		sum += k;</a:t>
            </a:r>
          </a:p>
          <a:p>
            <a:pPr>
              <a:tabLst>
                <a:tab pos="463550" algn="l"/>
                <a:tab pos="914400" algn="l"/>
                <a:tab pos="1377950" algn="l"/>
              </a:tabLst>
            </a:pPr>
            <a:r>
              <a:rPr lang="en-US" sz="1600" dirty="0"/>
              <a:t> </a:t>
            </a:r>
          </a:p>
          <a:p>
            <a:pPr>
              <a:tabLst>
                <a:tab pos="463550" algn="l"/>
                <a:tab pos="914400" algn="l"/>
                <a:tab pos="1377950" algn="l"/>
              </a:tabLst>
            </a:pPr>
            <a:r>
              <a:rPr lang="en-US" sz="1600" dirty="0"/>
              <a:t>The pre-condition </a:t>
            </a:r>
            <a:r>
              <a:rPr lang="en-US" sz="1600" b="0" dirty="0">
                <a:latin typeface="Arial Black" pitchFamily="34" charset="0"/>
              </a:rPr>
              <a:t>while</a:t>
            </a:r>
            <a:r>
              <a:rPr lang="en-US" sz="1600" dirty="0"/>
              <a:t> loop is tested on the AP Exam.</a:t>
            </a:r>
          </a:p>
          <a:p>
            <a:pPr>
              <a:tabLst>
                <a:tab pos="463550" algn="l"/>
                <a:tab pos="914400" algn="l"/>
                <a:tab pos="1377950" algn="l"/>
              </a:tabLst>
            </a:pPr>
            <a:r>
              <a:rPr lang="en-US" sz="1600" dirty="0">
                <a:latin typeface="Courier New" pitchFamily="49" charset="0"/>
                <a:cs typeface="Courier New" pitchFamily="49" charset="0"/>
              </a:rPr>
              <a:t>	while (k &lt; max)</a:t>
            </a:r>
          </a:p>
          <a:p>
            <a:pPr>
              <a:tabLst>
                <a:tab pos="463550" algn="l"/>
                <a:tab pos="914400" algn="l"/>
                <a:tab pos="1377950" algn="l"/>
              </a:tabLst>
            </a:pPr>
            <a:r>
              <a:rPr lang="en-US" sz="1600" dirty="0">
                <a:latin typeface="Courier New" pitchFamily="49" charset="0"/>
                <a:cs typeface="Courier New" pitchFamily="49" charset="0"/>
              </a:rPr>
              <a:t>	{</a:t>
            </a:r>
          </a:p>
          <a:p>
            <a:pPr>
              <a:tabLst>
                <a:tab pos="463550" algn="l"/>
                <a:tab pos="914400" algn="l"/>
                <a:tab pos="1377950" algn="l"/>
              </a:tabLst>
            </a:pPr>
            <a:r>
              <a:rPr lang="en-US" sz="1600" dirty="0">
                <a:latin typeface="Courier New" pitchFamily="49" charset="0"/>
                <a:cs typeface="Courier New" pitchFamily="49" charset="0"/>
              </a:rPr>
              <a:t>		sum += k;  k++;</a:t>
            </a:r>
          </a:p>
          <a:p>
            <a:pPr>
              <a:tabLst>
                <a:tab pos="463550" algn="l"/>
                <a:tab pos="914400" algn="l"/>
                <a:tab pos="1377950" algn="l"/>
              </a:tabLst>
            </a:pPr>
            <a:r>
              <a:rPr lang="en-US" sz="1600" dirty="0">
                <a:latin typeface="Courier New" pitchFamily="49" charset="0"/>
                <a:cs typeface="Courier New" pitchFamily="49" charset="0"/>
              </a:rPr>
              <a:t>	}</a:t>
            </a:r>
          </a:p>
          <a:p>
            <a:pPr>
              <a:tabLst>
                <a:tab pos="463550" algn="l"/>
                <a:tab pos="914400" algn="l"/>
                <a:tab pos="1377950" algn="l"/>
              </a:tabLst>
            </a:pPr>
            <a:r>
              <a:rPr lang="en-US" sz="1600" dirty="0"/>
              <a:t> </a:t>
            </a:r>
          </a:p>
          <a:p>
            <a:pPr>
              <a:tabLst>
                <a:tab pos="463550" algn="l"/>
                <a:tab pos="914400" algn="l"/>
                <a:tab pos="1377950" algn="l"/>
              </a:tabLst>
            </a:pPr>
            <a:r>
              <a:rPr lang="en-US" sz="1600" dirty="0"/>
              <a:t>The post-condition </a:t>
            </a:r>
            <a:r>
              <a:rPr lang="en-US" sz="1600" b="0" dirty="0" err="1">
                <a:latin typeface="Arial Black" pitchFamily="34" charset="0"/>
              </a:rPr>
              <a:t>do..while</a:t>
            </a:r>
            <a:r>
              <a:rPr lang="en-US" sz="1600" b="0" dirty="0">
                <a:latin typeface="Arial Black" pitchFamily="34" charset="0"/>
              </a:rPr>
              <a:t> </a:t>
            </a:r>
            <a:r>
              <a:rPr lang="en-US" sz="1600" dirty="0"/>
              <a:t>loop is </a:t>
            </a:r>
            <a:r>
              <a:rPr lang="en-US" sz="1600" u="sng" dirty="0" smtClean="0"/>
              <a:t>NOT</a:t>
            </a:r>
            <a:r>
              <a:rPr lang="en-US" sz="1600" dirty="0" smtClean="0"/>
              <a:t> tested </a:t>
            </a:r>
            <a:r>
              <a:rPr lang="en-US" sz="1600" dirty="0"/>
              <a:t>on the AP Exam.</a:t>
            </a:r>
          </a:p>
          <a:p>
            <a:pPr>
              <a:tabLst>
                <a:tab pos="463550" algn="l"/>
                <a:tab pos="914400" algn="l"/>
                <a:tab pos="1377950" algn="l"/>
              </a:tabLst>
            </a:pPr>
            <a:r>
              <a:rPr lang="en-US" sz="1600" dirty="0">
                <a:latin typeface="Courier New" pitchFamily="49" charset="0"/>
                <a:cs typeface="Courier New" pitchFamily="49" charset="0"/>
              </a:rPr>
              <a:t>	do</a:t>
            </a:r>
          </a:p>
          <a:p>
            <a:pPr>
              <a:tabLst>
                <a:tab pos="463550" algn="l"/>
                <a:tab pos="914400" algn="l"/>
                <a:tab pos="1377950" algn="l"/>
              </a:tabLst>
            </a:pPr>
            <a:r>
              <a:rPr lang="en-US" sz="1600" dirty="0">
                <a:latin typeface="Courier New" pitchFamily="49" charset="0"/>
                <a:cs typeface="Courier New" pitchFamily="49" charset="0"/>
              </a:rPr>
              <a:t>	{</a:t>
            </a:r>
          </a:p>
          <a:p>
            <a:pPr>
              <a:tabLst>
                <a:tab pos="463550" algn="l"/>
                <a:tab pos="914400" algn="l"/>
                <a:tab pos="1377950" algn="l"/>
              </a:tabLst>
            </a:pPr>
            <a:r>
              <a:rPr lang="en-US" sz="1600" dirty="0">
                <a:latin typeface="Courier New" pitchFamily="49" charset="0"/>
                <a:cs typeface="Courier New" pitchFamily="49" charset="0"/>
              </a:rPr>
              <a:t>		sum += k;  </a:t>
            </a:r>
          </a:p>
          <a:p>
            <a:pPr>
              <a:tabLst>
                <a:tab pos="463550" algn="l"/>
                <a:tab pos="914400" algn="l"/>
                <a:tab pos="1377950" algn="l"/>
              </a:tabLst>
            </a:pPr>
            <a:r>
              <a:rPr lang="en-US" sz="1600" dirty="0">
                <a:latin typeface="Courier New" pitchFamily="49" charset="0"/>
                <a:cs typeface="Courier New" pitchFamily="49" charset="0"/>
              </a:rPr>
              <a:t>		k++;</a:t>
            </a:r>
          </a:p>
          <a:p>
            <a:pPr>
              <a:tabLst>
                <a:tab pos="463550" algn="l"/>
                <a:tab pos="914400" algn="l"/>
                <a:tab pos="1377950" algn="l"/>
              </a:tabLst>
            </a:pPr>
            <a:r>
              <a:rPr lang="en-US" sz="1600" dirty="0">
                <a:latin typeface="Courier New" pitchFamily="49" charset="0"/>
                <a:cs typeface="Courier New" pitchFamily="49" charset="0"/>
              </a:rPr>
              <a:t>	}</a:t>
            </a:r>
          </a:p>
          <a:p>
            <a:pPr>
              <a:tabLst>
                <a:tab pos="463550" algn="l"/>
                <a:tab pos="914400" algn="l"/>
                <a:tab pos="1377950" algn="l"/>
              </a:tabLst>
            </a:pPr>
            <a:r>
              <a:rPr lang="en-US" sz="1600" dirty="0">
                <a:latin typeface="Courier New" pitchFamily="49" charset="0"/>
                <a:cs typeface="Courier New" pitchFamily="49" charset="0"/>
              </a:rPr>
              <a:t>	while (k &lt; max); </a:t>
            </a:r>
            <a:r>
              <a:rPr lang="en-US" sz="1600" dirty="0"/>
              <a:t>		</a:t>
            </a:r>
          </a:p>
        </p:txBody>
      </p:sp>
      <p:pic>
        <p:nvPicPr>
          <p:cNvPr id="58372" name="Picture 4"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76200"/>
            <a:ext cx="471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39113" y="76200"/>
            <a:ext cx="471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5313" y="76200"/>
            <a:ext cx="471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7" descr="MMj033686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8113" y="76200"/>
            <a:ext cx="471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MMAG00293_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67200"/>
            <a:ext cx="22907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019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3634" y="76200"/>
            <a:ext cx="4916731" cy="923330"/>
          </a:xfrm>
          <a:prstGeom prst="rect">
            <a:avLst/>
          </a:prstGeom>
          <a:noFill/>
        </p:spPr>
        <p:txBody>
          <a:bodyPr wrap="none" lIns="91440" tIns="45720" rIns="91440" bIns="45720">
            <a:spAutoFit/>
          </a:bodyPr>
          <a:lstStyle/>
          <a:p>
            <a:pPr algn="ctr"/>
            <a:r>
              <a:rPr lang="en-US" sz="5400" b="1" kern="1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Section 5.10</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02667" y="1905000"/>
            <a:ext cx="8938665"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Control Structures</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4" name="Rectangle 3"/>
          <p:cNvSpPr/>
          <p:nvPr/>
        </p:nvSpPr>
        <p:spPr>
          <a:xfrm>
            <a:off x="1219158" y="3170872"/>
            <a:ext cx="6705683" cy="1477328"/>
          </a:xfrm>
          <a:prstGeom prst="rect">
            <a:avLst/>
          </a:prstGeom>
          <a:noFill/>
        </p:spPr>
        <p:txBody>
          <a:bodyPr wrap="none" lIns="91440" tIns="45720" rIns="91440" bIns="45720">
            <a:spAutoFit/>
          </a:bodyPr>
          <a:lstStyle/>
          <a:p>
            <a:pPr algn="ctr"/>
            <a:r>
              <a:rPr lang="en-US" sz="9000" b="1" kern="10"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Impact"/>
              </a:rPr>
              <a:t>with Graphics</a:t>
            </a:r>
            <a:endParaRPr lang="en-US" sz="9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31024248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200" dirty="0">
                <a:latin typeface="Times New Roman" pitchFamily="18" charset="0"/>
                <a:sym typeface="Symbol" pitchFamily="18" charset="2"/>
              </a:rPr>
              <a:t>// Java0520.java</a:t>
            </a:r>
          </a:p>
          <a:p>
            <a:pPr eaLnBrk="1" hangingPunct="1"/>
            <a:r>
              <a:rPr lang="en-US" sz="2200" dirty="0">
                <a:latin typeface="Times New Roman" pitchFamily="18" charset="0"/>
                <a:sym typeface="Symbol" pitchFamily="18" charset="2"/>
              </a:rPr>
              <a:t>// This program shows how a control structure can be used with graphics.</a:t>
            </a:r>
          </a:p>
          <a:p>
            <a:pPr eaLnBrk="1" hangingPunct="1"/>
            <a:r>
              <a:rPr lang="en-US" sz="2200" dirty="0">
                <a:latin typeface="Times New Roman" pitchFamily="18" charset="0"/>
                <a:sym typeface="Symbol" pitchFamily="18" charset="2"/>
              </a:rPr>
              <a:t>// This program draws vertical lines, because x1 </a:t>
            </a:r>
            <a:r>
              <a:rPr lang="en-US" sz="2200" dirty="0" smtClean="0">
                <a:latin typeface="Times New Roman" pitchFamily="18" charset="0"/>
                <a:sym typeface="Symbol" pitchFamily="18" charset="2"/>
              </a:rPr>
              <a:t>&amp; x2 </a:t>
            </a:r>
            <a:r>
              <a:rPr lang="en-US" sz="2200" dirty="0">
                <a:latin typeface="Times New Roman" pitchFamily="18" charset="0"/>
                <a:sym typeface="Symbol" pitchFamily="18" charset="2"/>
              </a:rPr>
              <a:t>have the same value</a:t>
            </a:r>
            <a:r>
              <a:rPr lang="en-US" sz="2200" dirty="0" smtClean="0">
                <a:latin typeface="Times New Roman" pitchFamily="18" charset="0"/>
                <a:sym typeface="Symbol" pitchFamily="18" charset="2"/>
              </a:rPr>
              <a:t>.</a:t>
            </a:r>
          </a:p>
          <a:p>
            <a:pPr eaLnBrk="1" hangingPunct="1"/>
            <a:endParaRPr lang="en-US" sz="2200" dirty="0">
              <a:latin typeface="Times New Roman" pitchFamily="18" charset="0"/>
              <a:sym typeface="Symbol" pitchFamily="18" charset="2"/>
            </a:endParaRPr>
          </a:p>
          <a:p>
            <a:pPr eaLnBrk="1" hangingPunct="1"/>
            <a:r>
              <a:rPr lang="en-US" sz="2200" dirty="0">
                <a:latin typeface="Times New Roman" pitchFamily="18" charset="0"/>
                <a:sym typeface="Symbol" pitchFamily="18" charset="2"/>
              </a:rPr>
              <a:t>import </a:t>
            </a:r>
            <a:r>
              <a:rPr lang="en-US" sz="2200" dirty="0" err="1">
                <a:latin typeface="Times New Roman" pitchFamily="18" charset="0"/>
                <a:sym typeface="Symbol" pitchFamily="18" charset="2"/>
              </a:rPr>
              <a:t>java.awt</a:t>
            </a:r>
            <a:r>
              <a:rPr lang="en-US" sz="2200" dirty="0">
                <a:latin typeface="Times New Roman" pitchFamily="18" charset="0"/>
                <a:sym typeface="Symbol" pitchFamily="18" charset="2"/>
              </a:rPr>
              <a:t>.*;</a:t>
            </a:r>
          </a:p>
          <a:p>
            <a:pPr eaLnBrk="1" hangingPunct="1"/>
            <a:r>
              <a:rPr lang="en-US" sz="2200" dirty="0">
                <a:latin typeface="Times New Roman" pitchFamily="18" charset="0"/>
                <a:sym typeface="Symbol" pitchFamily="18" charset="2"/>
              </a:rPr>
              <a:t>import </a:t>
            </a:r>
            <a:r>
              <a:rPr lang="en-US" sz="2200" dirty="0" err="1">
                <a:latin typeface="Times New Roman" pitchFamily="18" charset="0"/>
                <a:sym typeface="Symbol" pitchFamily="18" charset="2"/>
              </a:rPr>
              <a:t>java.applet</a:t>
            </a:r>
            <a:r>
              <a:rPr lang="en-US" sz="2200" dirty="0">
                <a:latin typeface="Times New Roman" pitchFamily="18" charset="0"/>
                <a:sym typeface="Symbol" pitchFamily="18" charset="2"/>
              </a:rPr>
              <a:t>.*;</a:t>
            </a:r>
          </a:p>
          <a:p>
            <a:pPr eaLnBrk="1" hangingPunct="1"/>
            <a:endParaRPr lang="en-US" sz="2200" dirty="0" smtClean="0">
              <a:latin typeface="Times New Roman" pitchFamily="18" charset="0"/>
              <a:sym typeface="Symbol" pitchFamily="18" charset="2"/>
            </a:endParaRPr>
          </a:p>
          <a:p>
            <a:pPr eaLnBrk="1" hangingPunct="1"/>
            <a:r>
              <a:rPr lang="en-US" sz="2200" dirty="0" smtClean="0">
                <a:latin typeface="Times New Roman" pitchFamily="18" charset="0"/>
                <a:sym typeface="Symbol" pitchFamily="18" charset="2"/>
              </a:rPr>
              <a:t>public </a:t>
            </a:r>
            <a:r>
              <a:rPr lang="en-US" sz="2200" dirty="0">
                <a:latin typeface="Times New Roman" pitchFamily="18" charset="0"/>
                <a:sym typeface="Symbol" pitchFamily="18" charset="2"/>
              </a:rPr>
              <a:t>class Java0520 extends Applet</a:t>
            </a:r>
          </a:p>
          <a:p>
            <a:pPr eaLnBrk="1" hangingPunct="1"/>
            <a:r>
              <a:rPr lang="en-US" sz="2200" dirty="0">
                <a:latin typeface="Times New Roman" pitchFamily="18" charset="0"/>
                <a:sym typeface="Symbol" pitchFamily="18" charset="2"/>
              </a:rPr>
              <a:t>{</a:t>
            </a:r>
          </a:p>
          <a:p>
            <a:pPr eaLnBrk="1" hangingPunct="1"/>
            <a:r>
              <a:rPr lang="en-US" sz="2200" dirty="0">
                <a:latin typeface="Times New Roman" pitchFamily="18" charset="0"/>
                <a:sym typeface="Symbol" pitchFamily="18" charset="2"/>
              </a:rPr>
              <a:t>	public void paint(Graphics g)</a:t>
            </a:r>
          </a:p>
          <a:p>
            <a:pPr eaLnBrk="1" hangingPunct="1"/>
            <a:r>
              <a:rPr lang="en-US" sz="2200" dirty="0">
                <a:latin typeface="Times New Roman" pitchFamily="18" charset="0"/>
                <a:sym typeface="Symbol" pitchFamily="18" charset="2"/>
              </a:rPr>
              <a:t>	{</a:t>
            </a:r>
          </a:p>
          <a:p>
            <a:pPr eaLnBrk="1" hangingPunct="1"/>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int</a:t>
            </a:r>
            <a:r>
              <a:rPr lang="en-US" sz="2200" dirty="0">
                <a:latin typeface="Times New Roman" pitchFamily="18" charset="0"/>
                <a:sym typeface="Symbol" pitchFamily="18" charset="2"/>
              </a:rPr>
              <a:t> y1 = 100;</a:t>
            </a:r>
          </a:p>
          <a:p>
            <a:pPr eaLnBrk="1" hangingPunct="1"/>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int</a:t>
            </a:r>
            <a:r>
              <a:rPr lang="en-US" sz="2200" dirty="0">
                <a:latin typeface="Times New Roman" pitchFamily="18" charset="0"/>
                <a:sym typeface="Symbol" pitchFamily="18" charset="2"/>
              </a:rPr>
              <a:t> y2 = 500;</a:t>
            </a:r>
          </a:p>
          <a:p>
            <a:pPr eaLnBrk="1" hangingPunct="1"/>
            <a:r>
              <a:rPr lang="en-US" sz="2200" dirty="0">
                <a:latin typeface="Times New Roman" pitchFamily="18" charset="0"/>
                <a:sym typeface="Symbol" pitchFamily="18" charset="2"/>
              </a:rPr>
              <a:t>		for (</a:t>
            </a:r>
            <a:r>
              <a:rPr lang="en-US" sz="2200" dirty="0" err="1">
                <a:latin typeface="Times New Roman" pitchFamily="18" charset="0"/>
                <a:sym typeface="Symbol" pitchFamily="18" charset="2"/>
              </a:rPr>
              <a:t>int</a:t>
            </a:r>
            <a:r>
              <a:rPr lang="en-US" sz="2200" dirty="0">
                <a:latin typeface="Times New Roman" pitchFamily="18" charset="0"/>
                <a:sym typeface="Symbol" pitchFamily="18" charset="2"/>
              </a:rPr>
              <a:t> x = 50; x &lt; 700; x +=10)</a:t>
            </a:r>
          </a:p>
          <a:p>
            <a:pPr eaLnBrk="1" hangingPunct="1"/>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g.drawLine</a:t>
            </a:r>
            <a:r>
              <a:rPr lang="en-US" sz="2200" dirty="0">
                <a:latin typeface="Times New Roman" pitchFamily="18" charset="0"/>
                <a:sym typeface="Symbol" pitchFamily="18" charset="2"/>
              </a:rPr>
              <a:t>(x,y1,x,y2);	</a:t>
            </a:r>
          </a:p>
          <a:p>
            <a:pPr eaLnBrk="1" hangingPunct="1"/>
            <a:r>
              <a:rPr lang="en-US" sz="2200" dirty="0">
                <a:latin typeface="Times New Roman" pitchFamily="18" charset="0"/>
                <a:sym typeface="Symbol" pitchFamily="18" charset="2"/>
              </a:rPr>
              <a:t>	}</a:t>
            </a:r>
          </a:p>
          <a:p>
            <a:pPr eaLnBrk="1" hangingPunct="1"/>
            <a:r>
              <a:rPr lang="en-US" sz="2200" dirty="0">
                <a:latin typeface="Times New Roman" pitchFamily="18" charset="0"/>
                <a:sym typeface="Symbol" pitchFamily="18" charset="2"/>
              </a:rPr>
              <a:t>}</a:t>
            </a:r>
          </a:p>
          <a:p>
            <a:pPr eaLnBrk="1" hangingPunct="1"/>
            <a:endParaRPr lang="en-US" sz="2000" dirty="0">
              <a:latin typeface="Times New Roman" pitchFamily="18" charset="0"/>
              <a:sym typeface="Symbol" pitchFamily="18" charset="2"/>
            </a:endParaRPr>
          </a:p>
          <a:p>
            <a:pPr eaLnBrk="1" hangingPunct="1"/>
            <a:endParaRPr lang="en-US" sz="2000" dirty="0" smtClean="0">
              <a:latin typeface="Times New Roman" pitchFamily="18" charset="0"/>
              <a:sym typeface="Symbol" pitchFamily="18" charset="2"/>
            </a:endParaRPr>
          </a:p>
          <a:p>
            <a:pPr eaLnBrk="1" hangingPunct="1"/>
            <a:endParaRPr lang="en-US" sz="2000" dirty="0">
              <a:latin typeface="Times New Roman" pitchFamily="18" charset="0"/>
              <a:sym typeface="Symbol" pitchFamily="18" charset="2"/>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126865" y="0"/>
            <a:ext cx="5017135" cy="4213860"/>
          </a:xfrm>
          <a:prstGeom prst="rect">
            <a:avLst/>
          </a:prstGeom>
          <a:noFill/>
          <a:ln>
            <a:noFill/>
          </a:ln>
        </p:spPr>
      </p:pic>
    </p:spTree>
    <p:extLst>
      <p:ext uri="{BB962C8B-B14F-4D97-AF65-F5344CB8AC3E}">
        <p14:creationId xmlns:p14="http://schemas.microsoft.com/office/powerpoint/2010/main" val="25901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200" dirty="0">
                <a:latin typeface="Times New Roman" pitchFamily="18" charset="0"/>
                <a:sym typeface="Symbol" pitchFamily="18" charset="2"/>
              </a:rPr>
              <a:t>// </a:t>
            </a:r>
            <a:r>
              <a:rPr lang="en-US" sz="2200" dirty="0" smtClean="0">
                <a:latin typeface="Times New Roman" pitchFamily="18" charset="0"/>
                <a:sym typeface="Symbol" pitchFamily="18" charset="2"/>
              </a:rPr>
              <a:t>Java0523.java</a:t>
            </a:r>
            <a:endParaRPr lang="en-US" sz="2200" dirty="0">
              <a:latin typeface="Times New Roman" pitchFamily="18" charset="0"/>
              <a:sym typeface="Symbol" pitchFamily="18" charset="2"/>
            </a:endParaRPr>
          </a:p>
          <a:p>
            <a:pPr eaLnBrk="1" hangingPunct="1"/>
            <a:r>
              <a:rPr lang="en-US" sz="2200" dirty="0">
                <a:latin typeface="Times New Roman" pitchFamily="18" charset="0"/>
                <a:sym typeface="Symbol" pitchFamily="18" charset="2"/>
              </a:rPr>
              <a:t>// This program shows how a control structure can be used with graphics.</a:t>
            </a:r>
          </a:p>
          <a:p>
            <a:pPr eaLnBrk="1" hangingPunct="1"/>
            <a:r>
              <a:rPr lang="en-US" sz="2200" dirty="0">
                <a:latin typeface="Times New Roman" pitchFamily="18" charset="0"/>
                <a:sym typeface="Symbol" pitchFamily="18" charset="2"/>
              </a:rPr>
              <a:t>// This program draws horizontal lines, because y1 </a:t>
            </a:r>
            <a:r>
              <a:rPr lang="en-US" sz="2200" dirty="0" smtClean="0">
                <a:latin typeface="Times New Roman" pitchFamily="18" charset="0"/>
                <a:sym typeface="Symbol" pitchFamily="18" charset="2"/>
              </a:rPr>
              <a:t>and y2 </a:t>
            </a:r>
            <a:r>
              <a:rPr lang="en-US" sz="2200" dirty="0">
                <a:latin typeface="Times New Roman" pitchFamily="18" charset="0"/>
                <a:sym typeface="Symbol" pitchFamily="18" charset="2"/>
              </a:rPr>
              <a:t>have the </a:t>
            </a:r>
            <a:r>
              <a:rPr lang="en-US" sz="2200" dirty="0" smtClean="0">
                <a:latin typeface="Times New Roman" pitchFamily="18" charset="0"/>
                <a:sym typeface="Symbol" pitchFamily="18" charset="2"/>
              </a:rPr>
              <a:t>same</a:t>
            </a:r>
          </a:p>
          <a:p>
            <a:pPr eaLnBrk="1" hangingPunct="1"/>
            <a:r>
              <a:rPr lang="en-US" sz="2200" dirty="0" smtClean="0">
                <a:latin typeface="Times New Roman" pitchFamily="18" charset="0"/>
                <a:sym typeface="Symbol" pitchFamily="18" charset="2"/>
              </a:rPr>
              <a:t>// </a:t>
            </a:r>
            <a:r>
              <a:rPr lang="en-US" sz="2200" dirty="0">
                <a:latin typeface="Times New Roman" pitchFamily="18" charset="0"/>
                <a:sym typeface="Symbol" pitchFamily="18" charset="2"/>
              </a:rPr>
              <a:t>value.</a:t>
            </a:r>
          </a:p>
          <a:p>
            <a:pPr eaLnBrk="1" hangingPunct="1"/>
            <a:endParaRPr lang="en-US" sz="2200" dirty="0">
              <a:latin typeface="Times New Roman" pitchFamily="18" charset="0"/>
              <a:sym typeface="Symbol" pitchFamily="18" charset="2"/>
            </a:endParaRPr>
          </a:p>
          <a:p>
            <a:pPr eaLnBrk="1" hangingPunct="1"/>
            <a:r>
              <a:rPr lang="en-US" sz="2200" dirty="0">
                <a:latin typeface="Times New Roman" pitchFamily="18" charset="0"/>
                <a:sym typeface="Symbol" pitchFamily="18" charset="2"/>
              </a:rPr>
              <a:t>import </a:t>
            </a:r>
            <a:r>
              <a:rPr lang="en-US" sz="2200" dirty="0" err="1">
                <a:latin typeface="Times New Roman" pitchFamily="18" charset="0"/>
                <a:sym typeface="Symbol" pitchFamily="18" charset="2"/>
              </a:rPr>
              <a:t>java.awt</a:t>
            </a:r>
            <a:r>
              <a:rPr lang="en-US" sz="2200" dirty="0">
                <a:latin typeface="Times New Roman" pitchFamily="18" charset="0"/>
                <a:sym typeface="Symbol" pitchFamily="18" charset="2"/>
              </a:rPr>
              <a:t>.*;</a:t>
            </a:r>
          </a:p>
          <a:p>
            <a:pPr eaLnBrk="1" hangingPunct="1"/>
            <a:r>
              <a:rPr lang="en-US" sz="2200" dirty="0">
                <a:latin typeface="Times New Roman" pitchFamily="18" charset="0"/>
                <a:sym typeface="Symbol" pitchFamily="18" charset="2"/>
              </a:rPr>
              <a:t>import </a:t>
            </a:r>
            <a:r>
              <a:rPr lang="en-US" sz="2200" dirty="0" err="1">
                <a:latin typeface="Times New Roman" pitchFamily="18" charset="0"/>
                <a:sym typeface="Symbol" pitchFamily="18" charset="2"/>
              </a:rPr>
              <a:t>java.applet</a:t>
            </a:r>
            <a:r>
              <a:rPr lang="en-US" sz="2200" dirty="0" smtClean="0">
                <a:latin typeface="Times New Roman" pitchFamily="18" charset="0"/>
                <a:sym typeface="Symbol" pitchFamily="18" charset="2"/>
              </a:rPr>
              <a:t>.*;</a:t>
            </a:r>
          </a:p>
          <a:p>
            <a:pPr eaLnBrk="1" hangingPunct="1"/>
            <a:endParaRPr lang="en-US" sz="2200" dirty="0">
              <a:latin typeface="Times New Roman" pitchFamily="18" charset="0"/>
              <a:sym typeface="Symbol" pitchFamily="18" charset="2"/>
            </a:endParaRPr>
          </a:p>
          <a:p>
            <a:pPr eaLnBrk="1" hangingPunct="1"/>
            <a:r>
              <a:rPr lang="en-US" sz="2200" dirty="0">
                <a:latin typeface="Times New Roman" pitchFamily="18" charset="0"/>
                <a:sym typeface="Symbol" pitchFamily="18" charset="2"/>
              </a:rPr>
              <a:t>public class </a:t>
            </a:r>
            <a:r>
              <a:rPr lang="en-US" sz="2200" dirty="0" smtClean="0">
                <a:latin typeface="Times New Roman" pitchFamily="18" charset="0"/>
                <a:sym typeface="Symbol" pitchFamily="18" charset="2"/>
              </a:rPr>
              <a:t>Java0523 </a:t>
            </a:r>
            <a:r>
              <a:rPr lang="en-US" sz="2200" dirty="0">
                <a:latin typeface="Times New Roman" pitchFamily="18" charset="0"/>
                <a:sym typeface="Symbol" pitchFamily="18" charset="2"/>
              </a:rPr>
              <a:t>extends Applet</a:t>
            </a:r>
          </a:p>
          <a:p>
            <a:pPr eaLnBrk="1" hangingPunct="1"/>
            <a:r>
              <a:rPr lang="en-US" sz="2200" dirty="0">
                <a:latin typeface="Times New Roman" pitchFamily="18" charset="0"/>
                <a:sym typeface="Symbol" pitchFamily="18" charset="2"/>
              </a:rPr>
              <a:t>{</a:t>
            </a:r>
          </a:p>
          <a:p>
            <a:pPr eaLnBrk="1" hangingPunct="1"/>
            <a:r>
              <a:rPr lang="en-US" sz="2200" dirty="0">
                <a:latin typeface="Times New Roman" pitchFamily="18" charset="0"/>
                <a:sym typeface="Symbol" pitchFamily="18" charset="2"/>
              </a:rPr>
              <a:t>	public void paint(Graphics g)</a:t>
            </a:r>
          </a:p>
          <a:p>
            <a:pPr eaLnBrk="1" hangingPunct="1"/>
            <a:r>
              <a:rPr lang="en-US" sz="2200" dirty="0">
                <a:latin typeface="Times New Roman" pitchFamily="18" charset="0"/>
                <a:sym typeface="Symbol" pitchFamily="18" charset="2"/>
              </a:rPr>
              <a:t>	{</a:t>
            </a:r>
          </a:p>
          <a:p>
            <a:pPr eaLnBrk="1" hangingPunct="1"/>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int</a:t>
            </a:r>
            <a:r>
              <a:rPr lang="en-US" sz="2200" dirty="0">
                <a:latin typeface="Times New Roman" pitchFamily="18" charset="0"/>
                <a:sym typeface="Symbol" pitchFamily="18" charset="2"/>
              </a:rPr>
              <a:t> x1 = 100;</a:t>
            </a:r>
          </a:p>
          <a:p>
            <a:pPr eaLnBrk="1" hangingPunct="1"/>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int</a:t>
            </a:r>
            <a:r>
              <a:rPr lang="en-US" sz="2200" dirty="0">
                <a:latin typeface="Times New Roman" pitchFamily="18" charset="0"/>
                <a:sym typeface="Symbol" pitchFamily="18" charset="2"/>
              </a:rPr>
              <a:t> x2 = 700;</a:t>
            </a:r>
          </a:p>
          <a:p>
            <a:pPr eaLnBrk="1" hangingPunct="1"/>
            <a:r>
              <a:rPr lang="en-US" sz="2200" dirty="0">
                <a:latin typeface="Times New Roman" pitchFamily="18" charset="0"/>
                <a:sym typeface="Symbol" pitchFamily="18" charset="2"/>
              </a:rPr>
              <a:t>		for (</a:t>
            </a:r>
            <a:r>
              <a:rPr lang="en-US" sz="2200" dirty="0" err="1">
                <a:latin typeface="Times New Roman" pitchFamily="18" charset="0"/>
                <a:sym typeface="Symbol" pitchFamily="18" charset="2"/>
              </a:rPr>
              <a:t>int</a:t>
            </a:r>
            <a:r>
              <a:rPr lang="en-US" sz="2200" dirty="0">
                <a:latin typeface="Times New Roman" pitchFamily="18" charset="0"/>
                <a:sym typeface="Symbol" pitchFamily="18" charset="2"/>
              </a:rPr>
              <a:t> y = 50; y &lt; 500; y +=10)</a:t>
            </a:r>
          </a:p>
          <a:p>
            <a:pPr eaLnBrk="1" hangingPunct="1"/>
            <a:r>
              <a:rPr lang="en-US" sz="2200" dirty="0">
                <a:latin typeface="Times New Roman" pitchFamily="18" charset="0"/>
                <a:sym typeface="Symbol" pitchFamily="18" charset="2"/>
              </a:rPr>
              <a:t>			</a:t>
            </a:r>
            <a:r>
              <a:rPr lang="en-US" sz="2200" dirty="0" err="1">
                <a:latin typeface="Times New Roman" pitchFamily="18" charset="0"/>
                <a:sym typeface="Symbol" pitchFamily="18" charset="2"/>
              </a:rPr>
              <a:t>g.drawLine</a:t>
            </a:r>
            <a:r>
              <a:rPr lang="en-US" sz="2200" dirty="0">
                <a:latin typeface="Times New Roman" pitchFamily="18" charset="0"/>
                <a:sym typeface="Symbol" pitchFamily="18" charset="2"/>
              </a:rPr>
              <a:t>(x1,y,x2,y);	</a:t>
            </a:r>
          </a:p>
          <a:p>
            <a:pPr eaLnBrk="1" hangingPunct="1"/>
            <a:r>
              <a:rPr lang="en-US" sz="2200" dirty="0">
                <a:latin typeface="Times New Roman" pitchFamily="18" charset="0"/>
                <a:sym typeface="Symbol" pitchFamily="18" charset="2"/>
              </a:rPr>
              <a:t>	}</a:t>
            </a:r>
          </a:p>
          <a:p>
            <a:pPr eaLnBrk="1" hangingPunct="1"/>
            <a:r>
              <a:rPr lang="en-US" sz="2200" dirty="0" smtClean="0">
                <a:latin typeface="Times New Roman" pitchFamily="18" charset="0"/>
                <a:sym typeface="Symbol" pitchFamily="18" charset="2"/>
              </a:rPr>
              <a:t>}</a:t>
            </a:r>
          </a:p>
          <a:p>
            <a:pPr eaLnBrk="1" hangingPunct="1"/>
            <a:endParaRPr lang="en-US" sz="2400" dirty="0">
              <a:latin typeface="Times New Roman" pitchFamily="18" charset="0"/>
              <a:sym typeface="Symbol" pitchFamily="18" charset="2"/>
            </a:endParaRPr>
          </a:p>
          <a:p>
            <a:pPr eaLnBrk="1" hangingPunct="1"/>
            <a:endParaRPr lang="en-US" sz="2400" dirty="0">
              <a:latin typeface="Times New Roman" pitchFamily="18" charset="0"/>
              <a:sym typeface="Symbol" pitchFamily="18" charset="2"/>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581401" y="3219"/>
            <a:ext cx="5562600" cy="4683849"/>
          </a:xfrm>
          <a:prstGeom prst="rect">
            <a:avLst/>
          </a:prstGeom>
          <a:noFill/>
          <a:ln>
            <a:noFill/>
          </a:ln>
        </p:spPr>
      </p:pic>
    </p:spTree>
    <p:extLst>
      <p:ext uri="{BB962C8B-B14F-4D97-AF65-F5344CB8AC3E}">
        <p14:creationId xmlns:p14="http://schemas.microsoft.com/office/powerpoint/2010/main" val="22846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0" y="0"/>
            <a:ext cx="9144000" cy="702945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dirty="0">
                <a:latin typeface="Times New Roman" pitchFamily="18" charset="0"/>
                <a:sym typeface="Symbol" pitchFamily="18" charset="2"/>
              </a:rPr>
              <a:t>// </a:t>
            </a:r>
            <a:r>
              <a:rPr lang="en-US" dirty="0" smtClean="0">
                <a:latin typeface="Times New Roman" pitchFamily="18" charset="0"/>
                <a:sym typeface="Symbol" pitchFamily="18" charset="2"/>
              </a:rPr>
              <a:t>Java0524.java</a:t>
            </a:r>
            <a:endParaRPr lang="en-US" dirty="0">
              <a:latin typeface="Times New Roman" pitchFamily="18" charset="0"/>
              <a:sym typeface="Symbol" pitchFamily="18" charset="2"/>
            </a:endParaRPr>
          </a:p>
          <a:p>
            <a:pPr eaLnBrk="1" hangingPunct="1"/>
            <a:r>
              <a:rPr lang="en-US" sz="1800" dirty="0">
                <a:latin typeface="Times New Roman" pitchFamily="18" charset="0"/>
                <a:sym typeface="Symbol" pitchFamily="18" charset="2"/>
              </a:rPr>
              <a:t>// This program shows how a control structure can be used with graphics.</a:t>
            </a:r>
          </a:p>
          <a:p>
            <a:pPr eaLnBrk="1" hangingPunct="1"/>
            <a:r>
              <a:rPr lang="en-US" sz="1800" dirty="0">
                <a:latin typeface="Times New Roman" pitchFamily="18" charset="0"/>
                <a:sym typeface="Symbol" pitchFamily="18" charset="2"/>
              </a:rPr>
              <a:t>// This program draws diagonal lines, because x1, y1, y2, y2, all four change.</a:t>
            </a:r>
          </a:p>
          <a:p>
            <a:pPr eaLnBrk="1" hangingPunct="1"/>
            <a:endParaRPr lang="en-US" sz="1800" dirty="0">
              <a:latin typeface="Times New Roman" pitchFamily="18" charset="0"/>
              <a:sym typeface="Symbol" pitchFamily="18" charset="2"/>
            </a:endParaRPr>
          </a:p>
          <a:p>
            <a:pPr eaLnBrk="1" hangingPunct="1"/>
            <a:r>
              <a:rPr lang="en-US" sz="1800" dirty="0">
                <a:latin typeface="Times New Roman" pitchFamily="18" charset="0"/>
                <a:sym typeface="Symbol" pitchFamily="18" charset="2"/>
              </a:rPr>
              <a:t>import </a:t>
            </a:r>
            <a:r>
              <a:rPr lang="en-US" sz="1800" dirty="0" err="1">
                <a:latin typeface="Times New Roman" pitchFamily="18" charset="0"/>
                <a:sym typeface="Symbol" pitchFamily="18" charset="2"/>
              </a:rPr>
              <a:t>java.awt</a:t>
            </a:r>
            <a:r>
              <a:rPr lang="en-US" sz="1800" dirty="0">
                <a:latin typeface="Times New Roman" pitchFamily="18" charset="0"/>
                <a:sym typeface="Symbol" pitchFamily="18" charset="2"/>
              </a:rPr>
              <a:t>.*;</a:t>
            </a:r>
          </a:p>
          <a:p>
            <a:pPr eaLnBrk="1" hangingPunct="1"/>
            <a:r>
              <a:rPr lang="en-US" sz="1800" dirty="0">
                <a:latin typeface="Times New Roman" pitchFamily="18" charset="0"/>
                <a:sym typeface="Symbol" pitchFamily="18" charset="2"/>
              </a:rPr>
              <a:t>import </a:t>
            </a:r>
            <a:r>
              <a:rPr lang="en-US" sz="1800" dirty="0" err="1">
                <a:latin typeface="Times New Roman" pitchFamily="18" charset="0"/>
                <a:sym typeface="Symbol" pitchFamily="18" charset="2"/>
              </a:rPr>
              <a:t>java.applet</a:t>
            </a:r>
            <a:r>
              <a:rPr lang="en-US" sz="1800" dirty="0">
                <a:latin typeface="Times New Roman" pitchFamily="18" charset="0"/>
                <a:sym typeface="Symbol" pitchFamily="18" charset="2"/>
              </a:rPr>
              <a:t>.*;</a:t>
            </a:r>
          </a:p>
          <a:p>
            <a:pPr eaLnBrk="1" hangingPunct="1"/>
            <a:endParaRPr lang="en-US" sz="1800" dirty="0">
              <a:latin typeface="Times New Roman" pitchFamily="18" charset="0"/>
              <a:sym typeface="Symbol" pitchFamily="18" charset="2"/>
            </a:endParaRPr>
          </a:p>
          <a:p>
            <a:pPr eaLnBrk="1" hangingPunct="1"/>
            <a:r>
              <a:rPr lang="en-US" sz="1800" dirty="0">
                <a:latin typeface="Times New Roman" pitchFamily="18" charset="0"/>
                <a:sym typeface="Symbol" pitchFamily="18" charset="2"/>
              </a:rPr>
              <a:t>public class </a:t>
            </a:r>
            <a:r>
              <a:rPr lang="en-US" sz="1800" dirty="0" smtClean="0">
                <a:latin typeface="Times New Roman" pitchFamily="18" charset="0"/>
                <a:sym typeface="Symbol" pitchFamily="18" charset="2"/>
              </a:rPr>
              <a:t>Java0524 </a:t>
            </a:r>
            <a:r>
              <a:rPr lang="en-US" sz="1800" dirty="0">
                <a:latin typeface="Times New Roman" pitchFamily="18" charset="0"/>
                <a:sym typeface="Symbol" pitchFamily="18" charset="2"/>
              </a:rPr>
              <a:t>extends Applet</a:t>
            </a:r>
          </a:p>
          <a:p>
            <a:pPr eaLnBrk="1" hangingPunct="1"/>
            <a:r>
              <a:rPr lang="en-US" sz="1800" dirty="0">
                <a:latin typeface="Times New Roman" pitchFamily="18" charset="0"/>
                <a:sym typeface="Symbol" pitchFamily="18" charset="2"/>
              </a:rPr>
              <a:t>{</a:t>
            </a:r>
          </a:p>
          <a:p>
            <a:pPr eaLnBrk="1" hangingPunct="1"/>
            <a:r>
              <a:rPr lang="en-US" sz="1800" dirty="0">
                <a:latin typeface="Times New Roman" pitchFamily="18" charset="0"/>
                <a:sym typeface="Symbol" pitchFamily="18" charset="2"/>
              </a:rPr>
              <a:t>	public void paint(Graphics g)</a:t>
            </a:r>
          </a:p>
          <a:p>
            <a:pPr eaLnBrk="1" hangingPunct="1"/>
            <a:r>
              <a:rPr lang="en-US" sz="1800" dirty="0">
                <a:latin typeface="Times New Roman" pitchFamily="18" charset="0"/>
                <a:sym typeface="Symbol" pitchFamily="18" charset="2"/>
              </a:rPr>
              <a:t>	{</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int</a:t>
            </a:r>
            <a:r>
              <a:rPr lang="en-US" sz="1800" dirty="0">
                <a:latin typeface="Times New Roman" pitchFamily="18" charset="0"/>
                <a:sym typeface="Symbol" pitchFamily="18" charset="2"/>
              </a:rPr>
              <a:t> x1 = 50;</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int</a:t>
            </a:r>
            <a:r>
              <a:rPr lang="en-US" sz="1800" dirty="0">
                <a:latin typeface="Times New Roman" pitchFamily="18" charset="0"/>
                <a:sym typeface="Symbol" pitchFamily="18" charset="2"/>
              </a:rPr>
              <a:t> x2 = 200;</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int</a:t>
            </a:r>
            <a:r>
              <a:rPr lang="en-US" sz="1800" dirty="0">
                <a:latin typeface="Times New Roman" pitchFamily="18" charset="0"/>
                <a:sym typeface="Symbol" pitchFamily="18" charset="2"/>
              </a:rPr>
              <a:t> y1 = 50;</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int</a:t>
            </a:r>
            <a:r>
              <a:rPr lang="en-US" sz="1800" dirty="0">
                <a:latin typeface="Times New Roman" pitchFamily="18" charset="0"/>
                <a:sym typeface="Symbol" pitchFamily="18" charset="2"/>
              </a:rPr>
              <a:t> y2 = 300;</a:t>
            </a:r>
          </a:p>
          <a:p>
            <a:pPr eaLnBrk="1" hangingPunct="1"/>
            <a:r>
              <a:rPr lang="en-US" sz="1800" dirty="0">
                <a:latin typeface="Times New Roman" pitchFamily="18" charset="0"/>
                <a:sym typeface="Symbol" pitchFamily="18" charset="2"/>
              </a:rPr>
              <a:t>		for (</a:t>
            </a:r>
            <a:r>
              <a:rPr lang="en-US" sz="1800" dirty="0" err="1">
                <a:latin typeface="Times New Roman" pitchFamily="18" charset="0"/>
                <a:sym typeface="Symbol" pitchFamily="18" charset="2"/>
              </a:rPr>
              <a:t>int</a:t>
            </a:r>
            <a:r>
              <a:rPr lang="en-US" sz="1800" dirty="0">
                <a:latin typeface="Times New Roman" pitchFamily="18" charset="0"/>
                <a:sym typeface="Symbol" pitchFamily="18" charset="2"/>
              </a:rPr>
              <a:t> k = 1; k &lt; 50; k++)</a:t>
            </a:r>
          </a:p>
          <a:p>
            <a:pPr eaLnBrk="1" hangingPunct="1"/>
            <a:r>
              <a:rPr lang="en-US" sz="1800" dirty="0">
                <a:latin typeface="Times New Roman" pitchFamily="18" charset="0"/>
                <a:sym typeface="Symbol" pitchFamily="18" charset="2"/>
              </a:rPr>
              <a:t>		{</a:t>
            </a:r>
          </a:p>
          <a:p>
            <a:pPr eaLnBrk="1" hangingPunct="1"/>
            <a:r>
              <a:rPr lang="en-US" sz="1800" dirty="0">
                <a:latin typeface="Times New Roman" pitchFamily="18" charset="0"/>
                <a:sym typeface="Symbol" pitchFamily="18" charset="2"/>
              </a:rPr>
              <a:t>			</a:t>
            </a:r>
            <a:r>
              <a:rPr lang="en-US" sz="1800" dirty="0" err="1">
                <a:latin typeface="Times New Roman" pitchFamily="18" charset="0"/>
                <a:sym typeface="Symbol" pitchFamily="18" charset="2"/>
              </a:rPr>
              <a:t>g.drawLine</a:t>
            </a:r>
            <a:r>
              <a:rPr lang="en-US" sz="1800" dirty="0">
                <a:latin typeface="Times New Roman" pitchFamily="18" charset="0"/>
                <a:sym typeface="Symbol" pitchFamily="18" charset="2"/>
              </a:rPr>
              <a:t>(x1,y1,x2,y2);</a:t>
            </a:r>
          </a:p>
          <a:p>
            <a:pPr eaLnBrk="1" hangingPunct="1"/>
            <a:r>
              <a:rPr lang="en-US" sz="1800" dirty="0">
                <a:latin typeface="Times New Roman" pitchFamily="18" charset="0"/>
                <a:sym typeface="Symbol" pitchFamily="18" charset="2"/>
              </a:rPr>
              <a:t>			x1 += 10;</a:t>
            </a:r>
          </a:p>
          <a:p>
            <a:pPr eaLnBrk="1" hangingPunct="1"/>
            <a:r>
              <a:rPr lang="en-US" sz="1800" dirty="0">
                <a:latin typeface="Times New Roman" pitchFamily="18" charset="0"/>
                <a:sym typeface="Symbol" pitchFamily="18" charset="2"/>
              </a:rPr>
              <a:t>			x2 += 10;</a:t>
            </a:r>
          </a:p>
          <a:p>
            <a:pPr eaLnBrk="1" hangingPunct="1"/>
            <a:r>
              <a:rPr lang="en-US" sz="1800" dirty="0">
                <a:latin typeface="Times New Roman" pitchFamily="18" charset="0"/>
                <a:sym typeface="Symbol" pitchFamily="18" charset="2"/>
              </a:rPr>
              <a:t>			y1 += 5;</a:t>
            </a:r>
          </a:p>
          <a:p>
            <a:pPr eaLnBrk="1" hangingPunct="1"/>
            <a:r>
              <a:rPr lang="en-US" sz="1800" dirty="0">
                <a:latin typeface="Times New Roman" pitchFamily="18" charset="0"/>
                <a:sym typeface="Symbol" pitchFamily="18" charset="2"/>
              </a:rPr>
              <a:t>			y2 += 5;	</a:t>
            </a:r>
          </a:p>
          <a:p>
            <a:pPr eaLnBrk="1" hangingPunct="1"/>
            <a:r>
              <a:rPr lang="en-US" sz="1800" dirty="0">
                <a:latin typeface="Times New Roman" pitchFamily="18" charset="0"/>
                <a:sym typeface="Symbol" pitchFamily="18" charset="2"/>
              </a:rPr>
              <a:t>		}</a:t>
            </a:r>
          </a:p>
          <a:p>
            <a:pPr eaLnBrk="1" hangingPunct="1"/>
            <a:r>
              <a:rPr lang="en-US" sz="1800" dirty="0">
                <a:latin typeface="Times New Roman" pitchFamily="18" charset="0"/>
                <a:sym typeface="Symbol" pitchFamily="18" charset="2"/>
              </a:rPr>
              <a:t>	}</a:t>
            </a:r>
          </a:p>
          <a:p>
            <a:pPr eaLnBrk="1" hangingPunct="1"/>
            <a:r>
              <a:rPr lang="en-US" sz="1800" dirty="0">
                <a:latin typeface="Times New Roman" pitchFamily="18" charset="0"/>
                <a:sym typeface="Symbol" pitchFamily="18" charset="2"/>
              </a:rPr>
              <a: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00455" y="0"/>
            <a:ext cx="5443546" cy="4572000"/>
          </a:xfrm>
          <a:prstGeom prst="rect">
            <a:avLst/>
          </a:prstGeom>
          <a:noFill/>
          <a:ln>
            <a:noFill/>
          </a:ln>
        </p:spPr>
      </p:pic>
    </p:spTree>
    <p:extLst>
      <p:ext uri="{BB962C8B-B14F-4D97-AF65-F5344CB8AC3E}">
        <p14:creationId xmlns:p14="http://schemas.microsoft.com/office/powerpoint/2010/main" val="358632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000" dirty="0">
                <a:latin typeface="Times New Roman" pitchFamily="18" charset="0"/>
                <a:sym typeface="Symbol" pitchFamily="18" charset="2"/>
              </a:rPr>
              <a:t>// </a:t>
            </a:r>
            <a:r>
              <a:rPr lang="en-US" sz="2000" dirty="0" smtClean="0">
                <a:latin typeface="Times New Roman" pitchFamily="18" charset="0"/>
                <a:sym typeface="Symbol" pitchFamily="18" charset="2"/>
              </a:rPr>
              <a:t>Java0525.java</a:t>
            </a:r>
            <a:endParaRPr lang="en-US" sz="2000" dirty="0">
              <a:latin typeface="Times New Roman" pitchFamily="18" charset="0"/>
              <a:sym typeface="Symbol" pitchFamily="18" charset="2"/>
            </a:endParaRPr>
          </a:p>
          <a:p>
            <a:pPr eaLnBrk="1" hangingPunct="1"/>
            <a:r>
              <a:rPr lang="en-US" sz="2000" dirty="0">
                <a:latin typeface="Times New Roman" pitchFamily="18" charset="0"/>
                <a:sym typeface="Symbol" pitchFamily="18" charset="2"/>
              </a:rPr>
              <a:t>// This program demonstrates how to rotate a line around a point.</a:t>
            </a:r>
          </a:p>
          <a:p>
            <a:pPr eaLnBrk="1" hangingPunct="1"/>
            <a:r>
              <a:rPr lang="en-US" sz="2000" dirty="0">
                <a:latin typeface="Times New Roman" pitchFamily="18" charset="0"/>
                <a:sym typeface="Symbol" pitchFamily="18" charset="2"/>
              </a:rPr>
              <a:t>// In this case the (x1,y1) coordinate stays fixed and the (x2,y2) point changes.</a:t>
            </a:r>
          </a:p>
          <a:p>
            <a:pPr eaLnBrk="1" hangingPunct="1"/>
            <a:endParaRPr lang="en-US" dirty="0">
              <a:latin typeface="Times New Roman" pitchFamily="18" charset="0"/>
              <a:sym typeface="Symbol" pitchFamily="18" charset="2"/>
            </a:endParaRPr>
          </a:p>
          <a:p>
            <a:pPr eaLnBrk="1" hangingPunct="1"/>
            <a:r>
              <a:rPr lang="en-US" sz="2000" dirty="0">
                <a:latin typeface="Times New Roman" pitchFamily="18" charset="0"/>
                <a:sym typeface="Symbol" pitchFamily="18" charset="2"/>
              </a:rPr>
              <a:t>import </a:t>
            </a:r>
            <a:r>
              <a:rPr lang="en-US" sz="2000" dirty="0" err="1">
                <a:latin typeface="Times New Roman" pitchFamily="18" charset="0"/>
                <a:sym typeface="Symbol" pitchFamily="18" charset="2"/>
              </a:rPr>
              <a:t>java.awt</a:t>
            </a:r>
            <a:r>
              <a:rPr lang="en-US" sz="2000" dirty="0">
                <a:latin typeface="Times New Roman" pitchFamily="18" charset="0"/>
                <a:sym typeface="Symbol" pitchFamily="18" charset="2"/>
              </a:rPr>
              <a:t>.*;</a:t>
            </a:r>
          </a:p>
          <a:p>
            <a:pPr eaLnBrk="1" hangingPunct="1"/>
            <a:r>
              <a:rPr lang="en-US" sz="2000" dirty="0">
                <a:latin typeface="Times New Roman" pitchFamily="18" charset="0"/>
                <a:sym typeface="Symbol" pitchFamily="18" charset="2"/>
              </a:rPr>
              <a:t>import </a:t>
            </a:r>
            <a:r>
              <a:rPr lang="en-US" sz="2000" dirty="0" err="1">
                <a:latin typeface="Times New Roman" pitchFamily="18" charset="0"/>
                <a:sym typeface="Symbol" pitchFamily="18" charset="2"/>
              </a:rPr>
              <a:t>java.applet</a:t>
            </a:r>
            <a:r>
              <a:rPr lang="en-US" sz="2000" dirty="0">
                <a:latin typeface="Times New Roman" pitchFamily="18" charset="0"/>
                <a:sym typeface="Symbol" pitchFamily="18" charset="2"/>
              </a:rPr>
              <a:t>.*;</a:t>
            </a:r>
          </a:p>
          <a:p>
            <a:pPr eaLnBrk="1" hangingPunct="1"/>
            <a:endParaRPr lang="en-US" dirty="0">
              <a:latin typeface="Times New Roman" pitchFamily="18" charset="0"/>
              <a:sym typeface="Symbol" pitchFamily="18" charset="2"/>
            </a:endParaRPr>
          </a:p>
          <a:p>
            <a:pPr eaLnBrk="1" hangingPunct="1"/>
            <a:r>
              <a:rPr lang="en-US" sz="2000" dirty="0">
                <a:latin typeface="Times New Roman" pitchFamily="18" charset="0"/>
                <a:sym typeface="Symbol" pitchFamily="18" charset="2"/>
              </a:rPr>
              <a:t>public class </a:t>
            </a:r>
            <a:r>
              <a:rPr lang="en-US" sz="2000" dirty="0" smtClean="0">
                <a:latin typeface="Times New Roman" pitchFamily="18" charset="0"/>
                <a:sym typeface="Symbol" pitchFamily="18" charset="2"/>
              </a:rPr>
              <a:t>Java0525 </a:t>
            </a:r>
            <a:r>
              <a:rPr lang="en-US" sz="2000" dirty="0">
                <a:latin typeface="Times New Roman" pitchFamily="18" charset="0"/>
                <a:sym typeface="Symbol" pitchFamily="18" charset="2"/>
              </a:rPr>
              <a:t>extends Applet</a:t>
            </a:r>
          </a:p>
          <a:p>
            <a:pPr eaLnBrk="1" hangingPunct="1"/>
            <a:r>
              <a:rPr lang="en-US" sz="2000" dirty="0">
                <a:latin typeface="Times New Roman" pitchFamily="18" charset="0"/>
                <a:sym typeface="Symbol" pitchFamily="18" charset="2"/>
              </a:rPr>
              <a:t>{</a:t>
            </a:r>
          </a:p>
          <a:p>
            <a:pPr eaLnBrk="1" hangingPunct="1"/>
            <a:r>
              <a:rPr lang="en-US" sz="2000" dirty="0">
                <a:latin typeface="Times New Roman" pitchFamily="18" charset="0"/>
                <a:sym typeface="Symbol" pitchFamily="18" charset="2"/>
              </a:rPr>
              <a:t>	public void paint(Graphics g)</a:t>
            </a:r>
          </a:p>
          <a:p>
            <a:pPr eaLnBrk="1" hangingPunct="1"/>
            <a:r>
              <a:rPr lang="en-US" sz="2000" dirty="0">
                <a:latin typeface="Times New Roman" pitchFamily="18" charset="0"/>
                <a:sym typeface="Symbol" pitchFamily="18" charset="2"/>
              </a:rPr>
              <a:t>	{</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int</a:t>
            </a:r>
            <a:r>
              <a:rPr lang="en-US" sz="2000" dirty="0">
                <a:latin typeface="Times New Roman" pitchFamily="18" charset="0"/>
                <a:sym typeface="Symbol" pitchFamily="18" charset="2"/>
              </a:rPr>
              <a:t> x1 = 50;</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int</a:t>
            </a:r>
            <a:r>
              <a:rPr lang="en-US" sz="2000" dirty="0">
                <a:latin typeface="Times New Roman" pitchFamily="18" charset="0"/>
                <a:sym typeface="Symbol" pitchFamily="18" charset="2"/>
              </a:rPr>
              <a:t> y1 = 50;</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int</a:t>
            </a:r>
            <a:r>
              <a:rPr lang="en-US" sz="2000" dirty="0">
                <a:latin typeface="Times New Roman" pitchFamily="18" charset="0"/>
                <a:sym typeface="Symbol" pitchFamily="18" charset="2"/>
              </a:rPr>
              <a:t> x2 = 600;</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int</a:t>
            </a:r>
            <a:r>
              <a:rPr lang="en-US" sz="2000" dirty="0">
                <a:latin typeface="Times New Roman" pitchFamily="18" charset="0"/>
                <a:sym typeface="Symbol" pitchFamily="18" charset="2"/>
              </a:rPr>
              <a:t> y2 = 50;</a:t>
            </a:r>
          </a:p>
          <a:p>
            <a:pPr eaLnBrk="1" hangingPunct="1"/>
            <a:r>
              <a:rPr lang="en-US" sz="2000" dirty="0">
                <a:latin typeface="Times New Roman" pitchFamily="18" charset="0"/>
                <a:sym typeface="Symbol" pitchFamily="18" charset="2"/>
              </a:rPr>
              <a:t>		for (</a:t>
            </a:r>
            <a:r>
              <a:rPr lang="en-US" sz="2000" dirty="0" err="1">
                <a:latin typeface="Times New Roman" pitchFamily="18" charset="0"/>
                <a:sym typeface="Symbol" pitchFamily="18" charset="2"/>
              </a:rPr>
              <a:t>int</a:t>
            </a:r>
            <a:r>
              <a:rPr lang="en-US" sz="2000" dirty="0">
                <a:latin typeface="Times New Roman" pitchFamily="18" charset="0"/>
                <a:sym typeface="Symbol" pitchFamily="18" charset="2"/>
              </a:rPr>
              <a:t> k = 1; k &lt; 50; k++)</a:t>
            </a:r>
          </a:p>
          <a:p>
            <a:pPr eaLnBrk="1" hangingPunct="1"/>
            <a:r>
              <a:rPr lang="en-US" sz="2000" dirty="0">
                <a:latin typeface="Times New Roman" pitchFamily="18" charset="0"/>
                <a:sym typeface="Symbol" pitchFamily="18" charset="2"/>
              </a:rPr>
              <a:t>		{</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g.drawLine</a:t>
            </a:r>
            <a:r>
              <a:rPr lang="en-US" sz="2000" dirty="0">
                <a:latin typeface="Times New Roman" pitchFamily="18" charset="0"/>
                <a:sym typeface="Symbol" pitchFamily="18" charset="2"/>
              </a:rPr>
              <a:t>(x1,y1,x2,y2);;</a:t>
            </a:r>
          </a:p>
          <a:p>
            <a:pPr eaLnBrk="1" hangingPunct="1"/>
            <a:r>
              <a:rPr lang="en-US" sz="2000" dirty="0">
                <a:latin typeface="Times New Roman" pitchFamily="18" charset="0"/>
                <a:sym typeface="Symbol" pitchFamily="18" charset="2"/>
              </a:rPr>
              <a:t>			y2 += 10;	</a:t>
            </a:r>
          </a:p>
          <a:p>
            <a:pPr eaLnBrk="1" hangingPunct="1"/>
            <a:r>
              <a:rPr lang="en-US" sz="2000" dirty="0">
                <a:latin typeface="Times New Roman" pitchFamily="18" charset="0"/>
                <a:sym typeface="Symbol" pitchFamily="18" charset="2"/>
              </a:rPr>
              <a:t>		}</a:t>
            </a:r>
          </a:p>
          <a:p>
            <a:pPr eaLnBrk="1" hangingPunct="1"/>
            <a:r>
              <a:rPr lang="en-US" sz="2000" dirty="0">
                <a:latin typeface="Times New Roman" pitchFamily="18" charset="0"/>
                <a:sym typeface="Symbol" pitchFamily="18" charset="2"/>
              </a:rPr>
              <a:t>	}</a:t>
            </a:r>
          </a:p>
          <a:p>
            <a:pPr eaLnBrk="1" hangingPunct="1"/>
            <a:r>
              <a:rPr lang="en-US" sz="2000" dirty="0" smtClean="0">
                <a:latin typeface="Times New Roman" pitchFamily="18" charset="0"/>
                <a:sym typeface="Symbol" pitchFamily="18" charset="2"/>
              </a:rPr>
              <a:t>}</a:t>
            </a:r>
            <a:endParaRPr lang="en-US" sz="1800" dirty="0">
              <a:latin typeface="Times New Roman" pitchFamily="18" charset="0"/>
              <a:sym typeface="Symbol" pitchFamily="18" charset="2"/>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33801" y="-1"/>
            <a:ext cx="5410200" cy="4543993"/>
          </a:xfrm>
          <a:prstGeom prst="rect">
            <a:avLst/>
          </a:prstGeom>
          <a:noFill/>
          <a:ln>
            <a:noFill/>
          </a:ln>
        </p:spPr>
      </p:pic>
    </p:spTree>
    <p:extLst>
      <p:ext uri="{BB962C8B-B14F-4D97-AF65-F5344CB8AC3E}">
        <p14:creationId xmlns:p14="http://schemas.microsoft.com/office/powerpoint/2010/main" val="31739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000" dirty="0">
                <a:latin typeface="Times New Roman" pitchFamily="18" charset="0"/>
                <a:sym typeface="Symbol" pitchFamily="18" charset="2"/>
              </a:rPr>
              <a:t>// </a:t>
            </a:r>
            <a:r>
              <a:rPr lang="en-US" sz="2000" dirty="0" smtClean="0">
                <a:latin typeface="Times New Roman" pitchFamily="18" charset="0"/>
                <a:sym typeface="Symbol" pitchFamily="18" charset="2"/>
              </a:rPr>
              <a:t>Java0526.java</a:t>
            </a:r>
            <a:endParaRPr lang="en-US" sz="2000" dirty="0">
              <a:latin typeface="Times New Roman" pitchFamily="18" charset="0"/>
              <a:sym typeface="Symbol" pitchFamily="18" charset="2"/>
            </a:endParaRPr>
          </a:p>
          <a:p>
            <a:pPr eaLnBrk="1" hangingPunct="1"/>
            <a:r>
              <a:rPr lang="en-US" sz="2000" dirty="0">
                <a:latin typeface="Times New Roman" pitchFamily="18" charset="0"/>
                <a:sym typeface="Symbol" pitchFamily="18" charset="2"/>
              </a:rPr>
              <a:t>// This program is example of displaying multiple graphics rectangles</a:t>
            </a:r>
          </a:p>
          <a:p>
            <a:pPr eaLnBrk="1" hangingPunct="1"/>
            <a:r>
              <a:rPr lang="en-US" sz="2000" dirty="0">
                <a:latin typeface="Times New Roman" pitchFamily="18" charset="0"/>
                <a:sym typeface="Symbol" pitchFamily="18" charset="2"/>
              </a:rPr>
              <a:t>// using a loop control structure.</a:t>
            </a:r>
          </a:p>
          <a:p>
            <a:pPr eaLnBrk="1" hangingPunct="1"/>
            <a:r>
              <a:rPr lang="en-US" sz="2000" dirty="0">
                <a:latin typeface="Times New Roman" pitchFamily="18" charset="0"/>
                <a:sym typeface="Symbol" pitchFamily="18" charset="2"/>
              </a:rPr>
              <a:t>// Note how all rectangle share the same top-left corner.</a:t>
            </a:r>
          </a:p>
          <a:p>
            <a:pPr eaLnBrk="1" hangingPunct="1"/>
            <a:endParaRPr lang="en-US" sz="2000" dirty="0">
              <a:latin typeface="Times New Roman" pitchFamily="18" charset="0"/>
              <a:sym typeface="Symbol" pitchFamily="18" charset="2"/>
            </a:endParaRPr>
          </a:p>
          <a:p>
            <a:pPr eaLnBrk="1" hangingPunct="1"/>
            <a:r>
              <a:rPr lang="en-US" sz="2000" dirty="0">
                <a:latin typeface="Times New Roman" pitchFamily="18" charset="0"/>
                <a:sym typeface="Symbol" pitchFamily="18" charset="2"/>
              </a:rPr>
              <a:t>import </a:t>
            </a:r>
            <a:r>
              <a:rPr lang="en-US" sz="2000" dirty="0" err="1">
                <a:latin typeface="Times New Roman" pitchFamily="18" charset="0"/>
                <a:sym typeface="Symbol" pitchFamily="18" charset="2"/>
              </a:rPr>
              <a:t>java.awt</a:t>
            </a:r>
            <a:r>
              <a:rPr lang="en-US" sz="2000" dirty="0">
                <a:latin typeface="Times New Roman" pitchFamily="18" charset="0"/>
                <a:sym typeface="Symbol" pitchFamily="18" charset="2"/>
              </a:rPr>
              <a:t>.*;</a:t>
            </a:r>
          </a:p>
          <a:p>
            <a:pPr eaLnBrk="1" hangingPunct="1"/>
            <a:r>
              <a:rPr lang="en-US" sz="2000" dirty="0">
                <a:latin typeface="Times New Roman" pitchFamily="18" charset="0"/>
                <a:sym typeface="Symbol" pitchFamily="18" charset="2"/>
              </a:rPr>
              <a:t>import </a:t>
            </a:r>
            <a:r>
              <a:rPr lang="en-US" sz="2000" dirty="0" err="1">
                <a:latin typeface="Times New Roman" pitchFamily="18" charset="0"/>
                <a:sym typeface="Symbol" pitchFamily="18" charset="2"/>
              </a:rPr>
              <a:t>java.applet</a:t>
            </a:r>
            <a:r>
              <a:rPr lang="en-US" sz="2000" dirty="0">
                <a:latin typeface="Times New Roman" pitchFamily="18" charset="0"/>
                <a:sym typeface="Symbol" pitchFamily="18" charset="2"/>
              </a:rPr>
              <a:t>.*;</a:t>
            </a:r>
          </a:p>
          <a:p>
            <a:pPr eaLnBrk="1" hangingPunct="1"/>
            <a:endParaRPr lang="en-US" sz="2000" dirty="0">
              <a:latin typeface="Times New Roman" pitchFamily="18" charset="0"/>
              <a:sym typeface="Symbol" pitchFamily="18" charset="2"/>
            </a:endParaRPr>
          </a:p>
          <a:p>
            <a:pPr eaLnBrk="1" hangingPunct="1"/>
            <a:r>
              <a:rPr lang="en-US" sz="2000" dirty="0">
                <a:latin typeface="Times New Roman" pitchFamily="18" charset="0"/>
                <a:sym typeface="Symbol" pitchFamily="18" charset="2"/>
              </a:rPr>
              <a:t>public class </a:t>
            </a:r>
            <a:r>
              <a:rPr lang="en-US" sz="2000" dirty="0" smtClean="0">
                <a:latin typeface="Times New Roman" pitchFamily="18" charset="0"/>
                <a:sym typeface="Symbol" pitchFamily="18" charset="2"/>
              </a:rPr>
              <a:t>Java0526 </a:t>
            </a:r>
            <a:r>
              <a:rPr lang="en-US" sz="2000" dirty="0">
                <a:latin typeface="Times New Roman" pitchFamily="18" charset="0"/>
                <a:sym typeface="Symbol" pitchFamily="18" charset="2"/>
              </a:rPr>
              <a:t>extends Applet</a:t>
            </a:r>
          </a:p>
          <a:p>
            <a:pPr eaLnBrk="1" hangingPunct="1"/>
            <a:r>
              <a:rPr lang="en-US" sz="2000" dirty="0">
                <a:latin typeface="Times New Roman" pitchFamily="18" charset="0"/>
                <a:sym typeface="Symbol" pitchFamily="18" charset="2"/>
              </a:rPr>
              <a:t>{</a:t>
            </a:r>
          </a:p>
          <a:p>
            <a:pPr eaLnBrk="1" hangingPunct="1"/>
            <a:r>
              <a:rPr lang="en-US" sz="2000" dirty="0">
                <a:latin typeface="Times New Roman" pitchFamily="18" charset="0"/>
                <a:sym typeface="Symbol" pitchFamily="18" charset="2"/>
              </a:rPr>
              <a:t>	public void paint(Graphics g)</a:t>
            </a:r>
          </a:p>
          <a:p>
            <a:pPr eaLnBrk="1" hangingPunct="1"/>
            <a:r>
              <a:rPr lang="en-US" sz="2000" dirty="0">
                <a:latin typeface="Times New Roman" pitchFamily="18" charset="0"/>
                <a:sym typeface="Symbol" pitchFamily="18" charset="2"/>
              </a:rPr>
              <a:t>	{</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int</a:t>
            </a:r>
            <a:r>
              <a:rPr lang="en-US" sz="2000" dirty="0">
                <a:latin typeface="Times New Roman" pitchFamily="18" charset="0"/>
                <a:sym typeface="Symbol" pitchFamily="18" charset="2"/>
              </a:rPr>
              <a:t> x = 375;</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int</a:t>
            </a:r>
            <a:r>
              <a:rPr lang="en-US" sz="2000" dirty="0">
                <a:latin typeface="Times New Roman" pitchFamily="18" charset="0"/>
                <a:sym typeface="Symbol" pitchFamily="18" charset="2"/>
              </a:rPr>
              <a:t> y = 275;</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int</a:t>
            </a:r>
            <a:r>
              <a:rPr lang="en-US" sz="2000" dirty="0">
                <a:latin typeface="Times New Roman" pitchFamily="18" charset="0"/>
                <a:sym typeface="Symbol" pitchFamily="18" charset="2"/>
              </a:rPr>
              <a:t> side = 50;</a:t>
            </a:r>
          </a:p>
          <a:p>
            <a:pPr eaLnBrk="1" hangingPunct="1"/>
            <a:r>
              <a:rPr lang="en-US" sz="2000" dirty="0">
                <a:latin typeface="Times New Roman" pitchFamily="18" charset="0"/>
                <a:sym typeface="Symbol" pitchFamily="18" charset="2"/>
              </a:rPr>
              <a:t>		for (</a:t>
            </a:r>
            <a:r>
              <a:rPr lang="en-US" sz="2000" dirty="0" err="1">
                <a:latin typeface="Times New Roman" pitchFamily="18" charset="0"/>
                <a:sym typeface="Symbol" pitchFamily="18" charset="2"/>
              </a:rPr>
              <a:t>int</a:t>
            </a:r>
            <a:r>
              <a:rPr lang="en-US" sz="2000" dirty="0">
                <a:latin typeface="Times New Roman" pitchFamily="18" charset="0"/>
                <a:sym typeface="Symbol" pitchFamily="18" charset="2"/>
              </a:rPr>
              <a:t> k = 1; k &lt;= 25; k++)</a:t>
            </a:r>
          </a:p>
          <a:p>
            <a:pPr eaLnBrk="1" hangingPunct="1"/>
            <a:r>
              <a:rPr lang="en-US" sz="2000" dirty="0">
                <a:latin typeface="Times New Roman" pitchFamily="18" charset="0"/>
                <a:sym typeface="Symbol" pitchFamily="18" charset="2"/>
              </a:rPr>
              <a:t>		{	</a:t>
            </a:r>
          </a:p>
          <a:p>
            <a:pPr eaLnBrk="1" hangingPunct="1"/>
            <a:r>
              <a:rPr lang="en-US" sz="2000" dirty="0">
                <a:latin typeface="Times New Roman" pitchFamily="18" charset="0"/>
                <a:sym typeface="Symbol" pitchFamily="18" charset="2"/>
              </a:rPr>
              <a:t>			</a:t>
            </a:r>
            <a:r>
              <a:rPr lang="en-US" sz="2000" dirty="0" err="1">
                <a:latin typeface="Times New Roman" pitchFamily="18" charset="0"/>
                <a:sym typeface="Symbol" pitchFamily="18" charset="2"/>
              </a:rPr>
              <a:t>g.drawRect</a:t>
            </a:r>
            <a:r>
              <a:rPr lang="en-US" sz="2000" dirty="0">
                <a:latin typeface="Times New Roman" pitchFamily="18" charset="0"/>
                <a:sym typeface="Symbol" pitchFamily="18" charset="2"/>
              </a:rPr>
              <a:t>(50,50,side,side);	</a:t>
            </a:r>
          </a:p>
          <a:p>
            <a:pPr eaLnBrk="1" hangingPunct="1"/>
            <a:r>
              <a:rPr lang="en-US" sz="2000" dirty="0">
                <a:latin typeface="Times New Roman" pitchFamily="18" charset="0"/>
                <a:sym typeface="Symbol" pitchFamily="18" charset="2"/>
              </a:rPr>
              <a:t>			side += 20;</a:t>
            </a:r>
          </a:p>
          <a:p>
            <a:pPr eaLnBrk="1" hangingPunct="1"/>
            <a:r>
              <a:rPr lang="en-US" sz="2000" dirty="0">
                <a:latin typeface="Times New Roman" pitchFamily="18" charset="0"/>
                <a:sym typeface="Symbol" pitchFamily="18" charset="2"/>
              </a:rPr>
              <a:t>		}</a:t>
            </a:r>
          </a:p>
          <a:p>
            <a:pPr eaLnBrk="1" hangingPunct="1"/>
            <a:r>
              <a:rPr lang="en-US" sz="2000" dirty="0">
                <a:latin typeface="Times New Roman" pitchFamily="18" charset="0"/>
                <a:sym typeface="Symbol" pitchFamily="18" charset="2"/>
              </a:rPr>
              <a:t>	}</a:t>
            </a:r>
          </a:p>
          <a:p>
            <a:pPr eaLnBrk="1" hangingPunct="1"/>
            <a:r>
              <a:rPr lang="en-US" sz="2000" dirty="0" smtClean="0">
                <a:latin typeface="Times New Roman" pitchFamily="18" charset="0"/>
                <a:sym typeface="Symbol" pitchFamily="18" charset="2"/>
              </a:rPr>
              <a:t>}</a:t>
            </a:r>
            <a:endParaRPr lang="en-US" sz="2000" dirty="0">
              <a:latin typeface="Times New Roman" pitchFamily="18" charset="0"/>
              <a:sym typeface="Symbol" pitchFamily="18" charset="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6410"/>
            <a:ext cx="5267325" cy="450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77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447800"/>
          </a:xfrm>
        </p:spPr>
        <p:txBody>
          <a:bodyPr/>
          <a:lstStyle/>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Two-Way Selection</a:t>
            </a:r>
          </a:p>
        </p:txBody>
      </p:sp>
      <p:sp>
        <p:nvSpPr>
          <p:cNvPr id="9219" name="Text Box 3"/>
          <p:cNvSpPr txBox="1">
            <a:spLocks noChangeArrowheads="1"/>
          </p:cNvSpPr>
          <p:nvPr/>
        </p:nvSpPr>
        <p:spPr bwMode="auto">
          <a:xfrm>
            <a:off x="2667000" y="17526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Program Statement</a:t>
            </a:r>
          </a:p>
        </p:txBody>
      </p:sp>
      <p:sp>
        <p:nvSpPr>
          <p:cNvPr id="9220" name="Text Box 5"/>
          <p:cNvSpPr txBox="1">
            <a:spLocks noChangeArrowheads="1"/>
          </p:cNvSpPr>
          <p:nvPr/>
        </p:nvSpPr>
        <p:spPr bwMode="auto">
          <a:xfrm>
            <a:off x="533400" y="43434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Program Statement</a:t>
            </a:r>
          </a:p>
        </p:txBody>
      </p:sp>
      <p:sp>
        <p:nvSpPr>
          <p:cNvPr id="9221" name="Text Box 6"/>
          <p:cNvSpPr txBox="1">
            <a:spLocks noChangeArrowheads="1"/>
          </p:cNvSpPr>
          <p:nvPr/>
        </p:nvSpPr>
        <p:spPr bwMode="auto">
          <a:xfrm>
            <a:off x="533400" y="56388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a:latin typeface="Arial" charset="0"/>
                <a:sym typeface="Symbol" pitchFamily="18" charset="2"/>
              </a:rPr>
              <a:t>Program Statement</a:t>
            </a:r>
          </a:p>
        </p:txBody>
      </p:sp>
      <p:sp>
        <p:nvSpPr>
          <p:cNvPr id="9222" name="Line 7"/>
          <p:cNvSpPr>
            <a:spLocks noChangeShapeType="1"/>
          </p:cNvSpPr>
          <p:nvPr/>
        </p:nvSpPr>
        <p:spPr bwMode="auto">
          <a:xfrm>
            <a:off x="4495800" y="2286000"/>
            <a:ext cx="0" cy="7620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3" name="Line 8"/>
          <p:cNvSpPr>
            <a:spLocks noChangeShapeType="1"/>
          </p:cNvSpPr>
          <p:nvPr/>
        </p:nvSpPr>
        <p:spPr bwMode="auto">
          <a:xfrm>
            <a:off x="2362200" y="4876800"/>
            <a:ext cx="0" cy="7620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4" name="Text Box 9"/>
          <p:cNvSpPr txBox="1">
            <a:spLocks noChangeArrowheads="1"/>
          </p:cNvSpPr>
          <p:nvPr/>
        </p:nvSpPr>
        <p:spPr bwMode="auto">
          <a:xfrm>
            <a:off x="3048000" y="3048000"/>
            <a:ext cx="2971800" cy="533400"/>
          </a:xfrm>
          <a:prstGeom prst="rect">
            <a:avLst/>
          </a:prstGeom>
          <a:solidFill>
            <a:schemeClr val="bg1">
              <a:lumMod val="85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Condition</a:t>
            </a:r>
          </a:p>
        </p:txBody>
      </p:sp>
      <p:sp>
        <p:nvSpPr>
          <p:cNvPr id="9225" name="Line 10"/>
          <p:cNvSpPr>
            <a:spLocks noChangeShapeType="1"/>
          </p:cNvSpPr>
          <p:nvPr/>
        </p:nvSpPr>
        <p:spPr bwMode="auto">
          <a:xfrm flipH="1">
            <a:off x="2362200" y="3352800"/>
            <a:ext cx="685800" cy="9906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6" name="Text Box 12"/>
          <p:cNvSpPr txBox="1">
            <a:spLocks noChangeArrowheads="1"/>
          </p:cNvSpPr>
          <p:nvPr/>
        </p:nvSpPr>
        <p:spPr bwMode="auto">
          <a:xfrm>
            <a:off x="2057400" y="3124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dirty="0">
                <a:solidFill>
                  <a:schemeClr val="bg1">
                    <a:lumMod val="65000"/>
                  </a:schemeClr>
                </a:solidFill>
                <a:latin typeface="Arial" charset="0"/>
              </a:rPr>
              <a:t>True</a:t>
            </a:r>
          </a:p>
        </p:txBody>
      </p:sp>
      <p:sp>
        <p:nvSpPr>
          <p:cNvPr id="9227" name="Text Box 13"/>
          <p:cNvSpPr txBox="1">
            <a:spLocks noChangeArrowheads="1"/>
          </p:cNvSpPr>
          <p:nvPr/>
        </p:nvSpPr>
        <p:spPr bwMode="auto">
          <a:xfrm>
            <a:off x="6096000" y="3124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dirty="0">
                <a:solidFill>
                  <a:schemeClr val="bg1">
                    <a:lumMod val="65000"/>
                  </a:schemeClr>
                </a:solidFill>
                <a:latin typeface="Arial" charset="0"/>
              </a:rPr>
              <a:t>False</a:t>
            </a:r>
          </a:p>
        </p:txBody>
      </p:sp>
      <p:sp>
        <p:nvSpPr>
          <p:cNvPr id="9228" name="Text Box 15"/>
          <p:cNvSpPr txBox="1">
            <a:spLocks noChangeArrowheads="1"/>
          </p:cNvSpPr>
          <p:nvPr/>
        </p:nvSpPr>
        <p:spPr bwMode="auto">
          <a:xfrm>
            <a:off x="4800600" y="43434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a:latin typeface="Arial" charset="0"/>
                <a:sym typeface="Symbol" pitchFamily="18" charset="2"/>
              </a:rPr>
              <a:t>Program Statement</a:t>
            </a:r>
          </a:p>
        </p:txBody>
      </p:sp>
      <p:sp>
        <p:nvSpPr>
          <p:cNvPr id="9229" name="Text Box 16"/>
          <p:cNvSpPr txBox="1">
            <a:spLocks noChangeArrowheads="1"/>
          </p:cNvSpPr>
          <p:nvPr/>
        </p:nvSpPr>
        <p:spPr bwMode="auto">
          <a:xfrm>
            <a:off x="4800600" y="56388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Program Statement</a:t>
            </a:r>
          </a:p>
        </p:txBody>
      </p:sp>
      <p:sp>
        <p:nvSpPr>
          <p:cNvPr id="9230" name="Line 17"/>
          <p:cNvSpPr>
            <a:spLocks noChangeShapeType="1"/>
          </p:cNvSpPr>
          <p:nvPr/>
        </p:nvSpPr>
        <p:spPr bwMode="auto">
          <a:xfrm>
            <a:off x="6629400" y="4876800"/>
            <a:ext cx="0" cy="7620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Line 18"/>
          <p:cNvSpPr>
            <a:spLocks noChangeShapeType="1"/>
          </p:cNvSpPr>
          <p:nvPr/>
        </p:nvSpPr>
        <p:spPr bwMode="auto">
          <a:xfrm>
            <a:off x="6019800" y="3352800"/>
            <a:ext cx="685800" cy="99060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2" name="Line 20"/>
          <p:cNvSpPr>
            <a:spLocks noChangeShapeType="1"/>
          </p:cNvSpPr>
          <p:nvPr/>
        </p:nvSpPr>
        <p:spPr bwMode="auto">
          <a:xfrm>
            <a:off x="1066800" y="228600"/>
            <a:ext cx="6934200" cy="0"/>
          </a:xfrm>
          <a:prstGeom prst="line">
            <a:avLst/>
          </a:prstGeom>
          <a:noFill/>
          <a:ln w="114300">
            <a:solidFill>
              <a:schemeClr val="tx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3" name="Line 21"/>
          <p:cNvSpPr>
            <a:spLocks noChangeShapeType="1"/>
          </p:cNvSpPr>
          <p:nvPr/>
        </p:nvSpPr>
        <p:spPr bwMode="auto">
          <a:xfrm flipH="1">
            <a:off x="1066800" y="1295400"/>
            <a:ext cx="6934200" cy="0"/>
          </a:xfrm>
          <a:prstGeom prst="line">
            <a:avLst/>
          </a:prstGeom>
          <a:noFill/>
          <a:ln w="114300">
            <a:solidFill>
              <a:schemeClr val="tx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34" name="Picture 22" descr="j031577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752600"/>
            <a:ext cx="13716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24" descr="MCj036126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76400"/>
            <a:ext cx="16764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6052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dirty="0">
                <a:latin typeface="Times New Roman" pitchFamily="18" charset="0"/>
                <a:sym typeface="Symbol" pitchFamily="18" charset="2"/>
              </a:rPr>
              <a:t>// </a:t>
            </a:r>
            <a:r>
              <a:rPr lang="en-US" dirty="0" smtClean="0">
                <a:latin typeface="Times New Roman" pitchFamily="18" charset="0"/>
                <a:sym typeface="Symbol" pitchFamily="18" charset="2"/>
              </a:rPr>
              <a:t>Java0527.java</a:t>
            </a:r>
            <a:endParaRPr lang="en-US" dirty="0">
              <a:latin typeface="Times New Roman" pitchFamily="18" charset="0"/>
              <a:sym typeface="Symbol" pitchFamily="18" charset="2"/>
            </a:endParaRPr>
          </a:p>
          <a:p>
            <a:pPr eaLnBrk="1" hangingPunct="1"/>
            <a:r>
              <a:rPr lang="en-US" dirty="0">
                <a:latin typeface="Times New Roman" pitchFamily="18" charset="0"/>
                <a:sym typeface="Symbol" pitchFamily="18" charset="2"/>
              </a:rPr>
              <a:t>// This program is another example of displaying multiple graphics rectangles</a:t>
            </a:r>
          </a:p>
          <a:p>
            <a:pPr eaLnBrk="1" hangingPunct="1"/>
            <a:r>
              <a:rPr lang="en-US" dirty="0">
                <a:latin typeface="Times New Roman" pitchFamily="18" charset="0"/>
                <a:sym typeface="Symbol" pitchFamily="18" charset="2"/>
              </a:rPr>
              <a:t>// using a loop control structure.</a:t>
            </a:r>
          </a:p>
          <a:p>
            <a:pPr eaLnBrk="1" hangingPunct="1"/>
            <a:endParaRPr lang="en-US" dirty="0">
              <a:latin typeface="Times New Roman" pitchFamily="18" charset="0"/>
              <a:sym typeface="Symbol" pitchFamily="18" charset="2"/>
            </a:endParaRPr>
          </a:p>
          <a:p>
            <a:pPr eaLnBrk="1" hangingPunct="1"/>
            <a:r>
              <a:rPr lang="en-US" dirty="0">
                <a:latin typeface="Times New Roman" pitchFamily="18" charset="0"/>
                <a:sym typeface="Symbol" pitchFamily="18" charset="2"/>
              </a:rPr>
              <a:t>import </a:t>
            </a:r>
            <a:r>
              <a:rPr lang="en-US" dirty="0" err="1">
                <a:latin typeface="Times New Roman" pitchFamily="18" charset="0"/>
                <a:sym typeface="Symbol" pitchFamily="18" charset="2"/>
              </a:rPr>
              <a:t>java.awt</a:t>
            </a:r>
            <a:r>
              <a:rPr lang="en-US" dirty="0">
                <a:latin typeface="Times New Roman" pitchFamily="18" charset="0"/>
                <a:sym typeface="Symbol" pitchFamily="18" charset="2"/>
              </a:rPr>
              <a:t>.*;</a:t>
            </a:r>
          </a:p>
          <a:p>
            <a:pPr eaLnBrk="1" hangingPunct="1"/>
            <a:r>
              <a:rPr lang="en-US" dirty="0">
                <a:latin typeface="Times New Roman" pitchFamily="18" charset="0"/>
                <a:sym typeface="Symbol" pitchFamily="18" charset="2"/>
              </a:rPr>
              <a:t>import </a:t>
            </a:r>
            <a:r>
              <a:rPr lang="en-US" dirty="0" err="1">
                <a:latin typeface="Times New Roman" pitchFamily="18" charset="0"/>
                <a:sym typeface="Symbol" pitchFamily="18" charset="2"/>
              </a:rPr>
              <a:t>java.applet</a:t>
            </a:r>
            <a:r>
              <a:rPr lang="en-US" dirty="0">
                <a:latin typeface="Times New Roman" pitchFamily="18" charset="0"/>
                <a:sym typeface="Symbol" pitchFamily="18" charset="2"/>
              </a:rPr>
              <a:t>.*;</a:t>
            </a:r>
          </a:p>
          <a:p>
            <a:pPr eaLnBrk="1" hangingPunct="1"/>
            <a:endParaRPr lang="en-US" dirty="0">
              <a:latin typeface="Times New Roman" pitchFamily="18" charset="0"/>
              <a:sym typeface="Symbol" pitchFamily="18" charset="2"/>
            </a:endParaRPr>
          </a:p>
          <a:p>
            <a:pPr eaLnBrk="1" hangingPunct="1"/>
            <a:r>
              <a:rPr lang="en-US" dirty="0">
                <a:latin typeface="Times New Roman" pitchFamily="18" charset="0"/>
                <a:sym typeface="Symbol" pitchFamily="18" charset="2"/>
              </a:rPr>
              <a:t>public class </a:t>
            </a:r>
            <a:r>
              <a:rPr lang="en-US" dirty="0" smtClean="0">
                <a:latin typeface="Times New Roman" pitchFamily="18" charset="0"/>
                <a:sym typeface="Symbol" pitchFamily="18" charset="2"/>
              </a:rPr>
              <a:t>Java0527 extends </a:t>
            </a:r>
            <a:r>
              <a:rPr lang="en-US" dirty="0">
                <a:latin typeface="Times New Roman" pitchFamily="18" charset="0"/>
                <a:sym typeface="Symbol" pitchFamily="18" charset="2"/>
              </a:rPr>
              <a:t>Applet</a:t>
            </a:r>
          </a:p>
          <a:p>
            <a:pPr eaLnBrk="1" hangingPunct="1"/>
            <a:r>
              <a:rPr lang="en-US" dirty="0">
                <a:latin typeface="Times New Roman" pitchFamily="18" charset="0"/>
                <a:sym typeface="Symbol" pitchFamily="18" charset="2"/>
              </a:rPr>
              <a:t>{</a:t>
            </a:r>
          </a:p>
          <a:p>
            <a:pPr eaLnBrk="1" hangingPunct="1"/>
            <a:r>
              <a:rPr lang="en-US" dirty="0">
                <a:latin typeface="Times New Roman" pitchFamily="18" charset="0"/>
                <a:sym typeface="Symbol" pitchFamily="18" charset="2"/>
              </a:rPr>
              <a:t>	public void paint(Graphics g)</a:t>
            </a:r>
          </a:p>
          <a:p>
            <a:pPr eaLnBrk="1" hangingPunct="1"/>
            <a:r>
              <a:rPr lang="en-US" dirty="0">
                <a:latin typeface="Times New Roman" pitchFamily="18" charset="0"/>
                <a:sym typeface="Symbol" pitchFamily="18" charset="2"/>
              </a:rPr>
              <a:t>	{</a:t>
            </a:r>
          </a:p>
          <a:p>
            <a:pPr eaLnBrk="1" hangingPunct="1"/>
            <a:r>
              <a:rPr lang="en-US" dirty="0">
                <a:latin typeface="Times New Roman" pitchFamily="18" charset="0"/>
                <a:sym typeface="Symbol" pitchFamily="18" charset="2"/>
              </a:rPr>
              <a:t>		</a:t>
            </a:r>
            <a:r>
              <a:rPr lang="en-US" dirty="0" err="1">
                <a:latin typeface="Times New Roman" pitchFamily="18" charset="0"/>
                <a:sym typeface="Symbol" pitchFamily="18" charset="2"/>
              </a:rPr>
              <a:t>int</a:t>
            </a:r>
            <a:r>
              <a:rPr lang="en-US" dirty="0">
                <a:latin typeface="Times New Roman" pitchFamily="18" charset="0"/>
                <a:sym typeface="Symbol" pitchFamily="18" charset="2"/>
              </a:rPr>
              <a:t> x = 375;</a:t>
            </a:r>
          </a:p>
          <a:p>
            <a:pPr eaLnBrk="1" hangingPunct="1"/>
            <a:r>
              <a:rPr lang="en-US" dirty="0">
                <a:latin typeface="Times New Roman" pitchFamily="18" charset="0"/>
                <a:sym typeface="Symbol" pitchFamily="18" charset="2"/>
              </a:rPr>
              <a:t>		</a:t>
            </a:r>
            <a:r>
              <a:rPr lang="en-US" dirty="0" err="1">
                <a:latin typeface="Times New Roman" pitchFamily="18" charset="0"/>
                <a:sym typeface="Symbol" pitchFamily="18" charset="2"/>
              </a:rPr>
              <a:t>int</a:t>
            </a:r>
            <a:r>
              <a:rPr lang="en-US" dirty="0">
                <a:latin typeface="Times New Roman" pitchFamily="18" charset="0"/>
                <a:sym typeface="Symbol" pitchFamily="18" charset="2"/>
              </a:rPr>
              <a:t> y = 275;</a:t>
            </a:r>
          </a:p>
          <a:p>
            <a:pPr eaLnBrk="1" hangingPunct="1"/>
            <a:r>
              <a:rPr lang="en-US" dirty="0">
                <a:latin typeface="Times New Roman" pitchFamily="18" charset="0"/>
                <a:sym typeface="Symbol" pitchFamily="18" charset="2"/>
              </a:rPr>
              <a:t>		</a:t>
            </a:r>
            <a:r>
              <a:rPr lang="en-US" dirty="0" err="1">
                <a:latin typeface="Times New Roman" pitchFamily="18" charset="0"/>
                <a:sym typeface="Symbol" pitchFamily="18" charset="2"/>
              </a:rPr>
              <a:t>int</a:t>
            </a:r>
            <a:r>
              <a:rPr lang="en-US" dirty="0">
                <a:latin typeface="Times New Roman" pitchFamily="18" charset="0"/>
                <a:sym typeface="Symbol" pitchFamily="18" charset="2"/>
              </a:rPr>
              <a:t> side = 50;</a:t>
            </a:r>
          </a:p>
          <a:p>
            <a:pPr eaLnBrk="1" hangingPunct="1"/>
            <a:r>
              <a:rPr lang="en-US" dirty="0">
                <a:latin typeface="Times New Roman" pitchFamily="18" charset="0"/>
                <a:sym typeface="Symbol" pitchFamily="18" charset="2"/>
              </a:rPr>
              <a:t>		for (</a:t>
            </a:r>
            <a:r>
              <a:rPr lang="en-US" dirty="0" err="1">
                <a:latin typeface="Times New Roman" pitchFamily="18" charset="0"/>
                <a:sym typeface="Symbol" pitchFamily="18" charset="2"/>
              </a:rPr>
              <a:t>int</a:t>
            </a:r>
            <a:r>
              <a:rPr lang="en-US" dirty="0">
                <a:latin typeface="Times New Roman" pitchFamily="18" charset="0"/>
                <a:sym typeface="Symbol" pitchFamily="18" charset="2"/>
              </a:rPr>
              <a:t> k = 1; k &lt;= 25; k++)</a:t>
            </a:r>
          </a:p>
          <a:p>
            <a:pPr eaLnBrk="1" hangingPunct="1"/>
            <a:r>
              <a:rPr lang="en-US" dirty="0">
                <a:latin typeface="Times New Roman" pitchFamily="18" charset="0"/>
                <a:sym typeface="Symbol" pitchFamily="18" charset="2"/>
              </a:rPr>
              <a:t>		{	</a:t>
            </a:r>
          </a:p>
          <a:p>
            <a:pPr eaLnBrk="1" hangingPunct="1"/>
            <a:r>
              <a:rPr lang="en-US" dirty="0">
                <a:latin typeface="Times New Roman" pitchFamily="18" charset="0"/>
                <a:sym typeface="Symbol" pitchFamily="18" charset="2"/>
              </a:rPr>
              <a:t>			</a:t>
            </a:r>
            <a:r>
              <a:rPr lang="en-US" dirty="0" err="1">
                <a:latin typeface="Times New Roman" pitchFamily="18" charset="0"/>
                <a:sym typeface="Symbol" pitchFamily="18" charset="2"/>
              </a:rPr>
              <a:t>g.drawRect</a:t>
            </a:r>
            <a:r>
              <a:rPr lang="en-US" dirty="0">
                <a:latin typeface="Times New Roman" pitchFamily="18" charset="0"/>
                <a:sym typeface="Symbol" pitchFamily="18" charset="2"/>
              </a:rPr>
              <a:t>(</a:t>
            </a:r>
            <a:r>
              <a:rPr lang="en-US" dirty="0" err="1">
                <a:latin typeface="Times New Roman" pitchFamily="18" charset="0"/>
                <a:sym typeface="Symbol" pitchFamily="18" charset="2"/>
              </a:rPr>
              <a:t>x,y,side,side</a:t>
            </a:r>
            <a:r>
              <a:rPr lang="en-US" dirty="0">
                <a:latin typeface="Times New Roman" pitchFamily="18" charset="0"/>
                <a:sym typeface="Symbol" pitchFamily="18" charset="2"/>
              </a:rPr>
              <a:t>);	</a:t>
            </a:r>
          </a:p>
          <a:p>
            <a:pPr eaLnBrk="1" hangingPunct="1"/>
            <a:r>
              <a:rPr lang="en-US" dirty="0">
                <a:latin typeface="Times New Roman" pitchFamily="18" charset="0"/>
                <a:sym typeface="Symbol" pitchFamily="18" charset="2"/>
              </a:rPr>
              <a:t>			x -= 10;</a:t>
            </a:r>
          </a:p>
          <a:p>
            <a:pPr eaLnBrk="1" hangingPunct="1"/>
            <a:r>
              <a:rPr lang="en-US" dirty="0">
                <a:latin typeface="Times New Roman" pitchFamily="18" charset="0"/>
                <a:sym typeface="Symbol" pitchFamily="18" charset="2"/>
              </a:rPr>
              <a:t>			y -= 10;</a:t>
            </a:r>
          </a:p>
          <a:p>
            <a:pPr eaLnBrk="1" hangingPunct="1"/>
            <a:r>
              <a:rPr lang="en-US" dirty="0">
                <a:latin typeface="Times New Roman" pitchFamily="18" charset="0"/>
                <a:sym typeface="Symbol" pitchFamily="18" charset="2"/>
              </a:rPr>
              <a:t>			side += 20;</a:t>
            </a:r>
          </a:p>
          <a:p>
            <a:pPr eaLnBrk="1" hangingPunct="1"/>
            <a:r>
              <a:rPr lang="en-US" dirty="0">
                <a:latin typeface="Times New Roman" pitchFamily="18" charset="0"/>
                <a:sym typeface="Symbol" pitchFamily="18" charset="2"/>
              </a:rPr>
              <a:t>		}</a:t>
            </a:r>
          </a:p>
          <a:p>
            <a:pPr eaLnBrk="1" hangingPunct="1"/>
            <a:r>
              <a:rPr lang="en-US" dirty="0">
                <a:latin typeface="Times New Roman" pitchFamily="18" charset="0"/>
                <a:sym typeface="Symbol" pitchFamily="18" charset="2"/>
              </a:rPr>
              <a:t>	}</a:t>
            </a:r>
          </a:p>
          <a:p>
            <a:pPr eaLnBrk="1" hangingPunct="1"/>
            <a:r>
              <a:rPr lang="en-US" dirty="0">
                <a:latin typeface="Times New Roman" pitchFamily="18" charset="0"/>
                <a:sym typeface="Symbol" pitchFamily="18" charset="2"/>
              </a:rPr>
              <a: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972664" y="0"/>
            <a:ext cx="5171336" cy="4343400"/>
          </a:xfrm>
          <a:prstGeom prst="rect">
            <a:avLst/>
          </a:prstGeom>
          <a:noFill/>
          <a:ln>
            <a:noFill/>
          </a:ln>
        </p:spPr>
      </p:pic>
    </p:spTree>
    <p:extLst>
      <p:ext uri="{BB962C8B-B14F-4D97-AF65-F5344CB8AC3E}">
        <p14:creationId xmlns:p14="http://schemas.microsoft.com/office/powerpoint/2010/main" val="59239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400" dirty="0">
                <a:latin typeface="Times New Roman" pitchFamily="18" charset="0"/>
                <a:sym typeface="Symbol" pitchFamily="18" charset="2"/>
              </a:rPr>
              <a:t>// </a:t>
            </a:r>
            <a:r>
              <a:rPr lang="en-US" sz="2400" dirty="0" smtClean="0">
                <a:latin typeface="Times New Roman" pitchFamily="18" charset="0"/>
                <a:sym typeface="Symbol" pitchFamily="18" charset="2"/>
              </a:rPr>
              <a:t>Java0528.java</a:t>
            </a:r>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 This program demonstrates how to draw multiple lines easily with</a:t>
            </a:r>
          </a:p>
          <a:p>
            <a:pPr eaLnBrk="1" hangingPunct="1"/>
            <a:r>
              <a:rPr lang="en-US" sz="2400" dirty="0">
                <a:latin typeface="Times New Roman" pitchFamily="18" charset="0"/>
                <a:sym typeface="Symbol" pitchFamily="18" charset="2"/>
              </a:rPr>
              <a:t>// a loop structure inside a rectangle to form a pattern.</a:t>
            </a:r>
          </a:p>
          <a:p>
            <a:pPr eaLnBrk="1" hangingPunct="1"/>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import </a:t>
            </a:r>
            <a:r>
              <a:rPr lang="en-US" sz="2400" dirty="0" err="1">
                <a:latin typeface="Times New Roman" pitchFamily="18" charset="0"/>
                <a:sym typeface="Symbol" pitchFamily="18" charset="2"/>
              </a:rPr>
              <a:t>java.awt</a:t>
            </a:r>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import </a:t>
            </a:r>
            <a:r>
              <a:rPr lang="en-US" sz="2400" dirty="0" err="1">
                <a:latin typeface="Times New Roman" pitchFamily="18" charset="0"/>
                <a:sym typeface="Symbol" pitchFamily="18" charset="2"/>
              </a:rPr>
              <a:t>java.applet</a:t>
            </a:r>
            <a:r>
              <a:rPr lang="en-US" sz="2400" dirty="0">
                <a:latin typeface="Times New Roman" pitchFamily="18" charset="0"/>
                <a:sym typeface="Symbol" pitchFamily="18" charset="2"/>
              </a:rPr>
              <a:t>.*;</a:t>
            </a:r>
          </a:p>
          <a:p>
            <a:pPr eaLnBrk="1" hangingPunct="1"/>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public class </a:t>
            </a:r>
            <a:r>
              <a:rPr lang="en-US" sz="2400" dirty="0" smtClean="0">
                <a:latin typeface="Times New Roman" pitchFamily="18" charset="0"/>
                <a:sym typeface="Symbol" pitchFamily="18" charset="2"/>
              </a:rPr>
              <a:t>Java0528 </a:t>
            </a:r>
            <a:r>
              <a:rPr lang="en-US" sz="2400" dirty="0">
                <a:latin typeface="Times New Roman" pitchFamily="18" charset="0"/>
                <a:sym typeface="Symbol" pitchFamily="18" charset="2"/>
              </a:rPr>
              <a:t>extends Applet</a:t>
            </a:r>
          </a:p>
          <a:p>
            <a:pPr eaLnBrk="1" hangingPunct="1"/>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	public void paint(Graphics g)</a:t>
            </a:r>
          </a:p>
          <a:p>
            <a:pPr eaLnBrk="1" hangingPunct="1"/>
            <a:r>
              <a:rPr lang="en-US" sz="2400" dirty="0">
                <a:latin typeface="Times New Roman" pitchFamily="18" charset="0"/>
                <a:sym typeface="Symbol" pitchFamily="18" charset="2"/>
              </a:rPr>
              <a:t>	{</a:t>
            </a:r>
          </a:p>
          <a:p>
            <a:pPr eaLnBrk="1" hangingPunct="1"/>
            <a:r>
              <a:rPr lang="en-US" sz="2400" dirty="0">
                <a:latin typeface="Times New Roman" pitchFamily="18" charset="0"/>
                <a:sym typeface="Symbol" pitchFamily="18" charset="2"/>
              </a:rPr>
              <a:t>		</a:t>
            </a:r>
            <a:r>
              <a:rPr lang="en-US" sz="2400" dirty="0" err="1">
                <a:latin typeface="Times New Roman" pitchFamily="18" charset="0"/>
                <a:sym typeface="Symbol" pitchFamily="18" charset="2"/>
              </a:rPr>
              <a:t>g.drawRect</a:t>
            </a:r>
            <a:r>
              <a:rPr lang="en-US" sz="2400" dirty="0">
                <a:latin typeface="Times New Roman" pitchFamily="18" charset="0"/>
                <a:sym typeface="Symbol" pitchFamily="18" charset="2"/>
              </a:rPr>
              <a:t>(50,50,500,500);</a:t>
            </a:r>
          </a:p>
          <a:p>
            <a:pPr eaLnBrk="1" hangingPunct="1"/>
            <a:r>
              <a:rPr lang="en-US" sz="2400" dirty="0">
                <a:latin typeface="Times New Roman" pitchFamily="18" charset="0"/>
                <a:sym typeface="Symbol" pitchFamily="18" charset="2"/>
              </a:rPr>
              <a:t>		for (</a:t>
            </a:r>
            <a:r>
              <a:rPr lang="en-US" sz="2400" dirty="0" err="1">
                <a:latin typeface="Times New Roman" pitchFamily="18" charset="0"/>
                <a:sym typeface="Symbol" pitchFamily="18" charset="2"/>
              </a:rPr>
              <a:t>int</a:t>
            </a:r>
            <a:r>
              <a:rPr lang="en-US" sz="2400" dirty="0">
                <a:latin typeface="Times New Roman" pitchFamily="18" charset="0"/>
                <a:sym typeface="Symbol" pitchFamily="18" charset="2"/>
              </a:rPr>
              <a:t> x = 50; x &lt;= 550; x += 10)</a:t>
            </a:r>
          </a:p>
          <a:p>
            <a:pPr eaLnBrk="1" hangingPunct="1"/>
            <a:r>
              <a:rPr lang="en-US" sz="2400" dirty="0">
                <a:latin typeface="Times New Roman" pitchFamily="18" charset="0"/>
                <a:sym typeface="Symbol" pitchFamily="18" charset="2"/>
              </a:rPr>
              <a:t>			</a:t>
            </a:r>
            <a:r>
              <a:rPr lang="en-US" sz="2400" dirty="0" err="1">
                <a:latin typeface="Times New Roman" pitchFamily="18" charset="0"/>
                <a:sym typeface="Symbol" pitchFamily="18" charset="2"/>
              </a:rPr>
              <a:t>g.drawLine</a:t>
            </a:r>
            <a:r>
              <a:rPr lang="en-US" sz="2400" dirty="0">
                <a:latin typeface="Times New Roman" pitchFamily="18" charset="0"/>
                <a:sym typeface="Symbol" pitchFamily="18" charset="2"/>
              </a:rPr>
              <a:t>(x,50,600-x,550);</a:t>
            </a:r>
          </a:p>
          <a:p>
            <a:pPr eaLnBrk="1" hangingPunct="1"/>
            <a:r>
              <a:rPr lang="en-US" sz="2400" dirty="0">
                <a:latin typeface="Times New Roman" pitchFamily="18" charset="0"/>
                <a:sym typeface="Symbol" pitchFamily="18" charset="2"/>
              </a:rPr>
              <a:t>		</a:t>
            </a:r>
          </a:p>
          <a:p>
            <a:pPr eaLnBrk="1" hangingPunct="1"/>
            <a:r>
              <a:rPr lang="en-US" sz="2400" dirty="0">
                <a:latin typeface="Times New Roman" pitchFamily="18" charset="0"/>
                <a:sym typeface="Symbol" pitchFamily="18" charset="2"/>
              </a:rPr>
              <a:t>	}</a:t>
            </a:r>
          </a:p>
          <a:p>
            <a:pPr eaLnBrk="1" hangingPunct="1"/>
            <a:r>
              <a:rPr lang="en-US" sz="2400" dirty="0">
                <a:latin typeface="Times New Roman" pitchFamily="18" charset="0"/>
                <a:sym typeface="Symbol" pitchFamily="18" charset="2"/>
              </a:rPr>
              <a:t>}</a:t>
            </a:r>
          </a:p>
          <a:p>
            <a:pPr eaLnBrk="1" hangingPunct="1"/>
            <a:endParaRPr lang="en-US" sz="2400" dirty="0">
              <a:latin typeface="Times New Roman" pitchFamily="18" charset="0"/>
              <a:sym typeface="Symbol" pitchFamily="18" charset="2"/>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r="26937" b="6675"/>
          <a:stretch/>
        </p:blipFill>
        <p:spPr bwMode="auto">
          <a:xfrm>
            <a:off x="5095740" y="-15025"/>
            <a:ext cx="4038601" cy="4328585"/>
          </a:xfrm>
          <a:prstGeom prst="rect">
            <a:avLst/>
          </a:prstGeom>
          <a:noFill/>
          <a:ln>
            <a:noFill/>
          </a:ln>
        </p:spPr>
      </p:pic>
    </p:spTree>
    <p:extLst>
      <p:ext uri="{BB962C8B-B14F-4D97-AF65-F5344CB8AC3E}">
        <p14:creationId xmlns:p14="http://schemas.microsoft.com/office/powerpoint/2010/main" val="288756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2400" dirty="0">
                <a:latin typeface="Times New Roman" pitchFamily="18" charset="0"/>
                <a:sym typeface="Symbol" pitchFamily="18" charset="2"/>
              </a:rPr>
              <a:t>// </a:t>
            </a:r>
            <a:r>
              <a:rPr lang="en-US" sz="2400" dirty="0" smtClean="0">
                <a:latin typeface="Times New Roman" pitchFamily="18" charset="0"/>
                <a:sym typeface="Symbol" pitchFamily="18" charset="2"/>
              </a:rPr>
              <a:t>Java0529.java</a:t>
            </a:r>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 This program continues the pattern started in </a:t>
            </a:r>
            <a:r>
              <a:rPr lang="en-US" sz="2400" dirty="0" smtClean="0">
                <a:latin typeface="Times New Roman" pitchFamily="18" charset="0"/>
                <a:sym typeface="Symbol" pitchFamily="18" charset="2"/>
              </a:rPr>
              <a:t>Java0528.java </a:t>
            </a:r>
            <a:r>
              <a:rPr lang="en-US" sz="2400" dirty="0">
                <a:latin typeface="Times New Roman" pitchFamily="18" charset="0"/>
                <a:sym typeface="Symbol" pitchFamily="18" charset="2"/>
              </a:rPr>
              <a:t>to </a:t>
            </a:r>
          </a:p>
          <a:p>
            <a:pPr eaLnBrk="1" hangingPunct="1"/>
            <a:r>
              <a:rPr lang="en-US" sz="2400" dirty="0">
                <a:latin typeface="Times New Roman" pitchFamily="18" charset="0"/>
                <a:sym typeface="Symbol" pitchFamily="18" charset="2"/>
              </a:rPr>
              <a:t>// create an interesting pattern.</a:t>
            </a:r>
          </a:p>
          <a:p>
            <a:pPr eaLnBrk="1" hangingPunct="1"/>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import </a:t>
            </a:r>
            <a:r>
              <a:rPr lang="en-US" sz="2400" dirty="0" err="1">
                <a:latin typeface="Times New Roman" pitchFamily="18" charset="0"/>
                <a:sym typeface="Symbol" pitchFamily="18" charset="2"/>
              </a:rPr>
              <a:t>java.awt</a:t>
            </a:r>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import </a:t>
            </a:r>
            <a:r>
              <a:rPr lang="en-US" sz="2400" dirty="0" err="1">
                <a:latin typeface="Times New Roman" pitchFamily="18" charset="0"/>
                <a:sym typeface="Symbol" pitchFamily="18" charset="2"/>
              </a:rPr>
              <a:t>java.applet</a:t>
            </a:r>
            <a:r>
              <a:rPr lang="en-US" sz="2400" dirty="0">
                <a:latin typeface="Times New Roman" pitchFamily="18" charset="0"/>
                <a:sym typeface="Symbol" pitchFamily="18" charset="2"/>
              </a:rPr>
              <a:t>.*;</a:t>
            </a:r>
          </a:p>
          <a:p>
            <a:pPr eaLnBrk="1" hangingPunct="1"/>
            <a:endParaRPr lang="en-US" sz="2400" dirty="0">
              <a:latin typeface="Times New Roman" pitchFamily="18" charset="0"/>
              <a:sym typeface="Symbol" pitchFamily="18" charset="2"/>
            </a:endParaRPr>
          </a:p>
          <a:p>
            <a:pPr eaLnBrk="1" hangingPunct="1"/>
            <a:r>
              <a:rPr lang="en-US" sz="2400" dirty="0">
                <a:latin typeface="Times New Roman" pitchFamily="18" charset="0"/>
                <a:sym typeface="Symbol" pitchFamily="18" charset="2"/>
              </a:rPr>
              <a:t>public class </a:t>
            </a:r>
            <a:r>
              <a:rPr lang="en-US" sz="2400" dirty="0" smtClean="0">
                <a:latin typeface="Times New Roman" pitchFamily="18" charset="0"/>
                <a:sym typeface="Symbol" pitchFamily="18" charset="2"/>
              </a:rPr>
              <a:t>Java0529 </a:t>
            </a:r>
            <a:r>
              <a:rPr lang="en-US" sz="2400" dirty="0">
                <a:latin typeface="Times New Roman" pitchFamily="18" charset="0"/>
                <a:sym typeface="Symbol" pitchFamily="18" charset="2"/>
              </a:rPr>
              <a:t>extends Applet</a:t>
            </a:r>
          </a:p>
          <a:p>
            <a:pPr eaLnBrk="1" hangingPunct="1"/>
            <a:r>
              <a:rPr lang="en-US" sz="2400" dirty="0">
                <a:latin typeface="Times New Roman" pitchFamily="18" charset="0"/>
                <a:sym typeface="Symbol" pitchFamily="18" charset="2"/>
              </a:rPr>
              <a:t>{</a:t>
            </a:r>
          </a:p>
          <a:p>
            <a:pPr eaLnBrk="1" hangingPunct="1"/>
            <a:r>
              <a:rPr lang="en-US" sz="2400" dirty="0">
                <a:latin typeface="Times New Roman" pitchFamily="18" charset="0"/>
                <a:sym typeface="Symbol" pitchFamily="18" charset="2"/>
              </a:rPr>
              <a:t>	public void paint(Graphics g)</a:t>
            </a:r>
          </a:p>
          <a:p>
            <a:pPr eaLnBrk="1" hangingPunct="1"/>
            <a:r>
              <a:rPr lang="en-US" sz="2400" dirty="0">
                <a:latin typeface="Times New Roman" pitchFamily="18" charset="0"/>
                <a:sym typeface="Symbol" pitchFamily="18" charset="2"/>
              </a:rPr>
              <a:t>	{</a:t>
            </a:r>
          </a:p>
          <a:p>
            <a:pPr eaLnBrk="1" hangingPunct="1"/>
            <a:r>
              <a:rPr lang="en-US" sz="2400" dirty="0">
                <a:latin typeface="Times New Roman" pitchFamily="18" charset="0"/>
                <a:sym typeface="Symbol" pitchFamily="18" charset="2"/>
              </a:rPr>
              <a:t>		</a:t>
            </a:r>
            <a:r>
              <a:rPr lang="en-US" sz="2400" dirty="0" err="1">
                <a:latin typeface="Times New Roman" pitchFamily="18" charset="0"/>
                <a:sym typeface="Symbol" pitchFamily="18" charset="2"/>
              </a:rPr>
              <a:t>g.drawRect</a:t>
            </a:r>
            <a:r>
              <a:rPr lang="en-US" sz="2400" dirty="0">
                <a:latin typeface="Times New Roman" pitchFamily="18" charset="0"/>
                <a:sym typeface="Symbol" pitchFamily="18" charset="2"/>
              </a:rPr>
              <a:t>(50,50,500,500);</a:t>
            </a:r>
          </a:p>
          <a:p>
            <a:pPr eaLnBrk="1" hangingPunct="1"/>
            <a:r>
              <a:rPr lang="en-US" sz="2400" dirty="0">
                <a:latin typeface="Times New Roman" pitchFamily="18" charset="0"/>
                <a:sym typeface="Symbol" pitchFamily="18" charset="2"/>
              </a:rPr>
              <a:t>		for (</a:t>
            </a:r>
            <a:r>
              <a:rPr lang="en-US" sz="2400" dirty="0" err="1">
                <a:latin typeface="Times New Roman" pitchFamily="18" charset="0"/>
                <a:sym typeface="Symbol" pitchFamily="18" charset="2"/>
              </a:rPr>
              <a:t>int</a:t>
            </a:r>
            <a:r>
              <a:rPr lang="en-US" sz="2400" dirty="0">
                <a:latin typeface="Times New Roman" pitchFamily="18" charset="0"/>
                <a:sym typeface="Symbol" pitchFamily="18" charset="2"/>
              </a:rPr>
              <a:t> x = 50; x &lt;= 550; x += 10)</a:t>
            </a:r>
          </a:p>
          <a:p>
            <a:pPr eaLnBrk="1" hangingPunct="1"/>
            <a:r>
              <a:rPr lang="en-US" sz="2400" dirty="0">
                <a:latin typeface="Times New Roman" pitchFamily="18" charset="0"/>
                <a:sym typeface="Symbol" pitchFamily="18" charset="2"/>
              </a:rPr>
              <a:t>			</a:t>
            </a:r>
            <a:r>
              <a:rPr lang="en-US" sz="2400" dirty="0" err="1">
                <a:latin typeface="Times New Roman" pitchFamily="18" charset="0"/>
                <a:sym typeface="Symbol" pitchFamily="18" charset="2"/>
              </a:rPr>
              <a:t>g.drawLine</a:t>
            </a:r>
            <a:r>
              <a:rPr lang="en-US" sz="2400" dirty="0">
                <a:latin typeface="Times New Roman" pitchFamily="18" charset="0"/>
                <a:sym typeface="Symbol" pitchFamily="18" charset="2"/>
              </a:rPr>
              <a:t>(x,50,600-x,550);</a:t>
            </a:r>
          </a:p>
          <a:p>
            <a:pPr eaLnBrk="1" hangingPunct="1"/>
            <a:r>
              <a:rPr lang="en-US" sz="2400" dirty="0">
                <a:latin typeface="Times New Roman" pitchFamily="18" charset="0"/>
                <a:sym typeface="Symbol" pitchFamily="18" charset="2"/>
              </a:rPr>
              <a:t>		for (</a:t>
            </a:r>
            <a:r>
              <a:rPr lang="en-US" sz="2400" dirty="0" err="1">
                <a:latin typeface="Times New Roman" pitchFamily="18" charset="0"/>
                <a:sym typeface="Symbol" pitchFamily="18" charset="2"/>
              </a:rPr>
              <a:t>int</a:t>
            </a:r>
            <a:r>
              <a:rPr lang="en-US" sz="2400" dirty="0">
                <a:latin typeface="Times New Roman" pitchFamily="18" charset="0"/>
                <a:sym typeface="Symbol" pitchFamily="18" charset="2"/>
              </a:rPr>
              <a:t> y = 50; y &lt;= 550; y += 10)</a:t>
            </a:r>
          </a:p>
          <a:p>
            <a:pPr eaLnBrk="1" hangingPunct="1"/>
            <a:r>
              <a:rPr lang="en-US" sz="2400" dirty="0">
                <a:latin typeface="Times New Roman" pitchFamily="18" charset="0"/>
                <a:sym typeface="Symbol" pitchFamily="18" charset="2"/>
              </a:rPr>
              <a:t>			</a:t>
            </a:r>
            <a:r>
              <a:rPr lang="en-US" sz="2400" dirty="0" err="1">
                <a:latin typeface="Times New Roman" pitchFamily="18" charset="0"/>
                <a:sym typeface="Symbol" pitchFamily="18" charset="2"/>
              </a:rPr>
              <a:t>g.drawLine</a:t>
            </a:r>
            <a:r>
              <a:rPr lang="en-US" sz="2400" dirty="0">
                <a:latin typeface="Times New Roman" pitchFamily="18" charset="0"/>
                <a:sym typeface="Symbol" pitchFamily="18" charset="2"/>
              </a:rPr>
              <a:t>(50,y,550,600-y);		</a:t>
            </a:r>
          </a:p>
          <a:p>
            <a:pPr eaLnBrk="1" hangingPunct="1"/>
            <a:r>
              <a:rPr lang="en-US" sz="2400" dirty="0">
                <a:latin typeface="Times New Roman" pitchFamily="18" charset="0"/>
                <a:sym typeface="Symbol" pitchFamily="18" charset="2"/>
              </a:rPr>
              <a:t>	}</a:t>
            </a:r>
          </a:p>
          <a:p>
            <a:pPr eaLnBrk="1" hangingPunct="1"/>
            <a:r>
              <a:rPr lang="en-US" sz="2400" dirty="0">
                <a:latin typeface="Times New Roman" pitchFamily="18" charset="0"/>
                <a:sym typeface="Symbol" pitchFamily="18" charset="2"/>
              </a:rPr>
              <a:t>}</a:t>
            </a:r>
          </a:p>
        </p:txBody>
      </p:sp>
      <p:pic>
        <p:nvPicPr>
          <p:cNvPr id="5" name="Picture 4"/>
          <p:cNvPicPr/>
          <p:nvPr/>
        </p:nvPicPr>
        <p:blipFill rotWithShape="1">
          <a:blip r:embed="rId2">
            <a:extLst>
              <a:ext uri="{28A0092B-C50C-407E-A947-70E740481C1C}">
                <a14:useLocalDpi xmlns:a14="http://schemas.microsoft.com/office/drawing/2010/main" val="0"/>
              </a:ext>
            </a:extLst>
          </a:blip>
          <a:srcRect r="26439" b="6645"/>
          <a:stretch/>
        </p:blipFill>
        <p:spPr bwMode="auto">
          <a:xfrm>
            <a:off x="5098961" y="0"/>
            <a:ext cx="4045039" cy="4313560"/>
          </a:xfrm>
          <a:prstGeom prst="rect">
            <a:avLst/>
          </a:prstGeom>
          <a:noFill/>
          <a:ln>
            <a:noFill/>
          </a:ln>
        </p:spPr>
      </p:pic>
    </p:spTree>
    <p:extLst>
      <p:ext uri="{BB962C8B-B14F-4D97-AF65-F5344CB8AC3E}">
        <p14:creationId xmlns:p14="http://schemas.microsoft.com/office/powerpoint/2010/main" val="413151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19200"/>
          </a:xfrm>
        </p:spPr>
        <p:txBody>
          <a:bodyPr/>
          <a:lstStyle/>
          <a:p>
            <a:pPr eaLnBrk="1" hangingPunct="1"/>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Multiple-Way Selection</a:t>
            </a:r>
          </a:p>
        </p:txBody>
      </p:sp>
      <p:grpSp>
        <p:nvGrpSpPr>
          <p:cNvPr id="10243" name="Group 2"/>
          <p:cNvGrpSpPr>
            <a:grpSpLocks/>
          </p:cNvGrpSpPr>
          <p:nvPr/>
        </p:nvGrpSpPr>
        <p:grpSpPr bwMode="auto">
          <a:xfrm>
            <a:off x="496888" y="917575"/>
            <a:ext cx="8342312" cy="5559425"/>
            <a:chOff x="496888" y="917575"/>
            <a:chExt cx="8342312" cy="5559425"/>
          </a:xfrm>
        </p:grpSpPr>
        <p:sp>
          <p:nvSpPr>
            <p:cNvPr id="10244" name="Text Box 6"/>
            <p:cNvSpPr txBox="1">
              <a:spLocks noChangeArrowheads="1"/>
            </p:cNvSpPr>
            <p:nvPr/>
          </p:nvSpPr>
          <p:spPr bwMode="auto">
            <a:xfrm>
              <a:off x="496888" y="5943600"/>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Program Statement</a:t>
              </a:r>
            </a:p>
          </p:txBody>
        </p:sp>
        <p:sp>
          <p:nvSpPr>
            <p:cNvPr id="10245" name="Line 7"/>
            <p:cNvSpPr>
              <a:spLocks noChangeShapeType="1"/>
            </p:cNvSpPr>
            <p:nvPr/>
          </p:nvSpPr>
          <p:spPr bwMode="auto">
            <a:xfrm>
              <a:off x="2325688" y="2103120"/>
              <a:ext cx="0" cy="64008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6" name="Text Box 4"/>
            <p:cNvSpPr txBox="1">
              <a:spLocks noChangeArrowheads="1"/>
            </p:cNvSpPr>
            <p:nvPr/>
          </p:nvSpPr>
          <p:spPr bwMode="auto">
            <a:xfrm>
              <a:off x="4840288" y="2743201"/>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Program Statement</a:t>
              </a:r>
            </a:p>
          </p:txBody>
        </p:sp>
        <p:sp>
          <p:nvSpPr>
            <p:cNvPr id="10247" name="Text Box 12"/>
            <p:cNvSpPr txBox="1">
              <a:spLocks noChangeArrowheads="1"/>
            </p:cNvSpPr>
            <p:nvPr/>
          </p:nvSpPr>
          <p:spPr bwMode="auto">
            <a:xfrm>
              <a:off x="3886201" y="2495551"/>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dirty="0">
                  <a:solidFill>
                    <a:schemeClr val="bg1">
                      <a:lumMod val="65000"/>
                    </a:schemeClr>
                  </a:solidFill>
                  <a:latin typeface="Arial Narrow" pitchFamily="34" charset="0"/>
                </a:rPr>
                <a:t>Match</a:t>
              </a:r>
            </a:p>
          </p:txBody>
        </p:sp>
        <p:sp>
          <p:nvSpPr>
            <p:cNvPr id="10248" name="Text Box 13"/>
            <p:cNvSpPr txBox="1">
              <a:spLocks noChangeArrowheads="1"/>
            </p:cNvSpPr>
            <p:nvPr/>
          </p:nvSpPr>
          <p:spPr bwMode="auto">
            <a:xfrm>
              <a:off x="969264" y="3276601"/>
              <a:ext cx="1716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dirty="0">
                  <a:solidFill>
                    <a:schemeClr val="bg1">
                      <a:lumMod val="65000"/>
                    </a:schemeClr>
                  </a:solidFill>
                  <a:latin typeface="Arial Narrow" pitchFamily="34" charset="0"/>
                </a:rPr>
                <a:t>No Match</a:t>
              </a:r>
            </a:p>
          </p:txBody>
        </p:sp>
        <p:sp>
          <p:nvSpPr>
            <p:cNvPr id="10249" name="Line 14"/>
            <p:cNvSpPr>
              <a:spLocks noChangeShapeType="1"/>
            </p:cNvSpPr>
            <p:nvPr/>
          </p:nvSpPr>
          <p:spPr bwMode="auto">
            <a:xfrm>
              <a:off x="3849688" y="2997201"/>
              <a:ext cx="990600" cy="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0" name="Line 15"/>
            <p:cNvSpPr>
              <a:spLocks noChangeShapeType="1"/>
            </p:cNvSpPr>
            <p:nvPr/>
          </p:nvSpPr>
          <p:spPr bwMode="auto">
            <a:xfrm>
              <a:off x="2325688" y="3170237"/>
              <a:ext cx="0" cy="639763"/>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Text Box 18"/>
            <p:cNvSpPr txBox="1">
              <a:spLocks noChangeArrowheads="1"/>
            </p:cNvSpPr>
            <p:nvPr/>
          </p:nvSpPr>
          <p:spPr bwMode="auto">
            <a:xfrm>
              <a:off x="4840288" y="3810001"/>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Program Statement</a:t>
              </a:r>
            </a:p>
          </p:txBody>
        </p:sp>
        <p:sp>
          <p:nvSpPr>
            <p:cNvPr id="10252" name="Text Box 20"/>
            <p:cNvSpPr txBox="1">
              <a:spLocks noChangeArrowheads="1"/>
            </p:cNvSpPr>
            <p:nvPr/>
          </p:nvSpPr>
          <p:spPr bwMode="auto">
            <a:xfrm>
              <a:off x="3886201" y="3565526"/>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dirty="0">
                  <a:solidFill>
                    <a:schemeClr val="bg1">
                      <a:lumMod val="65000"/>
                    </a:schemeClr>
                  </a:solidFill>
                  <a:latin typeface="Arial Narrow" pitchFamily="34" charset="0"/>
                </a:rPr>
                <a:t>Match</a:t>
              </a:r>
            </a:p>
          </p:txBody>
        </p:sp>
        <p:sp>
          <p:nvSpPr>
            <p:cNvPr id="10253" name="Text Box 21"/>
            <p:cNvSpPr txBox="1">
              <a:spLocks noChangeArrowheads="1"/>
            </p:cNvSpPr>
            <p:nvPr/>
          </p:nvSpPr>
          <p:spPr bwMode="auto">
            <a:xfrm>
              <a:off x="969264" y="4343401"/>
              <a:ext cx="1716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dirty="0">
                  <a:solidFill>
                    <a:schemeClr val="bg1">
                      <a:lumMod val="65000"/>
                    </a:schemeClr>
                  </a:solidFill>
                  <a:latin typeface="Arial Narrow" pitchFamily="34" charset="0"/>
                </a:rPr>
                <a:t>No Match</a:t>
              </a:r>
            </a:p>
          </p:txBody>
        </p:sp>
        <p:sp>
          <p:nvSpPr>
            <p:cNvPr id="10254" name="Line 22"/>
            <p:cNvSpPr>
              <a:spLocks noChangeShapeType="1"/>
            </p:cNvSpPr>
            <p:nvPr/>
          </p:nvSpPr>
          <p:spPr bwMode="auto">
            <a:xfrm>
              <a:off x="3849688" y="4064001"/>
              <a:ext cx="990600" cy="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5" name="Line 23"/>
            <p:cNvSpPr>
              <a:spLocks noChangeShapeType="1"/>
            </p:cNvSpPr>
            <p:nvPr/>
          </p:nvSpPr>
          <p:spPr bwMode="auto">
            <a:xfrm>
              <a:off x="2325688" y="4237037"/>
              <a:ext cx="0" cy="639763"/>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6" name="Text Box 25"/>
            <p:cNvSpPr txBox="1">
              <a:spLocks noChangeArrowheads="1"/>
            </p:cNvSpPr>
            <p:nvPr/>
          </p:nvSpPr>
          <p:spPr bwMode="auto">
            <a:xfrm>
              <a:off x="4840288" y="4876802"/>
              <a:ext cx="3733800" cy="5334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a:latin typeface="Arial" charset="0"/>
                  <a:sym typeface="Symbol" pitchFamily="18" charset="2"/>
                </a:rPr>
                <a:t>Program Statement</a:t>
              </a:r>
            </a:p>
          </p:txBody>
        </p:sp>
        <p:sp>
          <p:nvSpPr>
            <p:cNvPr id="10257" name="Text Box 27"/>
            <p:cNvSpPr txBox="1">
              <a:spLocks noChangeArrowheads="1"/>
            </p:cNvSpPr>
            <p:nvPr/>
          </p:nvSpPr>
          <p:spPr bwMode="auto">
            <a:xfrm>
              <a:off x="3886201" y="4627564"/>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dirty="0">
                  <a:solidFill>
                    <a:schemeClr val="bg1">
                      <a:lumMod val="65000"/>
                    </a:schemeClr>
                  </a:solidFill>
                  <a:latin typeface="Arial Narrow" pitchFamily="34" charset="0"/>
                </a:rPr>
                <a:t>Match</a:t>
              </a:r>
            </a:p>
          </p:txBody>
        </p:sp>
        <p:sp>
          <p:nvSpPr>
            <p:cNvPr id="10258" name="Text Box 28"/>
            <p:cNvSpPr txBox="1">
              <a:spLocks noChangeArrowheads="1"/>
            </p:cNvSpPr>
            <p:nvPr/>
          </p:nvSpPr>
          <p:spPr bwMode="auto">
            <a:xfrm>
              <a:off x="969264" y="5410202"/>
              <a:ext cx="1716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spcBef>
                  <a:spcPct val="50000"/>
                </a:spcBef>
              </a:pPr>
              <a:r>
                <a:rPr lang="en-US" sz="2400" i="1" dirty="0">
                  <a:solidFill>
                    <a:schemeClr val="bg1">
                      <a:lumMod val="65000"/>
                    </a:schemeClr>
                  </a:solidFill>
                  <a:latin typeface="Arial Narrow" pitchFamily="34" charset="0"/>
                </a:rPr>
                <a:t>No Match</a:t>
              </a:r>
            </a:p>
          </p:txBody>
        </p:sp>
        <p:sp>
          <p:nvSpPr>
            <p:cNvPr id="10259" name="Line 29"/>
            <p:cNvSpPr>
              <a:spLocks noChangeShapeType="1"/>
            </p:cNvSpPr>
            <p:nvPr/>
          </p:nvSpPr>
          <p:spPr bwMode="auto">
            <a:xfrm>
              <a:off x="3849688" y="5130802"/>
              <a:ext cx="990600" cy="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0" name="Line 30"/>
            <p:cNvSpPr>
              <a:spLocks noChangeShapeType="1"/>
            </p:cNvSpPr>
            <p:nvPr/>
          </p:nvSpPr>
          <p:spPr bwMode="auto">
            <a:xfrm>
              <a:off x="2325688" y="5303837"/>
              <a:ext cx="0" cy="639763"/>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1" name="Line 31"/>
            <p:cNvSpPr>
              <a:spLocks noChangeShapeType="1"/>
            </p:cNvSpPr>
            <p:nvPr/>
          </p:nvSpPr>
          <p:spPr bwMode="auto">
            <a:xfrm flipH="1">
              <a:off x="4230688" y="6197600"/>
              <a:ext cx="4572000" cy="0"/>
            </a:xfrm>
            <a:prstGeom prst="line">
              <a:avLst/>
            </a:prstGeom>
            <a:noFill/>
            <a:ln w="762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2" name="Line 32"/>
            <p:cNvSpPr>
              <a:spLocks noChangeShapeType="1"/>
            </p:cNvSpPr>
            <p:nvPr/>
          </p:nvSpPr>
          <p:spPr bwMode="auto">
            <a:xfrm flipV="1">
              <a:off x="8802688" y="2971800"/>
              <a:ext cx="0" cy="3263900"/>
            </a:xfrm>
            <a:prstGeom prst="line">
              <a:avLst/>
            </a:prstGeom>
            <a:noFill/>
            <a:ln w="76200">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 name="Line 33"/>
            <p:cNvSpPr>
              <a:spLocks noChangeShapeType="1"/>
            </p:cNvSpPr>
            <p:nvPr/>
          </p:nvSpPr>
          <p:spPr bwMode="auto">
            <a:xfrm flipH="1">
              <a:off x="8574088" y="2997200"/>
              <a:ext cx="265112" cy="0"/>
            </a:xfrm>
            <a:prstGeom prst="line">
              <a:avLst/>
            </a:prstGeom>
            <a:noFill/>
            <a:ln w="76200">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 name="Line 34"/>
            <p:cNvSpPr>
              <a:spLocks noChangeShapeType="1"/>
            </p:cNvSpPr>
            <p:nvPr/>
          </p:nvSpPr>
          <p:spPr bwMode="auto">
            <a:xfrm flipH="1">
              <a:off x="8574088" y="4067175"/>
              <a:ext cx="265112" cy="0"/>
            </a:xfrm>
            <a:prstGeom prst="line">
              <a:avLst/>
            </a:prstGeom>
            <a:noFill/>
            <a:ln w="76200">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 name="Line 35"/>
            <p:cNvSpPr>
              <a:spLocks noChangeShapeType="1"/>
            </p:cNvSpPr>
            <p:nvPr/>
          </p:nvSpPr>
          <p:spPr bwMode="auto">
            <a:xfrm flipH="1">
              <a:off x="8574088" y="5137150"/>
              <a:ext cx="265112" cy="0"/>
            </a:xfrm>
            <a:prstGeom prst="line">
              <a:avLst/>
            </a:prstGeom>
            <a:noFill/>
            <a:ln w="76200">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66" name="Picture 46" descr="MCBD06663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917575"/>
              <a:ext cx="19288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7" name="Text Box 9"/>
            <p:cNvSpPr txBox="1">
              <a:spLocks noChangeArrowheads="1"/>
            </p:cNvSpPr>
            <p:nvPr/>
          </p:nvSpPr>
          <p:spPr bwMode="auto">
            <a:xfrm>
              <a:off x="877888" y="2743201"/>
              <a:ext cx="2971800" cy="493713"/>
            </a:xfrm>
            <a:prstGeom prst="rect">
              <a:avLst/>
            </a:prstGeom>
            <a:solidFill>
              <a:schemeClr val="bg1">
                <a:lumMod val="85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900">
                  <a:latin typeface="Arial Narrow" pitchFamily="34" charset="0"/>
                  <a:sym typeface="Symbol" pitchFamily="18" charset="2"/>
                </a:rPr>
                <a:t>Selection Constant</a:t>
              </a:r>
            </a:p>
          </p:txBody>
        </p:sp>
        <p:sp>
          <p:nvSpPr>
            <p:cNvPr id="10268" name="Text Box 19"/>
            <p:cNvSpPr txBox="1">
              <a:spLocks noChangeArrowheads="1"/>
            </p:cNvSpPr>
            <p:nvPr/>
          </p:nvSpPr>
          <p:spPr bwMode="auto">
            <a:xfrm>
              <a:off x="877888" y="3810001"/>
              <a:ext cx="2971800" cy="493713"/>
            </a:xfrm>
            <a:prstGeom prst="rect">
              <a:avLst/>
            </a:prstGeom>
            <a:solidFill>
              <a:schemeClr val="bg1">
                <a:lumMod val="85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900">
                  <a:latin typeface="Arial Narrow" pitchFamily="34" charset="0"/>
                  <a:sym typeface="Symbol" pitchFamily="18" charset="2"/>
                </a:rPr>
                <a:t>Selection Constant</a:t>
              </a:r>
            </a:p>
          </p:txBody>
        </p:sp>
        <p:sp>
          <p:nvSpPr>
            <p:cNvPr id="10269" name="Text Box 26"/>
            <p:cNvSpPr txBox="1">
              <a:spLocks noChangeArrowheads="1"/>
            </p:cNvSpPr>
            <p:nvPr/>
          </p:nvSpPr>
          <p:spPr bwMode="auto">
            <a:xfrm>
              <a:off x="877888" y="4876802"/>
              <a:ext cx="2971800" cy="493713"/>
            </a:xfrm>
            <a:prstGeom prst="rect">
              <a:avLst/>
            </a:prstGeom>
            <a:solidFill>
              <a:schemeClr val="bg1">
                <a:lumMod val="85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900">
                  <a:latin typeface="Arial Narrow" pitchFamily="34" charset="0"/>
                  <a:sym typeface="Symbol" pitchFamily="18" charset="2"/>
                </a:rPr>
                <a:t>Selection Constant</a:t>
              </a:r>
            </a:p>
          </p:txBody>
        </p:sp>
        <p:sp>
          <p:nvSpPr>
            <p:cNvPr id="10270" name="Text Box 3"/>
            <p:cNvSpPr txBox="1">
              <a:spLocks noChangeArrowheads="1"/>
            </p:cNvSpPr>
            <p:nvPr/>
          </p:nvSpPr>
          <p:spPr bwMode="auto">
            <a:xfrm>
              <a:off x="496888" y="1676400"/>
              <a:ext cx="3733800" cy="480131"/>
            </a:xfrm>
            <a:prstGeom prst="rect">
              <a:avLst/>
            </a:prstGeom>
            <a:solidFill>
              <a:schemeClr val="bg1">
                <a:lumMod val="65000"/>
              </a:schemeClr>
            </a:solidFill>
            <a:ln w="57150">
              <a:solidFill>
                <a:schemeClr val="tx1"/>
              </a:solidFill>
              <a:miter lim="800000"/>
              <a:headEnd/>
              <a:tailEnd/>
            </a:ln>
          </p:spPr>
          <p:txBody>
            <a:bodyPr>
              <a:spAutoFit/>
            </a:bodyPr>
            <a:lstStyle>
              <a:lvl1pPr marL="914400" indent="-914400"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algn="ctr" eaLnBrk="1" hangingPunct="1">
                <a:lnSpc>
                  <a:spcPct val="90000"/>
                </a:lnSpc>
              </a:pPr>
              <a:r>
                <a:rPr lang="en-US" sz="2800" dirty="0">
                  <a:latin typeface="Arial" charset="0"/>
                  <a:sym typeface="Symbol" pitchFamily="18" charset="2"/>
                </a:rPr>
                <a:t>Selection Variable</a:t>
              </a:r>
            </a:p>
          </p:txBody>
        </p:sp>
      </p:grpSp>
    </p:spTree>
    <p:extLst>
      <p:ext uri="{BB962C8B-B14F-4D97-AF65-F5344CB8AC3E}">
        <p14:creationId xmlns:p14="http://schemas.microsoft.com/office/powerpoint/2010/main" val="2620758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2751</Words>
  <Application>Microsoft Office PowerPoint</Application>
  <PresentationFormat>On-screen Show (4:3)</PresentationFormat>
  <Paragraphs>1279</Paragraphs>
  <Slides>82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Arial</vt:lpstr>
      <vt:lpstr>Arial Black</vt:lpstr>
      <vt:lpstr>Arial Narrow</vt:lpstr>
      <vt:lpstr>Arial Rounded MT Bold</vt:lpstr>
      <vt:lpstr>Calibri</vt:lpstr>
      <vt:lpstr>Courier New</vt:lpstr>
      <vt:lpstr>Impact</vt:lpstr>
      <vt:lpstr>Symbol</vt:lpstr>
      <vt:lpstr>Times New Roman</vt:lpstr>
      <vt:lpstr>Office Theme</vt:lpstr>
      <vt:lpstr>PowerPoint Presentation</vt:lpstr>
      <vt:lpstr>PowerPoint Presentation</vt:lpstr>
      <vt:lpstr>Program Flow</vt:lpstr>
      <vt:lpstr>PowerPoint Presentation</vt:lpstr>
      <vt:lpstr>Types of Control Structures</vt:lpstr>
      <vt:lpstr>Simple Sequence</vt:lpstr>
      <vt:lpstr>One-Way Selection</vt:lpstr>
      <vt:lpstr>Two-Way Selection</vt:lpstr>
      <vt:lpstr>Multiple-Way Selection</vt:lpstr>
      <vt:lpstr>Repetition</vt:lpstr>
      <vt:lpstr>Conditional Statement Definition</vt:lpstr>
      <vt:lpstr>PowerPoint Presentation</vt:lpstr>
      <vt:lpstr>Relational Operators</vt:lpstr>
      <vt:lpstr>Important Note:</vt:lpstr>
      <vt:lpstr>PowerPoint Presentation</vt:lpstr>
      <vt:lpstr>PowerPoint Presentation</vt:lpstr>
      <vt:lpstr>PowerPoint Presentation</vt:lpstr>
      <vt:lpstr>PowerPoint Presentation</vt:lpstr>
      <vt:lpstr>PowerPoint Presentation</vt:lpstr>
      <vt:lpstr>PowerPoint Presentation</vt:lpstr>
      <vt:lpstr>Scanner class Input Methods</vt:lpstr>
      <vt:lpstr>PowerPoint Presentation</vt:lpstr>
      <vt:lpstr>PowerPoint Presentation</vt:lpstr>
      <vt:lpstr>PowerPoint Presentation</vt:lpstr>
      <vt:lpstr>Indentation Rule:</vt:lpstr>
      <vt:lpstr>Important Note:</vt:lpstr>
      <vt:lpstr>PowerPoint Presentation</vt:lpstr>
      <vt:lpstr>PowerPoint Presentation</vt:lpstr>
      <vt:lpstr>One-Way Selection</vt:lpstr>
      <vt:lpstr>PowerPoint Presentation</vt:lpstr>
      <vt:lpstr>Two-Way Selection Real Life Example</vt:lpstr>
      <vt:lpstr>PowerPoint Presentation</vt:lpstr>
      <vt:lpstr>PowerPoint Presentation</vt:lpstr>
      <vt:lpstr>Two-Way Selection</vt:lpstr>
      <vt:lpstr>PowerPoint Presentation</vt:lpstr>
      <vt:lpstr>Multi-Way Selection Real Life Example</vt:lpstr>
      <vt:lpstr>PowerPoint Presentation</vt:lpstr>
      <vt:lpstr>PowerPoint Presentation</vt:lpstr>
      <vt:lpstr>PowerPoint Presentation</vt:lpstr>
      <vt:lpstr>PowerPoint Presentation</vt:lpstr>
      <vt:lpstr>Java 7.0 Warning</vt:lpstr>
      <vt:lpstr>PowerPoint Presentation</vt:lpstr>
      <vt:lpstr>PowerPoint Presentation</vt:lpstr>
      <vt:lpstr>PowerPoint Presentation</vt:lpstr>
      <vt:lpstr>Program Note</vt:lpstr>
      <vt:lpstr>PowerPoint Presentation</vt:lpstr>
      <vt:lpstr>PowerPoint Presentation</vt:lpstr>
      <vt:lpstr>PowerPoint Presentation</vt:lpstr>
      <vt:lpstr>Multiple-Way Selection General Syntax</vt:lpstr>
      <vt:lpstr>Multiple-Way Selection Specific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Defining the Loop Control Variable</vt:lpstr>
      <vt:lpstr>PowerPoint Presentation</vt:lpstr>
      <vt:lpstr>PowerPoint Presentation</vt:lpstr>
      <vt:lpstr>Fixed Repetition</vt:lpstr>
      <vt:lpstr>PowerPoint Presentation</vt:lpstr>
      <vt:lpstr>Conditional Repetition Real Life Examples</vt:lpstr>
      <vt:lpstr>Note to Students with Advanced Knowledge</vt:lpstr>
      <vt:lpstr>PowerPoint Presentation</vt:lpstr>
      <vt:lpstr>Pre-Conditional Repetition</vt:lpstr>
      <vt:lpstr>PowerPoint Presentation</vt:lpstr>
      <vt:lpstr>PowerPoint Presentation</vt:lpstr>
      <vt:lpstr>PowerPoint Presentation</vt:lpstr>
      <vt:lpstr>Post-Conditional Repetition</vt:lpstr>
      <vt:lpstr>Fixed Repetition vs. Conditional Repetition</vt:lpstr>
      <vt:lpstr>AP Exam Alert Selection Control Structures</vt:lpstr>
      <vt:lpstr>AP Exam Alert Repetition Control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msoto32</dc:creator>
  <cp:lastModifiedBy>Soto, Michael S</cp:lastModifiedBy>
  <cp:revision>40</cp:revision>
  <dcterms:created xsi:type="dcterms:W3CDTF">2014-02-28T13:48:13Z</dcterms:created>
  <dcterms:modified xsi:type="dcterms:W3CDTF">2016-09-15T18:15:51Z</dcterms:modified>
</cp:coreProperties>
</file>