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2" r:id="rId2"/>
    <p:sldId id="333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23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7D67-4453-4F14-916D-1C7E612FD55F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3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7D67-4453-4F14-916D-1C7E612FD55F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07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7D67-4453-4F14-916D-1C7E612FD55F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3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7D67-4453-4F14-916D-1C7E612FD55F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4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7D67-4453-4F14-916D-1C7E612FD55F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50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7D67-4453-4F14-916D-1C7E612FD55F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0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7D67-4453-4F14-916D-1C7E612FD55F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81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7D67-4453-4F14-916D-1C7E612FD55F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5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7D67-4453-4F14-916D-1C7E612FD55F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34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7D67-4453-4F14-916D-1C7E612FD55F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704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7D67-4453-4F14-916D-1C7E612FD55F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81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55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200" y="0"/>
            <a:ext cx="11338560" cy="7086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37D67-4453-4F14-916D-1C7E612FD55F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907DF-DF69-4D09-9A69-900022A3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9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8988" y="0"/>
            <a:ext cx="560602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kern="10" cap="none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/>
              </a:rPr>
              <a:t>Exposure</a:t>
            </a:r>
            <a:r>
              <a:rPr lang="fr-FR" sz="5400" b="1" kern="1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/>
              </a:rPr>
              <a:t> Java </a:t>
            </a:r>
            <a:r>
              <a:rPr lang="fr-FR" sz="5400" b="1" kern="1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/>
              </a:rPr>
              <a:t>2013</a:t>
            </a:r>
            <a:endParaRPr lang="fr-FR" sz="5400" b="1" kern="1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Impact"/>
            </a:endParaRPr>
          </a:p>
          <a:p>
            <a:pPr algn="ctr"/>
            <a:r>
              <a:rPr lang="fr-FR" sz="5400" b="1" kern="1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/>
              </a:rPr>
              <a:t>APCS </a:t>
            </a:r>
            <a:r>
              <a:rPr lang="fr-FR" sz="5400" b="1" kern="1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/>
              </a:rPr>
              <a:t>Edition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29640" y="1785297"/>
            <a:ext cx="3884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kern="10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Arial Black"/>
              </a:rPr>
              <a:t>Chapter </a:t>
            </a:r>
            <a:r>
              <a:rPr lang="en-US" sz="5400" b="1" kern="10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Arial Black"/>
              </a:rPr>
              <a:t>5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21274" y="2739598"/>
            <a:ext cx="5301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kern="10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Arial Black"/>
              </a:rPr>
              <a:t>Output Slides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67756" y="3693899"/>
            <a:ext cx="50084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kern="1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/>
              </a:rPr>
              <a:t>For </a:t>
            </a:r>
            <a:r>
              <a:rPr lang="en-US" sz="5400" b="0" kern="1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/>
              </a:rPr>
              <a:t>Students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29640" y="5486400"/>
            <a:ext cx="400391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kern="1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Impact"/>
              </a:rPr>
              <a:t>DO NOT USE DR. JAVA </a:t>
            </a:r>
          </a:p>
          <a:p>
            <a:pPr algn="ctr"/>
            <a:r>
              <a:rPr lang="en-US" sz="2400" b="1" kern="1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Impact"/>
              </a:rPr>
              <a:t>TO COMPLETE THE FOLLOWING:</a:t>
            </a:r>
          </a:p>
        </p:txBody>
      </p:sp>
    </p:spTree>
    <p:extLst>
      <p:ext uri="{BB962C8B-B14F-4D97-AF65-F5344CB8AC3E}">
        <p14:creationId xmlns:p14="http://schemas.microsoft.com/office/powerpoint/2010/main" val="21787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981825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public class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Output0508</a:t>
            </a:r>
            <a:endParaRPr lang="en-US" sz="2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	public static void main (String </a:t>
            </a:r>
            <a:r>
              <a:rPr lang="en-US" sz="28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	{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	</a:t>
            </a:r>
            <a:r>
              <a:rPr lang="en-US" sz="2800" dirty="0" err="1" smtClean="0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x = 0;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	</a:t>
            </a:r>
            <a:r>
              <a:rPr lang="en-US" sz="2800" dirty="0" err="1" smtClean="0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y = 0;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	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while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(x &lt; 10)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	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{</a:t>
            </a:r>
            <a:endParaRPr lang="en-US" sz="2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   		y = x * 2;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   		x++;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	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}</a:t>
            </a:r>
            <a:endParaRPr lang="en-US" sz="2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	</a:t>
            </a:r>
            <a:r>
              <a:rPr lang="en-US" sz="2800" dirty="0" err="1" smtClean="0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("x = " + x);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	</a:t>
            </a:r>
            <a:r>
              <a:rPr lang="en-US" sz="2800" dirty="0" err="1" smtClean="0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("y = " + y);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	}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}</a:t>
            </a:r>
          </a:p>
          <a:p>
            <a:pPr eaLnBrk="1" hangingPunct="1"/>
            <a:endParaRPr lang="en-US" sz="2800" dirty="0">
              <a:latin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6086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3238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public class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Output0509</a:t>
            </a:r>
            <a:endParaRPr lang="en-US" sz="2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	public static void main (String </a:t>
            </a:r>
            <a:r>
              <a:rPr lang="en-US" sz="28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	{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	</a:t>
            </a:r>
            <a:r>
              <a:rPr lang="en-US" sz="2800" dirty="0" err="1" smtClean="0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x = 2;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	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while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(x &lt; 10)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	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{</a:t>
            </a:r>
            <a:endParaRPr lang="en-US" sz="2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   		if (x % 2 == 0)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	     			x+=2;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   		else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	     			x++;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	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}     </a:t>
            </a:r>
            <a:endParaRPr lang="en-US" sz="2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	</a:t>
            </a:r>
            <a:r>
              <a:rPr lang="en-US" sz="2800" dirty="0" err="1" smtClean="0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("x = " + x);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	}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}</a:t>
            </a:r>
          </a:p>
          <a:p>
            <a:pPr eaLnBrk="1" hangingPunct="1">
              <a:lnSpc>
                <a:spcPct val="70000"/>
              </a:lnSpc>
            </a:pPr>
            <a:endParaRPr lang="en-US" sz="2800" dirty="0">
              <a:latin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5740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906506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700" dirty="0">
                <a:latin typeface="Times New Roman" pitchFamily="18" charset="0"/>
                <a:sym typeface="Symbol" pitchFamily="18" charset="2"/>
              </a:rPr>
              <a:t>public class </a:t>
            </a:r>
            <a:r>
              <a:rPr lang="en-US" sz="2700" dirty="0" smtClean="0">
                <a:latin typeface="Times New Roman" pitchFamily="18" charset="0"/>
                <a:sym typeface="Symbol" pitchFamily="18" charset="2"/>
              </a:rPr>
              <a:t>Output0510</a:t>
            </a:r>
            <a:endParaRPr lang="en-US" sz="27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7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/>
            <a:r>
              <a:rPr lang="en-US" sz="2700" dirty="0" smtClean="0">
                <a:latin typeface="Times New Roman" pitchFamily="18" charset="0"/>
                <a:sym typeface="Symbol" pitchFamily="18" charset="2"/>
              </a:rPr>
              <a:t> 	public static void main (String </a:t>
            </a:r>
            <a:r>
              <a:rPr lang="en-US" sz="2700" dirty="0" err="1" smtClean="0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2700" dirty="0" smtClean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/>
            <a:r>
              <a:rPr lang="en-US" sz="2700" dirty="0" smtClean="0">
                <a:latin typeface="Times New Roman" pitchFamily="18" charset="0"/>
                <a:sym typeface="Symbol" pitchFamily="18" charset="2"/>
              </a:rPr>
              <a:t>   	{</a:t>
            </a:r>
          </a:p>
          <a:p>
            <a:pPr eaLnBrk="1" hangingPunct="1"/>
            <a:r>
              <a:rPr lang="en-US" sz="2700" dirty="0" smtClean="0">
                <a:latin typeface="Times New Roman" pitchFamily="18" charset="0"/>
                <a:sym typeface="Symbol" pitchFamily="18" charset="2"/>
              </a:rPr>
              <a:t>      	</a:t>
            </a:r>
            <a:r>
              <a:rPr lang="en-US" sz="2700" dirty="0" err="1" smtClean="0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700" dirty="0" smtClean="0">
                <a:latin typeface="Times New Roman" pitchFamily="18" charset="0"/>
                <a:sym typeface="Symbol" pitchFamily="18" charset="2"/>
              </a:rPr>
              <a:t> x = 2;</a:t>
            </a:r>
          </a:p>
          <a:p>
            <a:pPr eaLnBrk="1" hangingPunct="1"/>
            <a:r>
              <a:rPr lang="en-US" sz="2700" dirty="0" smtClean="0">
                <a:latin typeface="Times New Roman" pitchFamily="18" charset="0"/>
                <a:sym typeface="Symbol" pitchFamily="18" charset="2"/>
              </a:rPr>
              <a:t>      	do</a:t>
            </a:r>
          </a:p>
          <a:p>
            <a:pPr eaLnBrk="1" hangingPunct="1"/>
            <a:r>
              <a:rPr lang="en-US" sz="2700" dirty="0" smtClean="0">
                <a:latin typeface="Times New Roman" pitchFamily="18" charset="0"/>
                <a:sym typeface="Symbol" pitchFamily="18" charset="2"/>
              </a:rPr>
              <a:t>      	{</a:t>
            </a:r>
          </a:p>
          <a:p>
            <a:pPr eaLnBrk="1" hangingPunct="1"/>
            <a:r>
              <a:rPr lang="en-US" sz="2700" dirty="0" smtClean="0">
                <a:latin typeface="Times New Roman" pitchFamily="18" charset="0"/>
                <a:sym typeface="Symbol" pitchFamily="18" charset="2"/>
              </a:rPr>
              <a:t>         		if (x % 2 == 0)</a:t>
            </a:r>
          </a:p>
          <a:p>
            <a:pPr eaLnBrk="1" hangingPunct="1"/>
            <a:r>
              <a:rPr lang="en-US" sz="2700" dirty="0" smtClean="0">
                <a:latin typeface="Times New Roman" pitchFamily="18" charset="0"/>
                <a:sym typeface="Symbol" pitchFamily="18" charset="2"/>
              </a:rPr>
              <a:t>	      		x+=2;</a:t>
            </a:r>
          </a:p>
          <a:p>
            <a:pPr eaLnBrk="1" hangingPunct="1"/>
            <a:r>
              <a:rPr lang="en-US" sz="2700" dirty="0" smtClean="0">
                <a:latin typeface="Times New Roman" pitchFamily="18" charset="0"/>
                <a:sym typeface="Symbol" pitchFamily="18" charset="2"/>
              </a:rPr>
              <a:t>         		else</a:t>
            </a:r>
          </a:p>
          <a:p>
            <a:pPr eaLnBrk="1" hangingPunct="1"/>
            <a:r>
              <a:rPr lang="en-US" sz="2700" dirty="0" smtClean="0">
                <a:latin typeface="Times New Roman" pitchFamily="18" charset="0"/>
                <a:sym typeface="Symbol" pitchFamily="18" charset="2"/>
              </a:rPr>
              <a:t>	      		x++;</a:t>
            </a:r>
          </a:p>
          <a:p>
            <a:pPr eaLnBrk="1" hangingPunct="1"/>
            <a:r>
              <a:rPr lang="en-US" sz="2700" dirty="0" smtClean="0">
                <a:latin typeface="Times New Roman" pitchFamily="18" charset="0"/>
                <a:sym typeface="Symbol" pitchFamily="18" charset="2"/>
              </a:rPr>
              <a:t>      	}</a:t>
            </a:r>
          </a:p>
          <a:p>
            <a:pPr eaLnBrk="1" hangingPunct="1"/>
            <a:r>
              <a:rPr lang="en-US" sz="2700" dirty="0" smtClean="0">
                <a:latin typeface="Times New Roman" pitchFamily="18" charset="0"/>
                <a:sym typeface="Symbol" pitchFamily="18" charset="2"/>
              </a:rPr>
              <a:t>      	while (x &lt; 10);</a:t>
            </a:r>
          </a:p>
          <a:p>
            <a:pPr eaLnBrk="1" hangingPunct="1"/>
            <a:r>
              <a:rPr lang="en-US" sz="2700" dirty="0" smtClean="0">
                <a:latin typeface="Times New Roman" pitchFamily="18" charset="0"/>
                <a:sym typeface="Symbol" pitchFamily="18" charset="2"/>
              </a:rPr>
              <a:t>      	</a:t>
            </a:r>
            <a:r>
              <a:rPr lang="en-US" sz="2700" dirty="0" err="1" smtClean="0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700" dirty="0" smtClean="0">
                <a:latin typeface="Times New Roman" pitchFamily="18" charset="0"/>
                <a:sym typeface="Symbol" pitchFamily="18" charset="2"/>
              </a:rPr>
              <a:t>("x = " + x);</a:t>
            </a:r>
          </a:p>
          <a:p>
            <a:pPr eaLnBrk="1" hangingPunct="1"/>
            <a:r>
              <a:rPr lang="en-US" sz="2700" dirty="0" smtClean="0">
                <a:latin typeface="Times New Roman" pitchFamily="18" charset="0"/>
                <a:sym typeface="Symbol" pitchFamily="18" charset="2"/>
              </a:rPr>
              <a:t>   	}</a:t>
            </a:r>
          </a:p>
          <a:p>
            <a:pPr eaLnBrk="1" hangingPunct="1"/>
            <a:r>
              <a:rPr lang="en-US" sz="2700" dirty="0" smtClean="0">
                <a:latin typeface="Times New Roman" pitchFamily="18" charset="0"/>
                <a:sym typeface="Symbol" pitchFamily="18" charset="2"/>
              </a:rPr>
              <a:t>}</a:t>
            </a:r>
            <a:endParaRPr lang="en-US" sz="27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40000"/>
              </a:lnSpc>
            </a:pPr>
            <a:endParaRPr lang="en-US" sz="2700" dirty="0">
              <a:latin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1358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3238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public class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Output0511</a:t>
            </a:r>
            <a:endParaRPr lang="en-US" sz="2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	public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static void main (String </a:t>
            </a:r>
            <a:r>
              <a:rPr lang="en-US" sz="28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	{</a:t>
            </a:r>
            <a:endParaRPr lang="en-US" sz="2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	</a:t>
            </a:r>
            <a:r>
              <a:rPr lang="en-US" sz="2800" dirty="0" err="1" smtClean="0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x = 10;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	</a:t>
            </a:r>
            <a:r>
              <a:rPr lang="en-US" sz="2800" dirty="0" err="1" smtClean="0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y = 20;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	do</a:t>
            </a:r>
            <a:endParaRPr lang="en-US" sz="2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	{</a:t>
            </a:r>
            <a:endParaRPr lang="en-US" sz="2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  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		x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= y + 2;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  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		y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= x - 2;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	}</a:t>
            </a:r>
            <a:endParaRPr lang="en-US" sz="2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	while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(x &lt; y);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	</a:t>
            </a:r>
            <a:r>
              <a:rPr lang="en-US" sz="2800" dirty="0" err="1" smtClean="0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("x = " + x);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	}</a:t>
            </a:r>
            <a:endParaRPr lang="en-US" sz="2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}</a:t>
            </a:r>
          </a:p>
          <a:p>
            <a:pPr eaLnBrk="1" hangingPunct="1">
              <a:lnSpc>
                <a:spcPct val="70000"/>
              </a:lnSpc>
            </a:pPr>
            <a:endParaRPr lang="en-US" sz="2800" dirty="0">
              <a:latin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0793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9610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public class </a:t>
            </a:r>
            <a:r>
              <a:rPr lang="en-US" sz="2600" dirty="0" smtClean="0">
                <a:latin typeface="Times New Roman" pitchFamily="18" charset="0"/>
                <a:sym typeface="Symbol" pitchFamily="18" charset="2"/>
              </a:rPr>
              <a:t>Output0512</a:t>
            </a:r>
            <a:endParaRPr lang="en-US" sz="26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   public static void main (String 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   {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      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 x = 10;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      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 y = 1;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      do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      {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         if (x % 2 == 0)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	      x += 5;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         else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	      y += 2;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      }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      while (y &lt; x);      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      </a:t>
            </a:r>
            <a:r>
              <a:rPr lang="en-US" sz="26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600" dirty="0">
                <a:latin typeface="Times New Roman" pitchFamily="18" charset="0"/>
                <a:sym typeface="Symbol" pitchFamily="18" charset="2"/>
              </a:rPr>
              <a:t>("x = " + x);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   }</a:t>
            </a:r>
          </a:p>
          <a:p>
            <a:pPr eaLnBrk="1" hangingPunct="1"/>
            <a:r>
              <a:rPr lang="en-US" sz="2600" dirty="0">
                <a:latin typeface="Times New Roman" pitchFamily="18" charset="0"/>
                <a:sym typeface="Symbol" pitchFamily="18" charset="2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9168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1106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public class 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Output0513</a:t>
            </a:r>
            <a:endParaRPr lang="en-US" sz="24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4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	public static void main (String </a:t>
            </a:r>
            <a:r>
              <a:rPr lang="en-US" sz="2400" dirty="0" err="1" smtClean="0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  	{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     		</a:t>
            </a:r>
            <a:r>
              <a:rPr lang="en-US" sz="2400" dirty="0" err="1" smtClean="0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x = 1;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     		</a:t>
            </a:r>
            <a:r>
              <a:rPr lang="en-US" sz="2400" dirty="0" err="1" smtClean="0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y = 3;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     		</a:t>
            </a:r>
            <a:r>
              <a:rPr lang="en-US" sz="2400" dirty="0" err="1" smtClean="0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z = 5;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 		while (z &gt; x + y)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     		{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        		x = y + z;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        		y = x + z;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        		z = x - y;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     		}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     		</a:t>
            </a:r>
            <a:r>
              <a:rPr lang="en-US" sz="2400" dirty="0" err="1" smtClean="0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("x = " + x);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     		</a:t>
            </a:r>
            <a:r>
              <a:rPr lang="en-US" sz="2400" dirty="0" err="1" smtClean="0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("y = " + y);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     		</a:t>
            </a:r>
            <a:r>
              <a:rPr lang="en-US" sz="2400" dirty="0" err="1" smtClean="0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("z = " + z);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  	}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}</a:t>
            </a:r>
            <a:endParaRPr lang="en-US" sz="24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30000"/>
              </a:lnSpc>
            </a:pPr>
            <a:endParaRPr lang="en-US" sz="2400" dirty="0">
              <a:latin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1344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31013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public class Output0514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  	public static void main (String </a:t>
            </a:r>
            <a:r>
              <a:rPr lang="en-US" sz="2400" dirty="0" err="1" smtClean="0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  	{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     		</a:t>
            </a:r>
            <a:r>
              <a:rPr lang="en-US" sz="2400" dirty="0" err="1" smtClean="0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x = 1;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     		</a:t>
            </a:r>
            <a:r>
              <a:rPr lang="en-US" sz="2400" dirty="0" err="1" smtClean="0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y = 2;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     		</a:t>
            </a:r>
            <a:r>
              <a:rPr lang="en-US" sz="2400" dirty="0" err="1" smtClean="0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z = 3;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     		for (</a:t>
            </a:r>
            <a:r>
              <a:rPr lang="en-US" sz="2400" dirty="0" err="1" smtClean="0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k = 1; k &lt;= 10; k++)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     		{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        		x = y + z;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        		y = x + z;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        		z = x - y;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     		}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     		</a:t>
            </a:r>
            <a:r>
              <a:rPr lang="en-US" sz="2400" dirty="0" err="1" smtClean="0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("x = " + x);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     		</a:t>
            </a:r>
            <a:r>
              <a:rPr lang="en-US" sz="2400" dirty="0" err="1" smtClean="0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("y = " + y);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     		</a:t>
            </a:r>
            <a:r>
              <a:rPr lang="en-US" sz="2400" dirty="0" err="1" smtClean="0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("z = " + z);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   	}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}</a:t>
            </a:r>
          </a:p>
          <a:p>
            <a:pPr eaLnBrk="1" hangingPunct="1">
              <a:lnSpc>
                <a:spcPct val="30000"/>
              </a:lnSpc>
            </a:pPr>
            <a:endParaRPr lang="en-US" sz="2400" dirty="0">
              <a:latin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1402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0063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300" dirty="0" smtClean="0">
                <a:latin typeface="Times New Roman" pitchFamily="18" charset="0"/>
                <a:sym typeface="Symbol" pitchFamily="18" charset="2"/>
              </a:rPr>
              <a:t>public class Output0515</a:t>
            </a:r>
          </a:p>
          <a:p>
            <a:pPr eaLnBrk="1" hangingPunct="1"/>
            <a:r>
              <a:rPr lang="en-US" sz="2300" dirty="0" smtClean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/>
            <a:r>
              <a:rPr lang="en-US" sz="2300" dirty="0" smtClean="0">
                <a:latin typeface="Times New Roman" pitchFamily="18" charset="0"/>
                <a:sym typeface="Symbol" pitchFamily="18" charset="2"/>
              </a:rPr>
              <a:t>   	public static void main (String </a:t>
            </a:r>
            <a:r>
              <a:rPr lang="en-US" sz="2300" dirty="0" err="1" smtClean="0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2300" dirty="0" smtClean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/>
            <a:r>
              <a:rPr lang="en-US" sz="2300" dirty="0" smtClean="0">
                <a:latin typeface="Times New Roman" pitchFamily="18" charset="0"/>
                <a:sym typeface="Symbol" pitchFamily="18" charset="2"/>
              </a:rPr>
              <a:t>   	{</a:t>
            </a:r>
          </a:p>
          <a:p>
            <a:pPr eaLnBrk="1" hangingPunct="1"/>
            <a:r>
              <a:rPr lang="en-US" sz="2300" dirty="0" smtClean="0">
                <a:latin typeface="Times New Roman" pitchFamily="18" charset="0"/>
                <a:sym typeface="Symbol" pitchFamily="18" charset="2"/>
              </a:rPr>
              <a:t>      		</a:t>
            </a:r>
            <a:r>
              <a:rPr lang="en-US" sz="2300" dirty="0" err="1" smtClean="0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300" dirty="0" smtClean="0">
                <a:latin typeface="Times New Roman" pitchFamily="18" charset="0"/>
                <a:sym typeface="Symbol" pitchFamily="18" charset="2"/>
              </a:rPr>
              <a:t> x = 168; </a:t>
            </a:r>
            <a:r>
              <a:rPr lang="en-US" sz="2300" dirty="0" err="1" smtClean="0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300" dirty="0" smtClean="0">
                <a:latin typeface="Times New Roman" pitchFamily="18" charset="0"/>
                <a:sym typeface="Symbol" pitchFamily="18" charset="2"/>
              </a:rPr>
              <a:t> y = 90; </a:t>
            </a:r>
            <a:r>
              <a:rPr lang="en-US" sz="2300" dirty="0" err="1" smtClean="0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300" dirty="0" smtClean="0">
                <a:latin typeface="Times New Roman" pitchFamily="18" charset="0"/>
                <a:sym typeface="Symbol" pitchFamily="18" charset="2"/>
              </a:rPr>
              <a:t> z = 0;</a:t>
            </a:r>
          </a:p>
          <a:p>
            <a:pPr eaLnBrk="1" hangingPunct="1"/>
            <a:r>
              <a:rPr lang="en-US" sz="2300" dirty="0" smtClean="0">
                <a:latin typeface="Times New Roman" pitchFamily="18" charset="0"/>
                <a:sym typeface="Symbol" pitchFamily="18" charset="2"/>
              </a:rPr>
              <a:t>      		do</a:t>
            </a:r>
          </a:p>
          <a:p>
            <a:pPr eaLnBrk="1" hangingPunct="1"/>
            <a:r>
              <a:rPr lang="en-US" sz="2300" dirty="0" smtClean="0">
                <a:latin typeface="Times New Roman" pitchFamily="18" charset="0"/>
                <a:sym typeface="Symbol" pitchFamily="18" charset="2"/>
              </a:rPr>
              <a:t>      		{</a:t>
            </a:r>
          </a:p>
          <a:p>
            <a:pPr eaLnBrk="1" hangingPunct="1"/>
            <a:r>
              <a:rPr lang="en-US" sz="2300" dirty="0" smtClean="0">
                <a:latin typeface="Times New Roman" pitchFamily="18" charset="0"/>
                <a:sym typeface="Symbol" pitchFamily="18" charset="2"/>
              </a:rPr>
              <a:t>         		z = x % y;</a:t>
            </a:r>
          </a:p>
          <a:p>
            <a:pPr eaLnBrk="1" hangingPunct="1"/>
            <a:r>
              <a:rPr lang="en-US" sz="2300" dirty="0" smtClean="0">
                <a:latin typeface="Times New Roman" pitchFamily="18" charset="0"/>
                <a:sym typeface="Symbol" pitchFamily="18" charset="2"/>
              </a:rPr>
              <a:t>         		if (z == 0)</a:t>
            </a:r>
          </a:p>
          <a:p>
            <a:pPr eaLnBrk="1" hangingPunct="1"/>
            <a:r>
              <a:rPr lang="en-US" sz="2300" dirty="0" smtClean="0">
                <a:latin typeface="Times New Roman" pitchFamily="18" charset="0"/>
                <a:sym typeface="Symbol" pitchFamily="18" charset="2"/>
              </a:rPr>
              <a:t>	      			</a:t>
            </a:r>
            <a:r>
              <a:rPr lang="en-US" sz="2300" dirty="0" err="1" smtClean="0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300" dirty="0" smtClean="0">
                <a:latin typeface="Times New Roman" pitchFamily="18" charset="0"/>
                <a:sym typeface="Symbol" pitchFamily="18" charset="2"/>
              </a:rPr>
              <a:t>("y = " + y);</a:t>
            </a:r>
          </a:p>
          <a:p>
            <a:pPr eaLnBrk="1" hangingPunct="1"/>
            <a:r>
              <a:rPr lang="en-US" sz="2300" dirty="0" smtClean="0">
                <a:latin typeface="Times New Roman" pitchFamily="18" charset="0"/>
                <a:sym typeface="Symbol" pitchFamily="18" charset="2"/>
              </a:rPr>
              <a:t>         		else</a:t>
            </a:r>
          </a:p>
          <a:p>
            <a:pPr eaLnBrk="1" hangingPunct="1"/>
            <a:r>
              <a:rPr lang="en-US" sz="2300" dirty="0" smtClean="0">
                <a:latin typeface="Times New Roman" pitchFamily="18" charset="0"/>
                <a:sym typeface="Symbol" pitchFamily="18" charset="2"/>
              </a:rPr>
              <a:t>         		{</a:t>
            </a:r>
          </a:p>
          <a:p>
            <a:pPr eaLnBrk="1" hangingPunct="1"/>
            <a:r>
              <a:rPr lang="en-US" sz="2300" dirty="0" smtClean="0">
                <a:latin typeface="Times New Roman" pitchFamily="18" charset="0"/>
                <a:sym typeface="Symbol" pitchFamily="18" charset="2"/>
              </a:rPr>
              <a:t>	       		x = y;</a:t>
            </a:r>
          </a:p>
          <a:p>
            <a:pPr eaLnBrk="1" hangingPunct="1"/>
            <a:r>
              <a:rPr lang="en-US" sz="2300" dirty="0" smtClean="0">
                <a:latin typeface="Times New Roman" pitchFamily="18" charset="0"/>
                <a:sym typeface="Symbol" pitchFamily="18" charset="2"/>
              </a:rPr>
              <a:t>	       		y = z;</a:t>
            </a:r>
          </a:p>
          <a:p>
            <a:pPr eaLnBrk="1" hangingPunct="1"/>
            <a:r>
              <a:rPr lang="en-US" sz="2300" dirty="0" smtClean="0">
                <a:latin typeface="Times New Roman" pitchFamily="18" charset="0"/>
                <a:sym typeface="Symbol" pitchFamily="18" charset="2"/>
              </a:rPr>
              <a:t>         		}</a:t>
            </a:r>
          </a:p>
          <a:p>
            <a:pPr eaLnBrk="1" hangingPunct="1"/>
            <a:r>
              <a:rPr lang="en-US" sz="2300" dirty="0" smtClean="0">
                <a:latin typeface="Times New Roman" pitchFamily="18" charset="0"/>
                <a:sym typeface="Symbol" pitchFamily="18" charset="2"/>
              </a:rPr>
              <a:t>      		}</a:t>
            </a:r>
          </a:p>
          <a:p>
            <a:pPr eaLnBrk="1" hangingPunct="1"/>
            <a:r>
              <a:rPr lang="en-US" sz="2300" dirty="0" smtClean="0">
                <a:latin typeface="Times New Roman" pitchFamily="18" charset="0"/>
                <a:sym typeface="Symbol" pitchFamily="18" charset="2"/>
              </a:rPr>
              <a:t>      		while (z != 0);</a:t>
            </a:r>
          </a:p>
          <a:p>
            <a:pPr eaLnBrk="1" hangingPunct="1"/>
            <a:r>
              <a:rPr lang="en-US" sz="2300" dirty="0" smtClean="0">
                <a:latin typeface="Times New Roman" pitchFamily="18" charset="0"/>
                <a:sym typeface="Symbol" pitchFamily="18" charset="2"/>
              </a:rPr>
              <a:t>   	}</a:t>
            </a:r>
          </a:p>
          <a:p>
            <a:pPr eaLnBrk="1" hangingPunct="1">
              <a:lnSpc>
                <a:spcPct val="110000"/>
              </a:lnSpc>
            </a:pPr>
            <a:r>
              <a:rPr lang="en-US" sz="2300" dirty="0" smtClean="0">
                <a:latin typeface="Times New Roman" pitchFamily="18" charset="0"/>
                <a:sym typeface="Symbol" pitchFamily="18" charset="2"/>
              </a:rPr>
              <a:t>}</a:t>
            </a:r>
            <a:endParaRPr lang="en-US" sz="2300" dirty="0">
              <a:latin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1209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Output Programs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81000" y="1295400"/>
            <a:ext cx="8534400" cy="48323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63341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63341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63341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63341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63341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800">
                <a:latin typeface="Arial" charset="0"/>
                <a:sym typeface="Symbol" pitchFamily="18" charset="2"/>
              </a:rPr>
              <a:t>These slides will present a variety of small programs.  Each program has a control structure that was introduced in this chapter.  </a:t>
            </a:r>
          </a:p>
          <a:p>
            <a:pPr eaLnBrk="1" hangingPunct="1"/>
            <a:endParaRPr lang="en-US" sz="2800">
              <a:latin typeface="Arial" charset="0"/>
              <a:sym typeface="Symbol" pitchFamily="18" charset="2"/>
            </a:endParaRPr>
          </a:p>
          <a:p>
            <a:pPr eaLnBrk="1" hangingPunct="1"/>
            <a:r>
              <a:rPr lang="en-US" sz="2800">
                <a:latin typeface="Arial" charset="0"/>
                <a:sym typeface="Symbol" pitchFamily="18" charset="2"/>
              </a:rPr>
              <a:t>Our concern will be with the output of each program, and more importantly, to develop a way to determine program output correctly for programs that involve control structures.</a:t>
            </a:r>
          </a:p>
          <a:p>
            <a:pPr eaLnBrk="1" hangingPunct="1"/>
            <a:endParaRPr lang="en-US" sz="2800">
              <a:latin typeface="Arial" charset="0"/>
              <a:sym typeface="Symbol" pitchFamily="18" charset="2"/>
            </a:endParaRPr>
          </a:p>
          <a:p>
            <a:pPr eaLnBrk="1" hangingPunct="1"/>
            <a:r>
              <a:rPr lang="en-US" sz="2800">
                <a:latin typeface="Arial" charset="0"/>
                <a:sym typeface="Symbol" pitchFamily="18" charset="2"/>
              </a:rPr>
              <a:t>You can expect that on quizzes and/or tests only a program segment or a method is shown.  </a:t>
            </a:r>
          </a:p>
        </p:txBody>
      </p:sp>
    </p:spTree>
    <p:extLst>
      <p:ext uri="{BB962C8B-B14F-4D97-AF65-F5344CB8AC3E}">
        <p14:creationId xmlns:p14="http://schemas.microsoft.com/office/powerpoint/2010/main" val="202593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31013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public class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Output0501</a:t>
            </a:r>
            <a:endParaRPr lang="en-US" sz="2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	public static void main (String </a:t>
            </a:r>
            <a:r>
              <a:rPr lang="en-US" sz="28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		for (</a:t>
            </a:r>
            <a:r>
              <a:rPr lang="en-US" sz="28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 x = 1; x &lt; 8; x++)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			</a:t>
            </a:r>
            <a:r>
              <a:rPr lang="en-US" sz="2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("x = " + x);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	}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}</a:t>
            </a:r>
            <a:r>
              <a:rPr lang="en-US" dirty="0">
                <a:sym typeface="Symbol" pitchFamily="18" charset="2"/>
              </a:rPr>
              <a:t> </a:t>
            </a:r>
            <a:endParaRPr lang="en-US" sz="32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32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32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32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32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32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32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70000"/>
              </a:lnSpc>
            </a:pPr>
            <a:endParaRPr lang="en-US" sz="3200" dirty="0">
              <a:latin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1894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31013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public class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Output0502</a:t>
            </a:r>
            <a:endParaRPr lang="en-US" sz="2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	public static void main (String </a:t>
            </a:r>
            <a:r>
              <a:rPr lang="en-US" sz="28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		for (</a:t>
            </a:r>
            <a:r>
              <a:rPr lang="en-US" sz="28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 x = 1; x &lt;= 8; x++)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			</a:t>
            </a:r>
            <a:r>
              <a:rPr lang="en-US" sz="2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("x = " + x);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	}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}</a:t>
            </a:r>
            <a:r>
              <a:rPr lang="en-US" dirty="0">
                <a:sym typeface="Symbol" pitchFamily="18" charset="2"/>
              </a:rPr>
              <a:t> </a:t>
            </a:r>
            <a:endParaRPr lang="en-US" sz="32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32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32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32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32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32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32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70000"/>
              </a:lnSpc>
            </a:pPr>
            <a:endParaRPr lang="en-US" sz="3200" dirty="0">
              <a:latin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3688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31013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public class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Output0503</a:t>
            </a:r>
            <a:endParaRPr lang="en-US" sz="2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	public static void main (String </a:t>
            </a:r>
            <a:r>
              <a:rPr lang="en-US" sz="28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		for (</a:t>
            </a:r>
            <a:r>
              <a:rPr lang="en-US" sz="28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 x = 0; x &lt;= 8; x+=2)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			</a:t>
            </a:r>
            <a:r>
              <a:rPr lang="en-US" sz="2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("x = " + x);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	}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}</a:t>
            </a:r>
            <a:r>
              <a:rPr lang="en-US" dirty="0">
                <a:sym typeface="Symbol" pitchFamily="18" charset="2"/>
              </a:rPr>
              <a:t> </a:t>
            </a:r>
            <a:endParaRPr lang="en-US" sz="32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32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32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32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32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32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32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70000"/>
              </a:lnSpc>
            </a:pPr>
            <a:endParaRPr lang="en-US" sz="3200" dirty="0">
              <a:latin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1734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7070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public class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Output0504</a:t>
            </a:r>
            <a:endParaRPr lang="en-US" sz="2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	public static void main (String </a:t>
            </a:r>
            <a:r>
              <a:rPr lang="en-US" sz="28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	{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8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 x = 0;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8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 y = 0;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		for (y = 1; y &lt;= 25; y++)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		{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			y+=5;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			</a:t>
            </a:r>
            <a:r>
              <a:rPr lang="en-US" sz="2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(y);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		}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	}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} </a:t>
            </a:r>
          </a:p>
          <a:p>
            <a:pPr eaLnBrk="1" hangingPunct="1"/>
            <a:endParaRPr lang="en-US" sz="32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70000"/>
              </a:lnSpc>
            </a:pPr>
            <a:endParaRPr lang="en-US" sz="32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70000"/>
              </a:lnSpc>
            </a:pPr>
            <a:endParaRPr lang="en-US" sz="3200" dirty="0">
              <a:latin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8722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3238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public class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Output0505</a:t>
            </a:r>
            <a:endParaRPr lang="en-US" sz="2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	public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static void main (String </a:t>
            </a:r>
            <a:r>
              <a:rPr lang="en-US" sz="28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	{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	</a:t>
            </a:r>
            <a:r>
              <a:rPr lang="en-US" sz="2800" dirty="0" err="1" smtClean="0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x = 0;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	</a:t>
            </a:r>
            <a:r>
              <a:rPr lang="en-US" sz="2800" dirty="0" err="1" smtClean="0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y = 0;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	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for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(x = 1; x &gt; 1; x--)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   		y++;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	</a:t>
            </a:r>
            <a:r>
              <a:rPr lang="en-US" sz="2800" dirty="0" err="1" smtClean="0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("y = " + y);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	}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}</a:t>
            </a:r>
          </a:p>
          <a:p>
            <a:pPr eaLnBrk="1" hangingPunct="1"/>
            <a:endParaRPr lang="en-US" sz="2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2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2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endParaRPr lang="en-US" sz="28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70000"/>
              </a:lnSpc>
            </a:pPr>
            <a:endParaRPr lang="en-US" sz="2800" dirty="0">
              <a:latin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4393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3238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public class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Output0506</a:t>
            </a:r>
            <a:endParaRPr lang="en-US" sz="2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	public static void main (String </a:t>
            </a:r>
            <a:r>
              <a:rPr lang="en-US" sz="28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	{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8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 x = 0;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800" dirty="0" err="1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 y = 0;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		while (x &lt; 5)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		{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  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y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++;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   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x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= y;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		}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sz="2800" dirty="0" err="1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("y = " + y);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	}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}</a:t>
            </a:r>
          </a:p>
          <a:p>
            <a:pPr eaLnBrk="1" hangingPunct="1"/>
            <a:endParaRPr lang="en-US" sz="28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70000"/>
              </a:lnSpc>
            </a:pPr>
            <a:endParaRPr lang="en-US" sz="2800" dirty="0">
              <a:latin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3266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3238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  <a:tab pos="914400" algn="l"/>
                <a:tab pos="137795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 sz="1900" b="1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public class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Output0507</a:t>
            </a:r>
            <a:endParaRPr lang="en-US" sz="2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{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	public static void main (String </a:t>
            </a:r>
            <a:r>
              <a:rPr lang="en-US" sz="2800" dirty="0" err="1">
                <a:latin typeface="Times New Roman" pitchFamily="18" charset="0"/>
                <a:sym typeface="Symbol" pitchFamily="18" charset="2"/>
              </a:rPr>
              <a:t>args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[])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	{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	</a:t>
            </a:r>
            <a:r>
              <a:rPr lang="en-US" sz="2800" dirty="0" err="1" smtClean="0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x = 0;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	</a:t>
            </a:r>
            <a:r>
              <a:rPr lang="en-US" sz="2800" dirty="0" err="1" smtClean="0">
                <a:latin typeface="Times New Roman" pitchFamily="18" charset="0"/>
                <a:sym typeface="Symbol" pitchFamily="18" charset="2"/>
              </a:rPr>
              <a:t>int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y = 0;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	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while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(x &lt; 10)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	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{</a:t>
            </a:r>
            <a:endParaRPr lang="en-US" sz="2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   		y = x + 2;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   		x = y + 3;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	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}</a:t>
            </a:r>
            <a:endParaRPr lang="en-US" sz="2800" dirty="0">
              <a:latin typeface="Times New Roman" pitchFamily="18" charset="0"/>
              <a:sym typeface="Symbol" pitchFamily="18" charset="2"/>
            </a:endParaRP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   	</a:t>
            </a:r>
            <a:r>
              <a:rPr lang="en-US" sz="2800" dirty="0" err="1" smtClean="0">
                <a:latin typeface="Times New Roman" pitchFamily="18" charset="0"/>
                <a:sym typeface="Symbol" pitchFamily="18" charset="2"/>
              </a:rPr>
              <a:t>System.out.println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("y = " + y);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   	}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sym typeface="Symbol" pitchFamily="18" charset="2"/>
              </a:rPr>
              <a:t>}</a:t>
            </a:r>
          </a:p>
          <a:p>
            <a:pPr eaLnBrk="1" hangingPunct="1"/>
            <a:endParaRPr lang="en-US" sz="28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70000"/>
              </a:lnSpc>
            </a:pPr>
            <a:endParaRPr lang="en-US" sz="2800" dirty="0">
              <a:latin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2875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202</Words>
  <Application>Microsoft Office PowerPoint</Application>
  <PresentationFormat>On-screen Show (4:3)</PresentationFormat>
  <Paragraphs>241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Calibri</vt:lpstr>
      <vt:lpstr>Impact</vt:lpstr>
      <vt:lpstr>Symbol</vt:lpstr>
      <vt:lpstr>Times New Roman</vt:lpstr>
      <vt:lpstr>Office Theme</vt:lpstr>
      <vt:lpstr>PowerPoint Presentation</vt:lpstr>
      <vt:lpstr>Output Programs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msoto32</dc:creator>
  <cp:lastModifiedBy>Soto, Michael S</cp:lastModifiedBy>
  <cp:revision>43</cp:revision>
  <dcterms:created xsi:type="dcterms:W3CDTF">2014-02-28T13:48:13Z</dcterms:created>
  <dcterms:modified xsi:type="dcterms:W3CDTF">2016-10-20T20:52:55Z</dcterms:modified>
</cp:coreProperties>
</file>