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4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1338560" cy="708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7D67-4453-4F14-916D-1C7E612FD55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18"/>
          <p:cNvSpPr>
            <a:spLocks noChangeArrowheads="1" noChangeShapeType="1" noTextEdit="1"/>
          </p:cNvSpPr>
          <p:nvPr/>
        </p:nvSpPr>
        <p:spPr bwMode="auto">
          <a:xfrm>
            <a:off x="371475" y="3508752"/>
            <a:ext cx="8401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Using Object Methods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8989" y="0"/>
            <a:ext cx="56060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kern="10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Exposure</a:t>
            </a:r>
            <a:r>
              <a:rPr lang="fr-FR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 Java </a:t>
            </a:r>
            <a:r>
              <a:rPr lang="fr-FR" sz="54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2013</a:t>
            </a:r>
            <a:endParaRPr lang="fr-FR" sz="5400" b="1" kern="1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/>
            </a:endParaRPr>
          </a:p>
          <a:p>
            <a:pPr algn="ctr"/>
            <a:r>
              <a:rPr lang="fr-FR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APCS Edition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0063" y="2169874"/>
            <a:ext cx="6423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 Black"/>
              </a:rPr>
              <a:t>Chapter 6 Slides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001" y="4572000"/>
            <a:ext cx="34579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PowerPoint Presentation</a:t>
            </a:r>
          </a:p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created by: </a:t>
            </a:r>
          </a:p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Mr. John L. M. Schram</a:t>
            </a:r>
          </a:p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and Mr. Leon Schram</a:t>
            </a:r>
          </a:p>
          <a:p>
            <a:pPr algn="ctr"/>
            <a:r>
              <a:rPr lang="en-US" sz="2400" b="1" kern="1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/>
              </a:rPr>
              <a:t>Authors of Exposure Java</a:t>
            </a:r>
            <a:endPara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6.3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5677" y="2133600"/>
            <a:ext cx="615264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Using Object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5419" y="3323272"/>
            <a:ext cx="429316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Methods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50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453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// Java0601.java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// This program demonstrates that the methods of a class are not always 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// accessible, like they were with the &lt;Math&gt; class.  In this case an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// attempt is made to use methods of the &lt;Bank&gt; class without success.</a:t>
            </a:r>
          </a:p>
          <a:p>
            <a:pPr eaLnBrk="1" hangingPunct="1">
              <a:lnSpc>
                <a:spcPct val="110000"/>
              </a:lnSpc>
            </a:pPr>
            <a:endParaRPr lang="en-US" sz="22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30000"/>
              </a:lnSpc>
            </a:pPr>
            <a:endParaRPr lang="en-US" sz="22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public class Java0601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		System.out.println("\nJAVA0601.JAVA\n");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		Bank.checkingDeposit(1000.0);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		Bank.savingsDeposit(5000.0);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		System.out.println("Checking balance: " + Bank.getChecking());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		System.out.println("Savings balance:  " + Bank.getSavings());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5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// Java0602.java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// This program creates two Bank objects, called tom and sue.  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// Each object stores its own Bank information.</a:t>
            </a:r>
          </a:p>
          <a:p>
            <a:pPr eaLnBrk="1" hangingPunct="1"/>
            <a:endParaRPr lang="en-US" sz="14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  <a:sym typeface="Symbol" pitchFamily="18" charset="2"/>
              </a:rPr>
              <a:t>public class Java0602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  <a:sym typeface="Symbol" pitchFamily="18" charset="2"/>
              </a:rPr>
              <a:t>	</a:t>
            </a:r>
            <a:r>
              <a:rPr lang="pt-BR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pt-BR">
                <a:latin typeface="Times New Roman" pitchFamily="18" charset="0"/>
                <a:sym typeface="Symbol" pitchFamily="18" charset="2"/>
              </a:rPr>
              <a:t>		System.out.println("\nJAVA0602.JAVA\n");</a:t>
            </a:r>
          </a:p>
          <a:p>
            <a:pPr eaLnBrk="1" hangingPunct="1"/>
            <a:r>
              <a:rPr lang="pt-BR">
                <a:latin typeface="Times New Roman" pitchFamily="18" charset="0"/>
                <a:sym typeface="Symbol" pitchFamily="18" charset="2"/>
              </a:rPr>
              <a:t>		</a:t>
            </a:r>
            <a:r>
              <a:rPr lang="en-US">
                <a:latin typeface="Times New Roman" pitchFamily="18" charset="0"/>
                <a:sym typeface="Symbol" pitchFamily="18" charset="2"/>
              </a:rPr>
              <a:t>Bank tom;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tom = new Bank();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Bank sue;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sue = new Bank();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tom.checkingDeposit(1000.0);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tom.savingsDeposit(5000.0);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sue.checkingDeposit(1500.0);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sue.savingsDeposit (4000.0);	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System.out.println("Tom's checking balance: " + tom.getChecking());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System.out.println("Tom's savings balance:  " + tom.getSavings());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System.out.println("Sue's checking balance: " + sue.getChecking());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System.out.println("Sue's savings balance:  " + sue.getSavings());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02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Data Types &amp; Variables 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vs. Classes &amp; Objects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305800" cy="4895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You have seen program statements like:</a:t>
            </a:r>
          </a:p>
          <a:p>
            <a:pPr>
              <a:tabLst>
                <a:tab pos="633413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endParaRPr lang="en-US" sz="2400" b="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endParaRPr lang="en-US" sz="2400" b="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In this case, </a:t>
            </a:r>
            <a:r>
              <a:rPr lang="en-US" sz="2400" b="0" dirty="0" err="1">
                <a:sym typeface="Symbol" pitchFamily="18" charset="2"/>
              </a:rPr>
              <a:t>int</a:t>
            </a:r>
            <a:r>
              <a:rPr lang="en-US" sz="2400" dirty="0">
                <a:latin typeface="Arial" charset="0"/>
                <a:sym typeface="Symbol" pitchFamily="18" charset="2"/>
              </a:rPr>
              <a:t> is the </a:t>
            </a:r>
            <a:r>
              <a:rPr lang="en-US" sz="2400" i="1" dirty="0">
                <a:latin typeface="Arial" charset="0"/>
                <a:sym typeface="Symbol" pitchFamily="18" charset="2"/>
              </a:rPr>
              <a:t>data type </a:t>
            </a:r>
            <a:r>
              <a:rPr lang="en-US" sz="2400" dirty="0">
                <a:latin typeface="Arial" charset="0"/>
                <a:sym typeface="Symbol" pitchFamily="18" charset="2"/>
              </a:rPr>
              <a:t>and </a:t>
            </a:r>
            <a:r>
              <a:rPr lang="en-US" sz="2400" b="0" dirty="0">
                <a:sym typeface="Symbol" pitchFamily="18" charset="2"/>
              </a:rPr>
              <a:t>x</a:t>
            </a:r>
            <a:r>
              <a:rPr lang="en-US" sz="2400" dirty="0">
                <a:latin typeface="Arial" charset="0"/>
                <a:sym typeface="Symbol" pitchFamily="18" charset="2"/>
              </a:rPr>
              <a:t> is the </a:t>
            </a:r>
            <a:r>
              <a:rPr lang="en-US" sz="2400" i="1" dirty="0">
                <a:latin typeface="Arial" charset="0"/>
                <a:sym typeface="Symbol" pitchFamily="18" charset="2"/>
              </a:rPr>
              <a:t>variable</a:t>
            </a:r>
            <a:r>
              <a:rPr lang="en-US" sz="2400" dirty="0">
                <a:latin typeface="Arial" charset="0"/>
                <a:sym typeface="Symbol" pitchFamily="18" charset="2"/>
              </a:rPr>
              <a:t>.</a:t>
            </a:r>
          </a:p>
          <a:p>
            <a:pPr>
              <a:tabLst>
                <a:tab pos="633413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The previous program had this statement:</a:t>
            </a:r>
          </a:p>
          <a:p>
            <a:pPr>
              <a:tabLst>
                <a:tab pos="633413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In this case, </a:t>
            </a:r>
            <a:r>
              <a:rPr lang="en-US" sz="2400" b="0" dirty="0">
                <a:sym typeface="Symbol" pitchFamily="18" charset="2"/>
              </a:rPr>
              <a:t>Bank</a:t>
            </a:r>
            <a:r>
              <a:rPr lang="en-US" sz="2400" dirty="0">
                <a:latin typeface="Arial" charset="0"/>
                <a:sym typeface="Symbol" pitchFamily="18" charset="2"/>
              </a:rPr>
              <a:t> is the </a:t>
            </a:r>
            <a:r>
              <a:rPr lang="en-US" sz="2400" i="1" dirty="0">
                <a:latin typeface="Arial" charset="0"/>
                <a:sym typeface="Symbol" pitchFamily="18" charset="2"/>
              </a:rPr>
              <a:t>data type </a:t>
            </a:r>
            <a:r>
              <a:rPr lang="en-US" sz="2400" dirty="0">
                <a:latin typeface="Arial" charset="0"/>
                <a:sym typeface="Symbol" pitchFamily="18" charset="2"/>
              </a:rPr>
              <a:t>and </a:t>
            </a:r>
            <a:r>
              <a:rPr lang="en-US" sz="2400" b="0" dirty="0">
                <a:sym typeface="Symbol" pitchFamily="18" charset="2"/>
              </a:rPr>
              <a:t>tom</a:t>
            </a:r>
            <a:r>
              <a:rPr lang="en-US" sz="2400" dirty="0">
                <a:latin typeface="Arial" charset="0"/>
                <a:sym typeface="Symbol" pitchFamily="18" charset="2"/>
              </a:rPr>
              <a:t> is the </a:t>
            </a:r>
            <a:r>
              <a:rPr lang="en-US" sz="2400" i="1" dirty="0">
                <a:latin typeface="+mj-lt"/>
                <a:sym typeface="Symbol" pitchFamily="18" charset="2"/>
              </a:rPr>
              <a:t>variable</a:t>
            </a:r>
            <a:r>
              <a:rPr lang="en-US" sz="400" b="0" i="1" dirty="0">
                <a:sym typeface="Symbol" pitchFamily="18" charset="2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; however, </a:t>
            </a:r>
            <a:r>
              <a:rPr lang="en-US" sz="2400" b="0" dirty="0">
                <a:sym typeface="Symbol" pitchFamily="18" charset="2"/>
              </a:rPr>
              <a:t>Bank</a:t>
            </a:r>
            <a:r>
              <a:rPr lang="en-US" sz="2400" dirty="0">
                <a:latin typeface="Arial" charset="0"/>
                <a:sym typeface="Symbol" pitchFamily="18" charset="2"/>
              </a:rPr>
              <a:t> is a special data type called a </a:t>
            </a:r>
            <a:r>
              <a:rPr lang="en-US" sz="2400" i="1" dirty="0">
                <a:latin typeface="+mj-lt"/>
                <a:sym typeface="Symbol" pitchFamily="18" charset="2"/>
              </a:rPr>
              <a:t>class</a:t>
            </a:r>
            <a:r>
              <a:rPr lang="en-US" sz="2400" dirty="0">
                <a:latin typeface="Arial" charset="0"/>
                <a:sym typeface="Symbol" pitchFamily="18" charset="2"/>
              </a:rPr>
              <a:t>, and </a:t>
            </a:r>
            <a:r>
              <a:rPr lang="en-US" sz="2400" b="0" dirty="0">
                <a:sym typeface="Symbol" pitchFamily="18" charset="2"/>
              </a:rPr>
              <a:t>tom</a:t>
            </a:r>
            <a:r>
              <a:rPr lang="en-US" sz="2400" dirty="0">
                <a:latin typeface="Arial" charset="0"/>
                <a:sym typeface="Symbol" pitchFamily="18" charset="2"/>
              </a:rPr>
              <a:t> is a special variable called an </a:t>
            </a:r>
            <a:r>
              <a:rPr lang="en-US" sz="2400" i="1" dirty="0">
                <a:latin typeface="+mj-lt"/>
                <a:sym typeface="Symbol" pitchFamily="18" charset="2"/>
              </a:rPr>
              <a:t>object</a:t>
            </a:r>
            <a:r>
              <a:rPr lang="en-US" sz="2400" dirty="0">
                <a:latin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143000" y="2447925"/>
            <a:ext cx="1981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800">
                <a:latin typeface="Courier New" pitchFamily="49" charset="0"/>
              </a:rPr>
              <a:t>int x;</a:t>
            </a:r>
          </a:p>
        </p:txBody>
      </p:sp>
      <p:sp>
        <p:nvSpPr>
          <p:cNvPr id="12293" name="Text Box 24"/>
          <p:cNvSpPr txBox="1">
            <a:spLocks noChangeArrowheads="1"/>
          </p:cNvSpPr>
          <p:nvPr/>
        </p:nvSpPr>
        <p:spPr bwMode="auto">
          <a:xfrm>
            <a:off x="1143000" y="4657725"/>
            <a:ext cx="2590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800">
                <a:latin typeface="Courier New" pitchFamily="49" charset="0"/>
              </a:rPr>
              <a:t>Bank tom;</a:t>
            </a:r>
          </a:p>
        </p:txBody>
      </p:sp>
    </p:spTree>
    <p:extLst>
      <p:ext uri="{BB962C8B-B14F-4D97-AF65-F5344CB8AC3E}">
        <p14:creationId xmlns:p14="http://schemas.microsoft.com/office/powerpoint/2010/main" val="22473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2038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// Java0603.java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// This program demonstrates how an object can be constructed with a 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specified initial balance in checking 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// and savings.  Most Java classes have multiple constructors to create objects for multiple situations.</a:t>
            </a:r>
          </a:p>
          <a:p>
            <a:pPr eaLnBrk="1" hangingPunct="1">
              <a:lnSpc>
                <a:spcPct val="85000"/>
              </a:lnSpc>
            </a:pPr>
            <a:endParaRPr lang="en-US" sz="8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public class Java0603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[])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("\nJAVA0603.JAVA\n");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Bank tom;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tom = new Bank(5000.0,10000.0);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Bank sue;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sue = new Bank(3000.0,15000.0);</a:t>
            </a:r>
          </a:p>
          <a:p>
            <a:pPr eaLnBrk="1" hangingPunct="1">
              <a:lnSpc>
                <a:spcPct val="85000"/>
              </a:lnSpc>
            </a:pPr>
            <a:endParaRPr lang="en-US" sz="8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 smtClean="0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("Tom's checking balance: 	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" 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tom.getChecking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("Tom's savings balance:   	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" 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tom.getSavings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("Sue's checking balance: 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	" 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sue.getChecking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("Sue's savings balance:  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	" 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sue.getSavings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endParaRPr lang="en-US" sz="8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("Tom makes a $1000.00 checking deposit");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tom.checkingDeposit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(1000.0);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("Tom makes a $2000.00 savings deposit");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tom.savingsDeposit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(2000.0);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("Sue makes a $1500.00 checking deposit");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sue.checkingDeposit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(1500.0);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("Sue makes a $3000.00 savings deposit");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sue.savingsDeposit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(3000.0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endParaRPr lang="en-US" sz="800" spc="-3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("Tom's checking balance: 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	" 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tom.getChecking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("Tom's savings balance:  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	" 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tom.getSavings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("Sue's checking balance: 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	" 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sue.getChecking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4740275" algn="l"/>
              </a:tabLst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("Sue's savings balance:  </a:t>
            </a: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	" 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sue.getSavings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5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5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50000"/>
              </a:lnSpc>
            </a:pPr>
            <a:r>
              <a:rPr lang="en-US" sz="15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50000"/>
              </a:lnSpc>
            </a:pPr>
            <a:r>
              <a:rPr lang="en-US" sz="1500" dirty="0" smtClean="0">
                <a:latin typeface="Times New Roman" pitchFamily="18" charset="0"/>
                <a:sym typeface="Symbol" pitchFamily="18" charset="2"/>
              </a:rPr>
              <a:t>}</a:t>
            </a:r>
            <a:endParaRPr lang="en-US" sz="150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1" y="0"/>
            <a:ext cx="510540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The Preferred Way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608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 eaLnBrk="1" hangingPunct="1"/>
            <a:r>
              <a:rPr lang="en-US" sz="2200" dirty="0">
                <a:latin typeface="Arial" charset="0"/>
                <a:sym typeface="Symbol" pitchFamily="18" charset="2"/>
              </a:rPr>
              <a:t>Let us think back to Chapter 3.  </a:t>
            </a:r>
          </a:p>
          <a:p>
            <a:pPr algn="just" eaLnBrk="1" hangingPunct="1"/>
            <a:r>
              <a:rPr lang="en-US" sz="2200" dirty="0">
                <a:latin typeface="Arial" charset="0"/>
                <a:sym typeface="Symbol" pitchFamily="18" charset="2"/>
              </a:rPr>
              <a:t>You were shown statements that </a:t>
            </a:r>
          </a:p>
          <a:p>
            <a:pPr algn="just" eaLnBrk="1" hangingPunct="1"/>
            <a:r>
              <a:rPr lang="en-US" sz="2200" dirty="0">
                <a:latin typeface="Arial" charset="0"/>
                <a:sym typeface="Symbol" pitchFamily="18" charset="2"/>
              </a:rPr>
              <a:t>define and initialize variables like:</a:t>
            </a:r>
          </a:p>
          <a:p>
            <a:pPr eaLnBrk="1" hangingPunct="1">
              <a:lnSpc>
                <a:spcPct val="90000"/>
              </a:lnSpc>
            </a:pPr>
            <a:endParaRPr lang="en-US" sz="2200" b="0" dirty="0">
              <a:latin typeface="Arial" charset="0"/>
              <a:sym typeface="Symbol" pitchFamily="18" charset="2"/>
            </a:endParaRPr>
          </a:p>
          <a:p>
            <a:pPr algn="just" eaLnBrk="1" hangingPunct="1"/>
            <a:r>
              <a:rPr lang="en-US" sz="2200" dirty="0">
                <a:latin typeface="Arial" charset="0"/>
                <a:sym typeface="Symbol" pitchFamily="18" charset="2"/>
              </a:rPr>
              <a:t>But then, you were shown that it is </a:t>
            </a:r>
          </a:p>
          <a:p>
            <a:pPr algn="just" eaLnBrk="1" hangingPunct="1"/>
            <a:r>
              <a:rPr lang="en-US" sz="2200" dirty="0">
                <a:latin typeface="Arial" charset="0"/>
                <a:sym typeface="Symbol" pitchFamily="18" charset="2"/>
              </a:rPr>
              <a:t>better to define and initialize your </a:t>
            </a:r>
          </a:p>
          <a:p>
            <a:pPr algn="just" eaLnBrk="1" hangingPunct="1"/>
            <a:r>
              <a:rPr lang="en-US" sz="2200" dirty="0">
                <a:latin typeface="Arial" charset="0"/>
                <a:sym typeface="Symbol" pitchFamily="18" charset="2"/>
              </a:rPr>
              <a:t>variables in one statement like this:</a:t>
            </a:r>
          </a:p>
          <a:p>
            <a:pPr algn="just" eaLnBrk="1" hangingPunct="1">
              <a:lnSpc>
                <a:spcPct val="90000"/>
              </a:lnSpc>
            </a:pPr>
            <a:endParaRPr lang="en-US" sz="2200" dirty="0">
              <a:latin typeface="Arial" charset="0"/>
              <a:sym typeface="Symbol" pitchFamily="18" charset="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  <a:sym typeface="Symbol" pitchFamily="18" charset="2"/>
              </a:rPr>
              <a:t>The same thing applies to creating objects. 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  <a:sym typeface="Symbol" pitchFamily="18" charset="2"/>
              </a:rPr>
              <a:t>The previous program first declared an object,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  <a:sym typeface="Symbol" pitchFamily="18" charset="2"/>
              </a:rPr>
              <a:t>and then constructed it, with 2 separate statements:</a:t>
            </a: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sz="22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200" dirty="0">
                <a:latin typeface="Arial" charset="0"/>
                <a:sym typeface="Symbol" pitchFamily="18" charset="2"/>
              </a:rPr>
              <a:t>As before, it is better to combine these 2 statements into one.  </a:t>
            </a:r>
          </a:p>
          <a:p>
            <a:pPr eaLnBrk="1" hangingPunct="1"/>
            <a:r>
              <a:rPr lang="en-US" sz="2200" dirty="0">
                <a:latin typeface="Arial" charset="0"/>
                <a:sym typeface="Symbol" pitchFamily="18" charset="2"/>
              </a:rPr>
              <a:t>We can declare and construct the object in one statement like this:</a:t>
            </a:r>
          </a:p>
          <a:p>
            <a:pPr eaLnBrk="1" hangingPunct="1">
              <a:lnSpc>
                <a:spcPct val="50000"/>
              </a:lnSpc>
            </a:pPr>
            <a:endParaRPr lang="en-US" sz="2200" dirty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2200" dirty="0">
              <a:latin typeface="Arial" charset="0"/>
              <a:sym typeface="Symbol" pitchFamily="18" charset="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0" y="914400"/>
            <a:ext cx="1981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>
                <a:latin typeface="Courier New" pitchFamily="49" charset="0"/>
              </a:rPr>
              <a:t>int x;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ourier New" pitchFamily="49" charset="0"/>
              </a:rPr>
              <a:t>x = 5;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91200" y="2362200"/>
            <a:ext cx="2590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800">
                <a:latin typeface="Courier New" pitchFamily="49" charset="0"/>
              </a:rPr>
              <a:t>int x = 5;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914400" y="4419600"/>
            <a:ext cx="7239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>
                <a:latin typeface="Courier New" pitchFamily="49" charset="0"/>
              </a:rPr>
              <a:t>Bank tom;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ourier New" pitchFamily="49" charset="0"/>
              </a:rPr>
              <a:t>tom = new Bank(5000.0,10000.0); 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57200" y="6248400"/>
            <a:ext cx="8153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>
                <a:latin typeface="Courier New" pitchFamily="49" charset="0"/>
              </a:rPr>
              <a:t>Bank tom = new Bank(5000.0,10000.0); </a:t>
            </a:r>
          </a:p>
        </p:txBody>
      </p:sp>
    </p:spTree>
    <p:extLst>
      <p:ext uri="{BB962C8B-B14F-4D97-AF65-F5344CB8AC3E}">
        <p14:creationId xmlns:p14="http://schemas.microsoft.com/office/powerpoint/2010/main" val="31027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26484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Java0604.java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This program demonstrates how an object can be declared and defined all in one statement.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It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also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demonstrates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the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checkingWithdrawal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&gt;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&amp;</a:t>
            </a:r>
            <a:r>
              <a:rPr lang="en-US" sz="1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savingsWithdrawal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&gt;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methods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of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the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&lt;Bank&gt;</a:t>
            </a:r>
            <a:r>
              <a:rPr lang="en-US" sz="12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class</a:t>
            </a:r>
            <a:endParaRPr lang="en-US" sz="16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It also demonstrates other &lt;Bank&gt; class methods like &lt;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getCombined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&gt;.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This method returns the combined checking and savings balance.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It also shows how to close bank accounts with the &lt;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closeChecking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&gt; and the &lt;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closeSavings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&gt; methods.</a:t>
            </a:r>
          </a:p>
          <a:p>
            <a:pPr eaLnBrk="1" hangingPunct="1">
              <a:lnSpc>
                <a:spcPct val="85000"/>
              </a:lnSpc>
            </a:pPr>
            <a:endParaRPr lang="en-US" sz="8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public class Java0604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[])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("\nJAVA0604.JAVA\n");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Bank tom = new Bank(5000.0,10000.0);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Bank sue = new Bank(3000.0,15000.0);</a:t>
            </a:r>
          </a:p>
          <a:p>
            <a:pPr eaLnBrk="1" hangingPunct="1">
              <a:lnSpc>
                <a:spcPct val="85000"/>
              </a:lnSpc>
            </a:pPr>
            <a:endParaRPr lang="en-US" sz="800" dirty="0" smtClean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("Tom's combined balance: " +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tom.getCombined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("Sue's combined balance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: 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" +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sue.getCombined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85000"/>
              </a:lnSpc>
            </a:pPr>
            <a:endParaRPr lang="en-US" sz="800" dirty="0" smtClean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tom.checkingWithdrawal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(4000);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sue.savingsWithdrawal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(10000);</a:t>
            </a:r>
          </a:p>
          <a:p>
            <a:pPr eaLnBrk="1" hangingPunct="1">
              <a:lnSpc>
                <a:spcPct val="85000"/>
              </a:lnSpc>
            </a:pPr>
            <a:endParaRPr lang="en-US" sz="800" dirty="0" smtClean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("Tom's combined balance: " +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tom.getCombined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("Sue's combined balance: 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 "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sue.getCombined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85000"/>
              </a:lnSpc>
            </a:pPr>
            <a:endParaRPr lang="en-US" sz="800" dirty="0" smtClean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tom.closeChecking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tom.closeSavings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sue.closeChecking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sue.closeSavings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85000"/>
              </a:lnSpc>
            </a:pPr>
            <a:endParaRPr lang="en-US" sz="8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("Tom's combined balance: " +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tom.getCombined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("Sue's combined balance: 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 "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sue.getCombined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>
              <a:lnSpc>
                <a:spcPct val="85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5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50000"/>
              </a:lnSpc>
            </a:pP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}</a:t>
            </a:r>
            <a:endParaRPr lang="en-US" sz="160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31" y="0"/>
            <a:ext cx="431367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1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6.4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500" y="2286000"/>
            <a:ext cx="46330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Using the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6026" y="3398730"/>
            <a:ext cx="407194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Random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1272" y="4465530"/>
            <a:ext cx="27414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class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36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// Java0605.java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// This program introduces the &lt;Random&gt; class, which is part of the &lt;java.util&gt; 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// package.  The &lt;nextInt&gt; method returns a random integer value.  Note that the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// values change each time that you execute the program.  </a:t>
            </a:r>
          </a:p>
          <a:p>
            <a:pPr eaLnBrk="1" hangingPunct="1">
              <a:lnSpc>
                <a:spcPct val="40000"/>
              </a:lnSpc>
            </a:pPr>
            <a:endParaRPr lang="en-US" sz="18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import java.util.Random;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public class Java0605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System.out.println("\nJAVA0605.JAVA\n");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Random rand = new Random();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		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System.out.println(rand.nextInt());		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0"/>
            <a:ext cx="449738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6300"/>
            <a:ext cx="44958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// Java0606.java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// This program "seeds" the Random object with a specific starting seed.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// Multiple executions will now display the same random numbers.  </a:t>
            </a:r>
          </a:p>
          <a:p>
            <a:pPr eaLnBrk="1" hangingPunct="1">
              <a:lnSpc>
                <a:spcPct val="120000"/>
              </a:lnSpc>
            </a:pPr>
            <a:r>
              <a:rPr lang="en-US">
                <a:latin typeface="Times New Roman" pitchFamily="18" charset="0"/>
                <a:sym typeface="Symbol" pitchFamily="18" charset="2"/>
              </a:rPr>
              <a:t>import java.util.Random;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public class Java0606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System.out.println("\nJAVA0606.JAVA\n");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		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System.out.println(rand.nextInt());	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068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95663"/>
            <a:ext cx="4419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68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68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6.2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5732" y="2438400"/>
            <a:ext cx="481253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Classes &amp;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3884" y="3585865"/>
            <a:ext cx="379623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Objects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65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// Java0607.java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// This program demonstrates the second "overloaded" &lt;nextInt(n)&gt; method, 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// which returns an integer x, such that 0 &lt;= x &lt; n.  </a:t>
            </a:r>
          </a:p>
          <a:p>
            <a:pPr eaLnBrk="1" hangingPunct="1">
              <a:lnSpc>
                <a:spcPct val="120000"/>
              </a:lnSpc>
            </a:pPr>
            <a:r>
              <a:rPr lang="en-US">
                <a:latin typeface="Times New Roman" pitchFamily="18" charset="0"/>
                <a:sym typeface="Symbol" pitchFamily="18" charset="2"/>
              </a:rPr>
              <a:t>import java.util.Random;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public class Java0607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System.out.println("\nJAVA0607.JAVA\n");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	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0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79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86138"/>
            <a:ext cx="39624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4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79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// Java0608.java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// This program introduces the &lt;setSeed&gt; method.  This method allows you to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// control the "randomness" and repeat the same sequence.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import java.util.Random;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public class Java0608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System.out.println("\nJAVA0608.JAVA\n");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rand.setSeed(12345);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System.out.println(rand.nextInt(100));	</a:t>
            </a:r>
          </a:p>
          <a:p>
            <a:pPr eaLnBrk="1" hangingPunct="1"/>
            <a:r>
              <a:rPr lang="en-US" sz="18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089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4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8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// Java0609.java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// This program demonstrates the &lt;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&gt; method, 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// which returns a real x, such that 0 &lt;= x &lt; 1.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java.util.Random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public class Java0609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[])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("\nJAVA0609.JAVA\n");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	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rand.nextDouble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());		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5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// Java0610.java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// This program demonstrates how to control an Random class object so that it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// generates integers in a desired range.  In this example the range is [10..99].</a:t>
            </a:r>
          </a:p>
          <a:p>
            <a:pPr eaLnBrk="1" hangingPunct="1"/>
            <a:endParaRPr lang="en-US" sz="18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java.util.Random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public class Java0610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[])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("\nJAVA0610.JAVA\n");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	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(90) + 10);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09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// Java0611.java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// This program demonstrates how to control an Random class object so that it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// generates random upper-case letters.  Note how "type casting" with (char) is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// used to change random integers in the [65..90] range to [A..Z] letters.</a:t>
            </a:r>
          </a:p>
          <a:p>
            <a:pPr eaLnBrk="1" hangingPunct="1">
              <a:lnSpc>
                <a:spcPct val="40000"/>
              </a:lnSpc>
            </a:pPr>
            <a:endParaRPr lang="en-US" sz="18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java.util.Random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public class Java0611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[])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("\nJAVA0611.JAVA\n");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	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 (char)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(26) + 65) );		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49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0"/>
            <a:ext cx="28654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8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Random Numbers Review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534400" cy="5700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  <a:sym typeface="Symbol" pitchFamily="18" charset="2"/>
              </a:rPr>
              <a:t>Random numbers are used in many areas of life: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Arial" charset="0"/>
                <a:sym typeface="Symbol" pitchFamily="18" charset="2"/>
              </a:rPr>
              <a:t>	Video Games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Arial" charset="0"/>
                <a:sym typeface="Symbol" pitchFamily="18" charset="2"/>
              </a:rPr>
              <a:t>	Simulations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Arial" charset="0"/>
                <a:sym typeface="Symbol" pitchFamily="18" charset="2"/>
              </a:rPr>
              <a:t>	The Lottery</a:t>
            </a:r>
          </a:p>
          <a:p>
            <a:pPr eaLnBrk="1" hangingPunct="1"/>
            <a:endParaRPr lang="en-US" sz="28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800" dirty="0">
                <a:latin typeface="Arial" charset="0"/>
                <a:sym typeface="Symbol" pitchFamily="18" charset="2"/>
              </a:rPr>
              <a:t>Usually you need a random integer in a specified </a:t>
            </a:r>
            <a:r>
              <a:rPr lang="en-US" sz="2800" b="0" dirty="0">
                <a:sym typeface="Symbol" pitchFamily="18" charset="2"/>
              </a:rPr>
              <a:t>range</a:t>
            </a:r>
            <a:r>
              <a:rPr lang="en-US" sz="2800" dirty="0">
                <a:latin typeface="Arial" charset="0"/>
                <a:sym typeface="Symbol" pitchFamily="18" charset="2"/>
              </a:rPr>
              <a:t>.</a:t>
            </a:r>
          </a:p>
          <a:p>
            <a:pPr eaLnBrk="1" hangingPunct="1"/>
            <a:endParaRPr lang="en-US" sz="28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800" dirty="0">
                <a:latin typeface="Arial" charset="0"/>
                <a:sym typeface="Symbol" pitchFamily="18" charset="2"/>
              </a:rPr>
              <a:t>large 	=  Largest integer you want</a:t>
            </a:r>
          </a:p>
          <a:p>
            <a:pPr eaLnBrk="1" hangingPunct="1"/>
            <a:r>
              <a:rPr lang="en-US" sz="2800" dirty="0">
                <a:latin typeface="Arial" charset="0"/>
                <a:sym typeface="Symbol" pitchFamily="18" charset="2"/>
              </a:rPr>
              <a:t>small 	=  Smallest integer you want</a:t>
            </a:r>
          </a:p>
          <a:p>
            <a:pPr eaLnBrk="1" hangingPunct="1"/>
            <a:r>
              <a:rPr lang="en-US" sz="2800" dirty="0">
                <a:latin typeface="Arial" charset="0"/>
                <a:sym typeface="Symbol" pitchFamily="18" charset="2"/>
              </a:rPr>
              <a:t>range 	=  large - small + 1</a:t>
            </a:r>
          </a:p>
          <a:p>
            <a:pPr eaLnBrk="1" hangingPunct="1"/>
            <a:endParaRPr lang="en-US" sz="28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b="0" dirty="0">
                <a:sym typeface="Symbol" pitchFamily="18" charset="2"/>
              </a:rPr>
              <a:t>range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) + </a:t>
            </a:r>
            <a:r>
              <a:rPr lang="en-US" sz="2800" b="0" dirty="0">
                <a:sym typeface="Symbol" pitchFamily="18" charset="2"/>
              </a:rPr>
              <a:t>small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);</a:t>
            </a:r>
          </a:p>
        </p:txBody>
      </p:sp>
      <p:pic>
        <p:nvPicPr>
          <p:cNvPr id="19460" name="Picture 4" descr="j02836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19812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j02237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600200"/>
            <a:ext cx="28670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4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AP Exam Alert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7724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  <a:sym typeface="Symbol" pitchFamily="18" charset="2"/>
              </a:rPr>
              <a:t>The </a:t>
            </a:r>
            <a:r>
              <a:rPr lang="en-US" sz="3200" b="0" dirty="0">
                <a:sym typeface="Symbol" pitchFamily="18" charset="2"/>
              </a:rPr>
              <a:t>Random</a:t>
            </a:r>
            <a:r>
              <a:rPr lang="en-US" sz="3200" dirty="0">
                <a:latin typeface="Arial" charset="0"/>
                <a:sym typeface="Symbol" pitchFamily="18" charset="2"/>
              </a:rPr>
              <a:t> </a:t>
            </a:r>
            <a:r>
              <a:rPr lang="en-US" sz="3200" u="sng" dirty="0">
                <a:latin typeface="Arial" charset="0"/>
                <a:sym typeface="Symbol" pitchFamily="18" charset="2"/>
              </a:rPr>
              <a:t>class</a:t>
            </a:r>
            <a:r>
              <a:rPr lang="en-US" sz="3200" dirty="0">
                <a:latin typeface="Arial" charset="0"/>
                <a:sym typeface="Symbol" pitchFamily="18" charset="2"/>
              </a:rPr>
              <a:t>, and its methods, are not tested on the AP Exam.</a:t>
            </a:r>
          </a:p>
          <a:p>
            <a:pPr eaLnBrk="1" hangingPunct="1"/>
            <a:endParaRPr lang="en-US" sz="32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3200" dirty="0">
                <a:latin typeface="Arial" charset="0"/>
                <a:sym typeface="Symbol" pitchFamily="18" charset="2"/>
              </a:rPr>
              <a:t>However, the </a:t>
            </a:r>
            <a:r>
              <a:rPr lang="en-US" sz="3200" dirty="0">
                <a:sym typeface="Symbol" pitchFamily="18" charset="2"/>
              </a:rPr>
              <a:t>random</a:t>
            </a:r>
            <a:r>
              <a:rPr lang="en-US" sz="3200" dirty="0">
                <a:latin typeface="Arial" charset="0"/>
                <a:sym typeface="Symbol" pitchFamily="18" charset="2"/>
              </a:rPr>
              <a:t> </a:t>
            </a:r>
            <a:r>
              <a:rPr lang="en-US" sz="3200" u="sng" dirty="0">
                <a:latin typeface="Arial" charset="0"/>
                <a:sym typeface="Symbol" pitchFamily="18" charset="2"/>
              </a:rPr>
              <a:t>method</a:t>
            </a:r>
            <a:r>
              <a:rPr lang="en-US" sz="3200" dirty="0">
                <a:latin typeface="Arial" charset="0"/>
                <a:sym typeface="Symbol" pitchFamily="18" charset="2"/>
              </a:rPr>
              <a:t> of the </a:t>
            </a:r>
            <a:r>
              <a:rPr lang="en-US" sz="3200" b="0" dirty="0">
                <a:sym typeface="Symbol" pitchFamily="18" charset="2"/>
              </a:rPr>
              <a:t>Math</a:t>
            </a:r>
            <a:r>
              <a:rPr lang="en-US" sz="3200" dirty="0">
                <a:latin typeface="Arial" charset="0"/>
                <a:sym typeface="Symbol" pitchFamily="18" charset="2"/>
              </a:rPr>
              <a:t> 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class </a:t>
            </a:r>
            <a:r>
              <a:rPr lang="en-US" sz="3200" dirty="0">
                <a:latin typeface="Arial" charset="0"/>
                <a:sym typeface="Symbol" pitchFamily="18" charset="2"/>
              </a:rPr>
              <a:t>will be tested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.</a:t>
            </a:r>
            <a:endParaRPr lang="en-US" sz="3200" dirty="0">
              <a:latin typeface="Arial" charset="0"/>
              <a:sym typeface="Symbol" pitchFamily="18" charset="2"/>
            </a:endParaRPr>
          </a:p>
        </p:txBody>
      </p:sp>
      <p:pic>
        <p:nvPicPr>
          <p:cNvPr id="20484" name="Picture 4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MMAG00293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19" y="4114800"/>
            <a:ext cx="22907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0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6727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6.5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499" y="2209800"/>
            <a:ext cx="46330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Using the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5608" y="3247072"/>
            <a:ext cx="665278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Math.Random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7127" y="4313872"/>
            <a:ext cx="374974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Method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66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053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Java0612.java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This program demonstrates the Math.random method.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Notice that it behaves just like the nextDouble method of the Random class.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Both will return a random real number n such that 0 &lt;= n &lt; 1</a:t>
            </a:r>
          </a:p>
          <a:p>
            <a:pPr eaLnBrk="1" hangingPunct="1">
              <a:lnSpc>
                <a:spcPct val="60000"/>
              </a:lnSpc>
            </a:pPr>
            <a:endParaRPr lang="en-US" sz="16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import java.util.Random;  // needed for Random class, but not needed for Math.random method</a:t>
            </a:r>
          </a:p>
          <a:p>
            <a:pPr eaLnBrk="1" hangingPunct="1">
              <a:lnSpc>
                <a:spcPct val="60000"/>
              </a:lnSpc>
            </a:pPr>
            <a:endParaRPr lang="en-US" sz="16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public class Java0612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System.out.println("\nJAVA0612.JAVA\n");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System.out.println("Math.random() method");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System.out.println("====================");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System.out.println("Random class");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System.out.println("============");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System.out.println(rand.nextDouble());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System.out.println(rand.nextDouble());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System.out.println(rand.nextDouble());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System.out.println(rand.nextDouble());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System.out.println(rand.nextDouble());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524000"/>
            <a:ext cx="37099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4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053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Java0613.java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This program demonstrates the Math.random method being used to display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random real numbers in the range of 0 to 99.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Note the comparisson with the nextInt method of the Random class.</a:t>
            </a:r>
          </a:p>
          <a:p>
            <a:pPr eaLnBrk="1" hangingPunct="1">
              <a:lnSpc>
                <a:spcPct val="60000"/>
              </a:lnSpc>
            </a:pPr>
            <a:endParaRPr lang="en-US" sz="16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import java.util.Random;</a:t>
            </a:r>
          </a:p>
          <a:p>
            <a:pPr eaLnBrk="1" hangingPunct="1">
              <a:lnSpc>
                <a:spcPct val="60000"/>
              </a:lnSpc>
            </a:pPr>
            <a:endParaRPr lang="en-US" sz="16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public class Java0613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System.out.println("\nJAVA0613.JAVA\n");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System.out.println("Math.random() method");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System.out.println("====================");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 * 100);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 * 100);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 * 100);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 * 100);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System.out.println(Math.random() * 100);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System.out.println("Random class");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System.out.println("============");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System.out.println(rand.nextInt(100));	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System.out.println(rand.nextInt(100));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524000"/>
            <a:ext cx="37099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4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66" y="0"/>
            <a:ext cx="55326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905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Visual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1993880"/>
            <a:ext cx="31242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38138" algn="l"/>
              </a:tabLst>
              <a:defRPr/>
            </a:pPr>
            <a:r>
              <a:rPr lang="en-US" sz="3200" dirty="0">
                <a:latin typeface="Arial" charset="0"/>
                <a:sym typeface="Symbol" pitchFamily="18" charset="2"/>
              </a:rPr>
              <a:t>1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 Class:</a:t>
            </a:r>
            <a:endParaRPr lang="en-US" sz="32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Bug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3200" dirty="0">
                <a:latin typeface="Arial" charset="0"/>
                <a:sym typeface="Symbol" pitchFamily="18" charset="2"/>
              </a:rPr>
              <a:t>5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 Objects</a:t>
            </a:r>
            <a:r>
              <a:rPr lang="en-US" sz="3200" dirty="0">
                <a:latin typeface="Arial" charset="0"/>
                <a:sym typeface="Symbol" pitchFamily="18" charset="2"/>
              </a:rPr>
              <a:t>: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All </a:t>
            </a:r>
            <a:r>
              <a:rPr lang="en-US" sz="2400" dirty="0">
                <a:latin typeface="Arial" charset="0"/>
                <a:sym typeface="Symbol" pitchFamily="18" charset="2"/>
              </a:rPr>
              <a:t>Bug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Objects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09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053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Java0614.java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This program demonstrates the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Math.random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 method being used to display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random integers in the range of 0 to 99 by using </a:t>
            </a:r>
            <a:r>
              <a:rPr lang="en-US" sz="1600" i="1" dirty="0">
                <a:latin typeface="Arial Rounded MT Bold" pitchFamily="34" charset="0"/>
                <a:sym typeface="Symbol" pitchFamily="18" charset="2"/>
              </a:rPr>
              <a:t>typecasting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// Note the comparison  with the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nextInt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 method of the Random class.</a:t>
            </a:r>
          </a:p>
          <a:p>
            <a:pPr eaLnBrk="1" hangingPunct="1">
              <a:lnSpc>
                <a:spcPct val="60000"/>
              </a:lnSpc>
            </a:pPr>
            <a:endParaRPr lang="en-US" sz="16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java.util.Random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>
              <a:lnSpc>
                <a:spcPct val="60000"/>
              </a:lnSpc>
            </a:pPr>
            <a:endParaRPr lang="en-US" sz="16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public class Java0614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[])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("\nJAVA0614.JAVA\n");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Math.random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 method");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("====================");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dirty="0" smtClean="0">
                <a:sym typeface="Symbol" pitchFamily="18" charset="2"/>
              </a:rPr>
              <a:t>(</a:t>
            </a:r>
            <a:r>
              <a:rPr lang="en-US" sz="1600" b="0" dirty="0" err="1">
                <a:sym typeface="Symbol" pitchFamily="18" charset="2"/>
              </a:rPr>
              <a:t>int</a:t>
            </a:r>
            <a:r>
              <a:rPr lang="en-US" sz="1600" b="0" dirty="0">
                <a:sym typeface="Symbol" pitchFamily="18" charset="2"/>
              </a:rPr>
              <a:t>)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 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Math.random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 * 100) 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dirty="0" smtClean="0">
                <a:sym typeface="Symbol" pitchFamily="18" charset="2"/>
              </a:rPr>
              <a:t>(</a:t>
            </a:r>
            <a:r>
              <a:rPr lang="en-US" sz="1600" b="0" dirty="0" err="1">
                <a:sym typeface="Symbol" pitchFamily="18" charset="2"/>
              </a:rPr>
              <a:t>int</a:t>
            </a:r>
            <a:r>
              <a:rPr lang="en-US" sz="1600" b="0" dirty="0">
                <a:sym typeface="Symbol" pitchFamily="18" charset="2"/>
              </a:rPr>
              <a:t>)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 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Math.random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 * 100) 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dirty="0" smtClean="0">
                <a:sym typeface="Symbol" pitchFamily="18" charset="2"/>
              </a:rPr>
              <a:t>(</a:t>
            </a:r>
            <a:r>
              <a:rPr lang="en-US" sz="1600" b="0" dirty="0" err="1">
                <a:sym typeface="Symbol" pitchFamily="18" charset="2"/>
              </a:rPr>
              <a:t>int</a:t>
            </a:r>
            <a:r>
              <a:rPr lang="en-US" sz="1600" b="0" dirty="0">
                <a:sym typeface="Symbol" pitchFamily="18" charset="2"/>
              </a:rPr>
              <a:t>)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 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Math.random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 * 100) 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dirty="0" smtClean="0">
                <a:sym typeface="Symbol" pitchFamily="18" charset="2"/>
              </a:rPr>
              <a:t>(</a:t>
            </a:r>
            <a:r>
              <a:rPr lang="en-US" sz="1600" b="0" dirty="0" err="1">
                <a:sym typeface="Symbol" pitchFamily="18" charset="2"/>
              </a:rPr>
              <a:t>int</a:t>
            </a:r>
            <a:r>
              <a:rPr lang="en-US" sz="1600" b="0" dirty="0">
                <a:sym typeface="Symbol" pitchFamily="18" charset="2"/>
              </a:rPr>
              <a:t>)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 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Math.random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 * 100) 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dirty="0" smtClean="0">
                <a:sym typeface="Symbol" pitchFamily="18" charset="2"/>
              </a:rPr>
              <a:t>(</a:t>
            </a:r>
            <a:r>
              <a:rPr lang="en-US" sz="1600" b="0" dirty="0" err="1">
                <a:sym typeface="Symbol" pitchFamily="18" charset="2"/>
              </a:rPr>
              <a:t>int</a:t>
            </a:r>
            <a:r>
              <a:rPr lang="en-US" sz="1600" b="0" dirty="0">
                <a:sym typeface="Symbol" pitchFamily="18" charset="2"/>
              </a:rPr>
              <a:t>)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 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Math.random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 * 100) );		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("Random class");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("============");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(100));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(100));		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(100));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(100));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rand.nextInt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(100));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6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524000"/>
            <a:ext cx="37099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2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n *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Math.random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Ranges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39366"/>
              </p:ext>
            </p:extLst>
          </p:nvPr>
        </p:nvGraphicFramePr>
        <p:xfrm>
          <a:off x="609600" y="1295401"/>
          <a:ext cx="7924799" cy="3809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7551"/>
                <a:gridCol w="3500453"/>
                <a:gridCol w="3446795"/>
              </a:tblGrid>
              <a:tr h="9005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4050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n = ?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</a:rPr>
                        <a:t>Math.random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returns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smallest value of 0.0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</a:rPr>
                        <a:t>Math.random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returns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largest of 0.999999...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69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 * 0.0 = 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 * 0.99999...  = 19.99999...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9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50 * 0.0 = 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50 * 0.99999...  = 49.99999...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69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100 * 0.0 = 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100 * 0.99999...  = 99.99999...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92313" y="2994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053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Java0615.java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This program demonstrates the Math.random method being used to display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random integers in the range of 1000 to 9999 by using typecasting.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// Note the comparison with the nextInt method of the Random class.</a:t>
            </a:r>
          </a:p>
          <a:p>
            <a:pPr eaLnBrk="1" hangingPunct="1">
              <a:lnSpc>
                <a:spcPct val="60000"/>
              </a:lnSpc>
            </a:pPr>
            <a:endParaRPr lang="en-US" sz="16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import java.util.Random;  </a:t>
            </a:r>
          </a:p>
          <a:p>
            <a:pPr eaLnBrk="1" hangingPunct="1">
              <a:lnSpc>
                <a:spcPct val="60000"/>
              </a:lnSpc>
            </a:pPr>
            <a:endParaRPr lang="en-US" sz="16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public class Java0615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System.out.println("\nJAVA0615.JAVA\n");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System.out.println("Math.random() method");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System.out.println("====================");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 (int) (Math.random() * 9000) + 1000);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 (int) (Math.random() * 9000) + 1000);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 (int) (Math.random() * 9000) + 1000);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 (int) (Math.random() * 9000) + 1000);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 (int) (Math.random() * 9000) + 1000);		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System.out.println("Random class");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System.out.println("============");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Random rand = new Random(12345);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System.out.println(rand.nextInt(9000) + 1000);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System.out.println(rand.nextInt(9000) + 1000);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System.out.println(rand.nextInt(9000) + 1000);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System.out.println(rand.nextInt(9000) + 1000);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System.out.println(rand.nextInt(9000) + 1000);		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	System.out.println();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sz="160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524000"/>
            <a:ext cx="30416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Math.random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Review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534400" cy="5822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700" dirty="0">
                <a:latin typeface="Arial" charset="0"/>
                <a:sym typeface="Symbol" pitchFamily="18" charset="2"/>
              </a:rPr>
              <a:t>Random numbers can also be created with the </a:t>
            </a:r>
            <a:r>
              <a:rPr lang="en-US" sz="2700" b="0" dirty="0">
                <a:sym typeface="Symbol" pitchFamily="18" charset="2"/>
              </a:rPr>
              <a:t>random</a:t>
            </a:r>
            <a:r>
              <a:rPr lang="en-US" sz="2700" dirty="0">
                <a:latin typeface="Arial" charset="0"/>
                <a:sym typeface="Symbol" pitchFamily="18" charset="2"/>
              </a:rPr>
              <a:t> method of the </a:t>
            </a:r>
            <a:r>
              <a:rPr lang="en-US" sz="2700" b="0" dirty="0">
                <a:sym typeface="Symbol" pitchFamily="18" charset="2"/>
              </a:rPr>
              <a:t>Math</a:t>
            </a:r>
            <a:r>
              <a:rPr lang="en-US" sz="2700" dirty="0">
                <a:latin typeface="Arial" charset="0"/>
                <a:sym typeface="Symbol" pitchFamily="18" charset="2"/>
              </a:rPr>
              <a:t> class in this way:</a:t>
            </a:r>
          </a:p>
          <a:p>
            <a:pPr eaLnBrk="1" hangingPunct="1">
              <a:lnSpc>
                <a:spcPct val="90000"/>
              </a:lnSpc>
            </a:pPr>
            <a:endParaRPr lang="en-US" sz="27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700" dirty="0">
                <a:latin typeface="Arial" charset="0"/>
                <a:sym typeface="Symbol" pitchFamily="18" charset="2"/>
              </a:rPr>
              <a:t>As before, you start with these 3 values:</a:t>
            </a:r>
          </a:p>
          <a:p>
            <a:pPr eaLnBrk="1" hangingPunct="1"/>
            <a:r>
              <a:rPr lang="en-US" sz="2700" dirty="0">
                <a:latin typeface="Arial" charset="0"/>
                <a:sym typeface="Symbol" pitchFamily="18" charset="2"/>
              </a:rPr>
              <a:t>large 	=  Largest integer you want</a:t>
            </a:r>
          </a:p>
          <a:p>
            <a:pPr eaLnBrk="1" hangingPunct="1"/>
            <a:r>
              <a:rPr lang="en-US" sz="2700" dirty="0">
                <a:latin typeface="Arial" charset="0"/>
                <a:sym typeface="Symbol" pitchFamily="18" charset="2"/>
              </a:rPr>
              <a:t>small 	=  Smallest integer you want</a:t>
            </a:r>
          </a:p>
          <a:p>
            <a:pPr eaLnBrk="1" hangingPunct="1"/>
            <a:r>
              <a:rPr lang="en-US" sz="2700" dirty="0">
                <a:latin typeface="Arial" charset="0"/>
                <a:sym typeface="Symbol" pitchFamily="18" charset="2"/>
              </a:rPr>
              <a:t>range 	=  large - small + 1</a:t>
            </a:r>
          </a:p>
          <a:p>
            <a:pPr eaLnBrk="1" hangingPunct="1">
              <a:lnSpc>
                <a:spcPct val="90000"/>
              </a:lnSpc>
            </a:pPr>
            <a:endParaRPr lang="en-US" sz="27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700" b="0" dirty="0" err="1">
                <a:sym typeface="Symbol" pitchFamily="18" charset="2"/>
              </a:rPr>
              <a:t>int</a:t>
            </a:r>
            <a:r>
              <a:rPr lang="en-US" sz="2700" b="0" dirty="0">
                <a:sym typeface="Symbol" pitchFamily="18" charset="2"/>
              </a:rPr>
              <a:t> x = (</a:t>
            </a:r>
            <a:r>
              <a:rPr lang="en-US" sz="2700" b="0" dirty="0" err="1">
                <a:sym typeface="Symbol" pitchFamily="18" charset="2"/>
              </a:rPr>
              <a:t>int</a:t>
            </a:r>
            <a:r>
              <a:rPr lang="en-US" sz="2700" b="0" dirty="0">
                <a:sym typeface="Symbol" pitchFamily="18" charset="2"/>
              </a:rPr>
              <a:t>) (</a:t>
            </a:r>
            <a:r>
              <a:rPr lang="en-US" sz="2700" b="0" dirty="0" err="1">
                <a:sym typeface="Symbol" pitchFamily="18" charset="2"/>
              </a:rPr>
              <a:t>Math.random</a:t>
            </a:r>
            <a:r>
              <a:rPr lang="en-US" sz="2700" b="0" dirty="0">
                <a:sym typeface="Symbol" pitchFamily="18" charset="2"/>
              </a:rPr>
              <a:t>() * range + small);</a:t>
            </a:r>
          </a:p>
          <a:p>
            <a:pPr eaLnBrk="1" hangingPunct="1"/>
            <a:endParaRPr lang="en-US" sz="27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700" dirty="0">
                <a:latin typeface="Arial" charset="0"/>
                <a:sym typeface="Symbol" pitchFamily="18" charset="2"/>
              </a:rPr>
              <a:t>What actually happens is that </a:t>
            </a:r>
            <a:r>
              <a:rPr lang="en-US" sz="2700" b="0" dirty="0" err="1">
                <a:sym typeface="Symbol" pitchFamily="18" charset="2"/>
              </a:rPr>
              <a:t>Math.random</a:t>
            </a:r>
            <a:r>
              <a:rPr lang="en-US" sz="2700" b="0" dirty="0">
                <a:sym typeface="Symbol" pitchFamily="18" charset="2"/>
              </a:rPr>
              <a:t>()</a:t>
            </a:r>
            <a:r>
              <a:rPr lang="en-US" sz="2700" dirty="0">
                <a:latin typeface="Arial" charset="0"/>
                <a:sym typeface="Symbol" pitchFamily="18" charset="2"/>
              </a:rPr>
              <a:t> returns a real# between </a:t>
            </a:r>
            <a:r>
              <a:rPr lang="en-US" sz="2700" b="0" dirty="0">
                <a:sym typeface="Symbol" pitchFamily="18" charset="2"/>
              </a:rPr>
              <a:t>0</a:t>
            </a:r>
            <a:r>
              <a:rPr lang="en-US" sz="2700" dirty="0">
                <a:latin typeface="Arial" charset="0"/>
                <a:sym typeface="Symbol" pitchFamily="18" charset="2"/>
              </a:rPr>
              <a:t> and </a:t>
            </a:r>
            <a:r>
              <a:rPr lang="en-US" sz="2700" b="0" dirty="0">
                <a:sym typeface="Symbol" pitchFamily="18" charset="2"/>
              </a:rPr>
              <a:t>.99999999999...</a:t>
            </a:r>
            <a:r>
              <a:rPr lang="en-US" sz="2700" dirty="0">
                <a:latin typeface="Arial" charset="0"/>
                <a:sym typeface="Symbol" pitchFamily="18" charset="2"/>
              </a:rPr>
              <a:t>  When multiplied by the range it returns a number between </a:t>
            </a:r>
            <a:r>
              <a:rPr lang="en-US" sz="2700" b="0" dirty="0">
                <a:sym typeface="Symbol" pitchFamily="18" charset="2"/>
              </a:rPr>
              <a:t>0</a:t>
            </a:r>
            <a:r>
              <a:rPr lang="en-US" sz="2700" dirty="0">
                <a:latin typeface="Arial" charset="0"/>
                <a:sym typeface="Symbol" pitchFamily="18" charset="2"/>
              </a:rPr>
              <a:t> and </a:t>
            </a:r>
            <a:r>
              <a:rPr lang="en-US" sz="2700" b="0" dirty="0">
                <a:sym typeface="Symbol" pitchFamily="18" charset="2"/>
              </a:rPr>
              <a:t>range-1</a:t>
            </a:r>
            <a:r>
              <a:rPr lang="en-US" sz="2700" dirty="0">
                <a:latin typeface="Arial" charset="0"/>
                <a:sym typeface="Symbol" pitchFamily="18" charset="2"/>
              </a:rPr>
              <a:t> </a:t>
            </a:r>
            <a:r>
              <a:rPr lang="en-US" sz="2700" dirty="0" smtClean="0">
                <a:latin typeface="Arial" charset="0"/>
                <a:sym typeface="Symbol" pitchFamily="18" charset="2"/>
              </a:rPr>
              <a:t>(similar to </a:t>
            </a:r>
            <a:r>
              <a:rPr lang="en-US" sz="2700" b="0" dirty="0" err="1" smtClean="0">
                <a:sym typeface="Symbol" pitchFamily="18" charset="2"/>
              </a:rPr>
              <a:t>nextInt</a:t>
            </a:r>
            <a:r>
              <a:rPr lang="en-US" sz="2700" dirty="0">
                <a:latin typeface="Arial" charset="0"/>
                <a:sym typeface="Symbol" pitchFamily="18" charset="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132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6.6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500" y="2209800"/>
            <a:ext cx="46330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Using the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329" y="3323272"/>
            <a:ext cx="737734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DecimalFormat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1272" y="4390072"/>
            <a:ext cx="27414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class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Java0616.java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This program demonstrates how to "right justify" integers with an object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of the &lt;DecimalFormat&gt; class and the &lt;format&gt; method.</a:t>
            </a:r>
          </a:p>
          <a:p>
            <a:pPr eaLnBrk="1" hangingPunct="1"/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import java.text.DecimalFormat;</a:t>
            </a:r>
          </a:p>
          <a:p>
            <a:pPr eaLnBrk="1" hangingPunct="1"/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public class Java0616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System.out.println("\nJAVA0616.JAVA\n");		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DecimalFormat output = new DecimalFormat("00000");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System.out.println(output.format(1234));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System.out.println(output.format(12345));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System.out.println(output.format(123456));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System.out.println(output.format(1234567));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System.out.println();		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15000" y="2549525"/>
            <a:ext cx="3200400" cy="4117975"/>
            <a:chOff x="3600" y="1606"/>
            <a:chExt cx="2016" cy="2594"/>
          </a:xfrm>
        </p:grpSpPr>
        <p:sp>
          <p:nvSpPr>
            <p:cNvPr id="2867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600" y="2316"/>
              <a:ext cx="2016" cy="18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9528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Impact"/>
                </a:rPr>
                <a:t>NOTE: The</a:t>
              </a:r>
            </a:p>
            <a:p>
              <a:pPr algn="ctr"/>
              <a:r>
                <a:rPr lang="en-US" sz="3600" b="1" kern="10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Impact"/>
                </a:rPr>
                <a:t>output.format</a:t>
              </a:r>
              <a:endPara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endParaRPr>
            </a:p>
            <a:p>
              <a:pPr algn="ctr"/>
              <a:r>
                <a:rPr lang="en-US" sz="3600" b="1" kern="1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Impact"/>
                </a:rPr>
                <a:t>is ignored</a:t>
              </a:r>
            </a:p>
            <a:p>
              <a:pPr algn="ctr"/>
              <a:r>
                <a:rPr lang="en-US" sz="3600" b="1" kern="1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Impact"/>
                </a:rPr>
                <a:t>for numbers</a:t>
              </a:r>
            </a:p>
            <a:p>
              <a:pPr algn="ctr"/>
              <a:r>
                <a:rPr lang="en-US" sz="3600" b="1" kern="1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Impact"/>
                </a:rPr>
                <a:t>that are</a:t>
              </a:r>
            </a:p>
            <a:p>
              <a:pPr algn="ctr"/>
              <a:r>
                <a:rPr lang="en-US" sz="3600" b="1" kern="1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Impact"/>
                </a:rPr>
                <a:t>too large.</a:t>
              </a:r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 flipH="1" flipV="1">
              <a:off x="4608" y="1632"/>
              <a:ext cx="288" cy="0"/>
            </a:xfrm>
            <a:prstGeom prst="lin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V="1">
              <a:off x="4896" y="1606"/>
              <a:ext cx="0" cy="650"/>
            </a:xfrm>
            <a:prstGeom prst="lin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00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Java0617.java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This program demonstrates how to insert commas in numerical output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with a &lt;DecimalFormat&gt; object.</a:t>
            </a:r>
          </a:p>
          <a:p>
            <a:pPr eaLnBrk="1" hangingPunct="1"/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import java.text.DecimalFormat;</a:t>
            </a:r>
          </a:p>
          <a:p>
            <a:pPr eaLnBrk="1" hangingPunct="1"/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public class Java0617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System.out.println("\nJAVA0617.JAVA\n");		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DecimalFormat output = new DecimalFormat("0,000,000");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System.out.println(output.format(1234));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System.out.println(output.format(12345));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System.out.println(output.format(123456));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System.out.println(output.format(1234567));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System.out.println();		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6096000" y="3922713"/>
            <a:ext cx="2819400" cy="2401887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800" b="0" i="1">
                <a:sym typeface="Symbol" pitchFamily="18" charset="2"/>
              </a:rPr>
              <a:t>Try this!</a:t>
            </a:r>
          </a:p>
          <a:p>
            <a:pPr algn="ctr" eaLnBrk="1" hangingPunct="1"/>
            <a:r>
              <a:rPr lang="en-US" sz="2400">
                <a:latin typeface="Arial" charset="0"/>
                <a:sym typeface="Symbol" pitchFamily="18" charset="2"/>
              </a:rPr>
              <a:t>Change the DecimalFormat to “0,000” and make the last number 1234567890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60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7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0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// Java0618.java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// This program demonstrates how to display US currency amounts.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// Additionally, note how the &lt;format&gt; methods rounds off to the nearest penny.</a:t>
            </a:r>
          </a:p>
          <a:p>
            <a:pPr eaLnBrk="1" hangingPunct="1"/>
            <a:endParaRPr lang="en-US" sz="20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java.text.DecimalFormat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/>
            <a:endParaRPr lang="en-US" sz="20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public class Java0618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[])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("\nJAVA0618.JAVA\n");		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DecimalFormat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money =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new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DecimalFormat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("$0.00");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(money .format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(1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(money .format(12.2));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(money .format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(123.32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(money .format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(1234.432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(money .format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(12345.543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(money .format(123456.654));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(money .format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(1234567.765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();		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6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1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73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// Java0619.java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// This program demonstrates how to control rounding off to a specified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// number of digits beyond the decimal point.</a:t>
            </a:r>
          </a:p>
          <a:p>
            <a:pPr eaLnBrk="1" hangingPunct="1"/>
            <a:r>
              <a:rPr lang="en-US" sz="1700">
                <a:latin typeface="Times New Roman" pitchFamily="18" charset="0"/>
                <a:sym typeface="Symbol" pitchFamily="18" charset="2"/>
              </a:rPr>
              <a:t>import java.text.DecimalFormat;</a:t>
            </a:r>
          </a:p>
          <a:p>
            <a:pPr eaLnBrk="1" hangingPunct="1"/>
            <a:r>
              <a:rPr lang="en-US" sz="1700">
                <a:latin typeface="Times New Roman" pitchFamily="18" charset="0"/>
                <a:sym typeface="Symbol" pitchFamily="18" charset="2"/>
              </a:rPr>
              <a:t>public class Java0619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public static void main (String args[])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System.out.println("\nJAVA0619.JAVA\n");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DecimalFormat output1 = new DecimalFormat("0.0");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DecimalFormat output2 = new DecimalFormat("0.00");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DecimalFormat output3 = new DecimalFormat("0.000");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DecimalFormat output4 = new DecimalFormat("0.0000");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DecimalFormat output5 = new DecimalFormat("0.00000");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DecimalFormat output6 = new DecimalFormat("0.000000");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DecimalFormat output7 = new DecimalFormat("0.0000000");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DecimalFormat output8 = new DecimalFormat("0.00000000");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System.out.println(Math.PI);	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System.out.println(output1.format(Math.PI));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System.out.println(output2.format(Math.PI));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System.out.println(output3.format(Math.PI));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System.out.println(output4.format(Math.PI));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System.out.println(output5.format(Math.PI));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System.out.println(output6.format(Math.PI));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System.out.println(output7.format(Math.PI));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		System.out.println(output8.format(Math.PI));     System.out.println();</a:t>
            </a:r>
          </a:p>
          <a:p>
            <a:pPr eaLnBrk="1" hangingPunct="1"/>
            <a:r>
              <a:rPr lang="en-US" sz="170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sz="1700">
                <a:latin typeface="Times New Roman" pitchFamily="18" charset="0"/>
                <a:sym typeface="Symbol" pitchFamily="18" charset="2"/>
              </a:rPr>
              <a:t>}</a:t>
            </a:r>
          </a:p>
          <a:p>
            <a:pPr eaLnBrk="1" hangingPunct="1">
              <a:lnSpc>
                <a:spcPct val="30000"/>
              </a:lnSpc>
            </a:pPr>
            <a:endParaRPr lang="en-US" sz="17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6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6.7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4194" y="2209800"/>
            <a:ext cx="645561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Working with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5269" y="3352800"/>
            <a:ext cx="445346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Graphics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3884" y="4466272"/>
            <a:ext cx="379623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Objects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41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0"/>
            <a:ext cx="5532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905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Visual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Classes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0" y="1993880"/>
            <a:ext cx="3124200" cy="3293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38138" algn="l"/>
              </a:tabLst>
              <a:defRPr/>
            </a:pPr>
            <a:r>
              <a:rPr lang="en-US" sz="3200" dirty="0">
                <a:latin typeface="Arial" charset="0"/>
                <a:sym typeface="Symbol" pitchFamily="18" charset="2"/>
              </a:rPr>
              <a:t>2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3200" dirty="0">
                <a:latin typeface="Arial" charset="0"/>
                <a:sym typeface="Symbol" pitchFamily="18" charset="2"/>
              </a:rPr>
              <a:t>Classes: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Bug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Rock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3200" dirty="0" smtClean="0">
                <a:latin typeface="Arial" charset="0"/>
                <a:sym typeface="Symbol" pitchFamily="18" charset="2"/>
              </a:rPr>
              <a:t>8 Objects</a:t>
            </a:r>
            <a:r>
              <a:rPr lang="en-US" sz="3200" dirty="0">
                <a:latin typeface="Arial" charset="0"/>
                <a:sym typeface="Symbol" pitchFamily="18" charset="2"/>
              </a:rPr>
              <a:t>: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5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Bug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Objects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3 </a:t>
            </a:r>
            <a:r>
              <a:rPr lang="en-US" sz="2400" dirty="0">
                <a:latin typeface="Arial" charset="0"/>
                <a:sym typeface="Symbol" pitchFamily="18" charset="2"/>
              </a:rPr>
              <a:t>Rock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Objects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61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// Java0620.java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// This program shows how you can create your own display colors by 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// creating color objects with different (Red, Green, Blue) values.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// RGB values are in the [0..255] range.</a:t>
            </a:r>
          </a:p>
          <a:p>
            <a:pPr eaLnBrk="1" hangingPunct="1">
              <a:lnSpc>
                <a:spcPct val="70000"/>
              </a:lnSpc>
            </a:pPr>
            <a:endParaRPr lang="en-US" sz="21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java.awt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.*;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java.applet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.*;</a:t>
            </a:r>
          </a:p>
          <a:p>
            <a:pPr eaLnBrk="1" hangingPunct="1">
              <a:lnSpc>
                <a:spcPct val="70000"/>
              </a:lnSpc>
            </a:pPr>
            <a:endParaRPr lang="en-US" sz="21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public class Java0620 extends Applet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public void paint(Graphics g)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{		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(new Color(255,0,255));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g.fillRect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(0,0,800,200);</a:t>
            </a:r>
          </a:p>
          <a:p>
            <a:pPr eaLnBrk="1" hangingPunct="1">
              <a:lnSpc>
                <a:spcPct val="70000"/>
              </a:lnSpc>
            </a:pPr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(new Color(0,255,255));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g.fillRect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(0,200,800,200);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(new Color(100,100,100));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g.fillRect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(0,400,800,200);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sp>
        <p:nvSpPr>
          <p:cNvPr id="33795" name="WordArt 5"/>
          <p:cNvSpPr>
            <a:spLocks noChangeArrowheads="1" noChangeShapeType="1" noTextEdit="1"/>
          </p:cNvSpPr>
          <p:nvPr/>
        </p:nvSpPr>
        <p:spPr bwMode="auto">
          <a:xfrm>
            <a:off x="5791200" y="2667000"/>
            <a:ext cx="249555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Output on the</a:t>
            </a:r>
          </a:p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next slide.</a:t>
            </a:r>
          </a:p>
        </p:txBody>
      </p:sp>
    </p:spTree>
    <p:extLst>
      <p:ext uri="{BB962C8B-B14F-4D97-AF65-F5344CB8AC3E}">
        <p14:creationId xmlns:p14="http://schemas.microsoft.com/office/powerpoint/2010/main" val="8879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802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// Java0621.java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// This program shows all the shades of Red, Green and Blue using the &lt;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setColor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&gt; method.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java.awt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.*;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java.applet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.*;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public class Java0621 extends Applet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public void paint(Graphics g)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{			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for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 red = 0; red &lt;= 255; red++)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(new Color(red,0,0));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g.drawLine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(red,0,red,600);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}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for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 green = 0; green &lt;= 255; green++)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(new Color(0,green,0));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g.drawLine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(green+255,0,green+255,600);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}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for (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 blue = 0; blue &lt;= 255;blue++)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{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(new Color(0,0,blue));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g.drawLine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(blue+510,0,blue+510,600);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	}  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sp>
        <p:nvSpPr>
          <p:cNvPr id="35843" name="WordArt 4"/>
          <p:cNvSpPr>
            <a:spLocks noChangeArrowheads="1" noChangeShapeType="1" noTextEdit="1"/>
          </p:cNvSpPr>
          <p:nvPr/>
        </p:nvSpPr>
        <p:spPr bwMode="auto">
          <a:xfrm>
            <a:off x="5791200" y="2667000"/>
            <a:ext cx="249555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Output on the</a:t>
            </a:r>
          </a:p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next slide.</a:t>
            </a:r>
          </a:p>
        </p:txBody>
      </p:sp>
    </p:spTree>
    <p:extLst>
      <p:ext uri="{BB962C8B-B14F-4D97-AF65-F5344CB8AC3E}">
        <p14:creationId xmlns:p14="http://schemas.microsoft.com/office/powerpoint/2010/main" val="41021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4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// Java0622.java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// This program draws three squares with user-defined &lt;Color&gt; objects.</a:t>
            </a:r>
          </a:p>
          <a:p>
            <a:pPr eaLnBrk="1" hangingPunct="1">
              <a:lnSpc>
                <a:spcPct val="60000"/>
              </a:lnSpc>
            </a:pPr>
            <a:endParaRPr lang="en-US" sz="21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import java.awt.*;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import java.applet.*;</a:t>
            </a:r>
          </a:p>
          <a:p>
            <a:pPr eaLnBrk="1" hangingPunct="1">
              <a:lnSpc>
                <a:spcPct val="60000"/>
              </a:lnSpc>
            </a:pPr>
            <a:endParaRPr lang="en-US" sz="21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public class Java0622 extends Applet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public void paint(Graphics g)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Color myRed = new Color(255,0,64);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Color myGreen = new Color(16,255,16);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Color myBlue = new Color(64,64,255);</a:t>
            </a:r>
          </a:p>
          <a:p>
            <a:pPr eaLnBrk="1" hangingPunct="1">
              <a:lnSpc>
                <a:spcPct val="70000"/>
              </a:lnSpc>
            </a:pPr>
            <a:endParaRPr lang="en-US" sz="21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g.setColor(myRed);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g.fillRect(20,100,100,100);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g.setColor(myGreen);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g.fillRect(140,100,100,100);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g.setColor(myBlue);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g.fillRect(260,100,100,100);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}	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graphicFrame>
        <p:nvGraphicFramePr>
          <p:cNvPr id="523270" name="Object 6"/>
          <p:cNvGraphicFramePr>
            <a:graphicFrameLocks noChangeAspect="1"/>
          </p:cNvGraphicFramePr>
          <p:nvPr/>
        </p:nvGraphicFramePr>
        <p:xfrm>
          <a:off x="4876800" y="0"/>
          <a:ext cx="4267200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3" imgW="3742857" imgH="2619048" progId="Paint.Picture">
                  <p:embed/>
                </p:oleObj>
              </mc:Choice>
              <mc:Fallback>
                <p:oleObj name="Bitmap Image" r:id="rId3" imgW="3742857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0"/>
                        <a:ext cx="4267200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8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Anonymous Objects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1079500"/>
            <a:ext cx="8534400" cy="5626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Situations exist where an object identifier is not necessary when creating a new object. 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The majority of objects have an object identifier like these two examples: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Courier New" pitchFamily="49" charset="0"/>
                <a:sym typeface="Symbol" pitchFamily="18" charset="2"/>
              </a:rPr>
              <a:t>	Bank tom = new Bank(2500);		</a:t>
            </a:r>
          </a:p>
          <a:p>
            <a:pPr eaLnBrk="1" hangingPunct="1"/>
            <a:r>
              <a:rPr lang="en-US" sz="2400" dirty="0">
                <a:latin typeface="Courier New" pitchFamily="49" charset="0"/>
                <a:sym typeface="Symbol" pitchFamily="18" charset="2"/>
              </a:rPr>
              <a:t>	Color </a:t>
            </a:r>
            <a:r>
              <a:rPr lang="en-US" sz="2400" dirty="0" err="1">
                <a:latin typeface="Courier New" pitchFamily="49" charset="0"/>
                <a:sym typeface="Symbol" pitchFamily="18" charset="2"/>
              </a:rPr>
              <a:t>myRed</a:t>
            </a:r>
            <a:r>
              <a:rPr lang="en-US" sz="2400" dirty="0">
                <a:latin typeface="Courier New" pitchFamily="49" charset="0"/>
                <a:sym typeface="Symbol" pitchFamily="18" charset="2"/>
              </a:rPr>
              <a:t> = new Color(255,0,64);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ourier New" pitchFamily="49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There are also objects that are used as parameters in a method call like: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	</a:t>
            </a:r>
            <a:r>
              <a:rPr lang="en-US" sz="2400" dirty="0" err="1">
                <a:latin typeface="Courier New" pitchFamily="49" charset="0"/>
                <a:sym typeface="Symbol" pitchFamily="18" charset="2"/>
              </a:rPr>
              <a:t>g.setColor</a:t>
            </a:r>
            <a:r>
              <a:rPr lang="en-US" sz="2400" dirty="0">
                <a:latin typeface="Courier New" pitchFamily="49" charset="0"/>
                <a:sym typeface="Symbol" pitchFamily="18" charset="2"/>
              </a:rPr>
              <a:t>(new Color(100,100,100));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ourier New" pitchFamily="49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A new Color object is created, but not identified.  </a:t>
            </a: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Such objects are called </a:t>
            </a:r>
            <a:r>
              <a:rPr lang="en-US" sz="2400" i="1" dirty="0">
                <a:latin typeface="Arial Rounded MT Bold" pitchFamily="34" charset="0"/>
                <a:sym typeface="Symbol" pitchFamily="18" charset="2"/>
              </a:rPr>
              <a:t>anonymous</a:t>
            </a:r>
            <a:r>
              <a:rPr lang="en-US" sz="2400" dirty="0">
                <a:latin typeface="Arial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objects</a:t>
            </a:r>
            <a:r>
              <a:rPr lang="en-US" sz="2400" dirty="0">
                <a:latin typeface="Arial" charset="0"/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4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590800" y="0"/>
            <a:ext cx="6553200" cy="21304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Arial" charset="0"/>
                <a:sym typeface="Symbol" pitchFamily="18" charset="2"/>
              </a:rPr>
              <a:t>Load Paint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Arial" charset="0"/>
                <a:sym typeface="Symbol" pitchFamily="18" charset="2"/>
              </a:rPr>
              <a:t>Click [Colors] - [Edit Colors] - [Define Custom Colors]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Arial" charset="0"/>
                <a:sym typeface="Symbol" pitchFamily="18" charset="2"/>
              </a:rPr>
              <a:t>Click the triangle at the right side of the window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Arial" charset="0"/>
                <a:sym typeface="Symbol" pitchFamily="18" charset="2"/>
              </a:rPr>
              <a:t>Move the crosshairs and triangle until you get the color you want in the </a:t>
            </a:r>
            <a:r>
              <a:rPr lang="en-US" sz="1800" b="0" dirty="0">
                <a:sym typeface="Symbol" pitchFamily="18" charset="2"/>
              </a:rPr>
              <a:t>Color/Solid</a:t>
            </a:r>
            <a:r>
              <a:rPr lang="en-US" sz="1800" dirty="0">
                <a:latin typeface="Arial" charset="0"/>
                <a:sym typeface="Symbol" pitchFamily="18" charset="2"/>
              </a:rPr>
              <a:t> box.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Arial" charset="0"/>
                <a:sym typeface="Symbol" pitchFamily="18" charset="2"/>
              </a:rPr>
              <a:t>Copy the </a:t>
            </a:r>
            <a:r>
              <a:rPr lang="en-US" sz="1800" b="0" dirty="0">
                <a:sym typeface="Symbol" pitchFamily="18" charset="2"/>
              </a:rPr>
              <a:t>Red</a:t>
            </a:r>
            <a:r>
              <a:rPr lang="en-US" sz="1800" dirty="0">
                <a:latin typeface="Arial" charset="0"/>
                <a:sym typeface="Symbol" pitchFamily="18" charset="2"/>
              </a:rPr>
              <a:t>, </a:t>
            </a:r>
            <a:r>
              <a:rPr lang="en-US" sz="1800" b="0" dirty="0">
                <a:sym typeface="Symbol" pitchFamily="18" charset="2"/>
              </a:rPr>
              <a:t>Green</a:t>
            </a:r>
            <a:r>
              <a:rPr lang="en-US" sz="1800" dirty="0">
                <a:latin typeface="Arial" charset="0"/>
                <a:sym typeface="Symbol" pitchFamily="18" charset="2"/>
              </a:rPr>
              <a:t>, and </a:t>
            </a:r>
            <a:r>
              <a:rPr lang="en-US" sz="1800" b="0" dirty="0">
                <a:sym typeface="Symbol" pitchFamily="18" charset="2"/>
              </a:rPr>
              <a:t>Blue</a:t>
            </a:r>
            <a:r>
              <a:rPr lang="en-US" sz="1800" dirty="0">
                <a:latin typeface="Arial" charset="0"/>
                <a:sym typeface="Symbol" pitchFamily="18" charset="2"/>
              </a:rPr>
              <a:t> numbers into your java program.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0" dirty="0">
                <a:sym typeface="Symbol" pitchFamily="18" charset="2"/>
              </a:rPr>
              <a:t>Ignore the Hue, Sat, and </a:t>
            </a:r>
            <a:r>
              <a:rPr lang="en-US" sz="1800" b="0" dirty="0" err="1">
                <a:sym typeface="Symbol" pitchFamily="18" charset="2"/>
              </a:rPr>
              <a:t>Lum</a:t>
            </a:r>
            <a:r>
              <a:rPr lang="en-US" sz="1800" b="0" dirty="0">
                <a:sym typeface="Symbol" pitchFamily="18" charset="2"/>
              </a:rPr>
              <a:t>!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79248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WordArt 11"/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22860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Try</a:t>
            </a:r>
          </a:p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This!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943600" y="5181600"/>
            <a:ext cx="2362200" cy="1371600"/>
            <a:chOff x="3744" y="3264"/>
            <a:chExt cx="1488" cy="864"/>
          </a:xfrm>
        </p:grpSpPr>
        <p:sp>
          <p:nvSpPr>
            <p:cNvPr id="39942" name="Oval 7"/>
            <p:cNvSpPr>
              <a:spLocks noChangeArrowheads="1"/>
            </p:cNvSpPr>
            <p:nvPr/>
          </p:nvSpPr>
          <p:spPr bwMode="auto">
            <a:xfrm>
              <a:off x="4368" y="3264"/>
              <a:ext cx="864" cy="86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Line 9"/>
            <p:cNvSpPr>
              <a:spLocks noChangeShapeType="1"/>
            </p:cNvSpPr>
            <p:nvPr/>
          </p:nvSpPr>
          <p:spPr bwMode="auto">
            <a:xfrm flipH="1" flipV="1">
              <a:off x="3744" y="3360"/>
              <a:ext cx="528" cy="6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12"/>
            <p:cNvSpPr>
              <a:spLocks noChangeShapeType="1"/>
            </p:cNvSpPr>
            <p:nvPr/>
          </p:nvSpPr>
          <p:spPr bwMode="auto">
            <a:xfrm flipV="1">
              <a:off x="3744" y="3362"/>
              <a:ext cx="528" cy="6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54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83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// Java0622.java   </a:t>
            </a:r>
          </a:p>
          <a:p>
            <a:pPr eaLnBrk="1" hangingPunct="1"/>
            <a:r>
              <a:rPr lang="en-US" sz="2100" b="0" dirty="0">
                <a:solidFill>
                  <a:srgbClr val="006000"/>
                </a:solidFill>
                <a:sym typeface="Symbol" pitchFamily="18" charset="2"/>
              </a:rPr>
              <a:t>// Try This!  Add your customized color!</a:t>
            </a:r>
          </a:p>
          <a:p>
            <a:pPr eaLnBrk="1" hangingPunct="1">
              <a:lnSpc>
                <a:spcPct val="60000"/>
              </a:lnSpc>
            </a:pPr>
            <a:endParaRPr lang="en-US" sz="2100" b="0" dirty="0">
              <a:sym typeface="Symbol" pitchFamily="18" charset="2"/>
            </a:endParaRP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public class Java0622 extends Applet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public void paint(Graphics g)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Color 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myRed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 = new Color(255,0,64);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Color 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myGreen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 = new Color(16,255,16);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Color 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myBlue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 = new Color(64,64,255);</a:t>
            </a:r>
          </a:p>
          <a:p>
            <a:pPr eaLnBrk="1" hangingPunct="1"/>
            <a:r>
              <a:rPr lang="en-US" b="0" dirty="0">
                <a:sym typeface="Symbol" pitchFamily="18" charset="2"/>
              </a:rPr>
              <a:t>		Color </a:t>
            </a:r>
            <a:r>
              <a:rPr lang="en-US" b="0" dirty="0" err="1">
                <a:sym typeface="Symbol" pitchFamily="18" charset="2"/>
              </a:rPr>
              <a:t>myBrown</a:t>
            </a:r>
            <a:r>
              <a:rPr lang="en-US" b="0" dirty="0">
                <a:sym typeface="Symbol" pitchFamily="18" charset="2"/>
              </a:rPr>
              <a:t> = new Color(150,100,15);</a:t>
            </a:r>
          </a:p>
          <a:p>
            <a:pPr eaLnBrk="1" hangingPunct="1">
              <a:lnSpc>
                <a:spcPct val="70000"/>
              </a:lnSpc>
            </a:pPr>
            <a:endParaRPr lang="en-US" sz="2100" b="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myRed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g.fillRect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(20,100,100,100);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myGreen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g.fillRect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(140,100,100,100);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myBlue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g.fillRect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(260,100,100,100);</a:t>
            </a:r>
          </a:p>
          <a:p>
            <a:pPr eaLnBrk="1" hangingPunct="1"/>
            <a:r>
              <a:rPr lang="en-US" b="0" dirty="0">
                <a:sym typeface="Symbol" pitchFamily="18" charset="2"/>
              </a:rPr>
              <a:t>		</a:t>
            </a:r>
            <a:r>
              <a:rPr lang="en-US" b="0" dirty="0" err="1">
                <a:sym typeface="Symbol" pitchFamily="18" charset="2"/>
              </a:rPr>
              <a:t>g.setColor</a:t>
            </a:r>
            <a:r>
              <a:rPr lang="en-US" b="0" dirty="0">
                <a:sym typeface="Symbol" pitchFamily="18" charset="2"/>
              </a:rPr>
              <a:t>(</a:t>
            </a:r>
            <a:r>
              <a:rPr lang="en-US" b="0" dirty="0" err="1">
                <a:sym typeface="Symbol" pitchFamily="18" charset="2"/>
              </a:rPr>
              <a:t>myBrown</a:t>
            </a:r>
            <a:r>
              <a:rPr lang="en-US" b="0" dirty="0">
                <a:sym typeface="Symbol" pitchFamily="18" charset="2"/>
              </a:rPr>
              <a:t>);</a:t>
            </a:r>
          </a:p>
          <a:p>
            <a:pPr eaLnBrk="1" hangingPunct="1"/>
            <a:r>
              <a:rPr lang="en-US" b="0" dirty="0">
                <a:sym typeface="Symbol" pitchFamily="18" charset="2"/>
              </a:rPr>
              <a:t>		</a:t>
            </a:r>
            <a:r>
              <a:rPr lang="en-US" b="0" dirty="0" err="1">
                <a:sym typeface="Symbol" pitchFamily="18" charset="2"/>
              </a:rPr>
              <a:t>g.fillRect</a:t>
            </a:r>
            <a:r>
              <a:rPr lang="en-US" b="0" dirty="0">
                <a:sym typeface="Symbol" pitchFamily="18" charset="2"/>
              </a:rPr>
              <a:t>(380,100,100,100);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}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35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13225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8" name="WordArt 6"/>
          <p:cNvSpPr>
            <a:spLocks noChangeArrowheads="1" noChangeShapeType="1" noTextEdit="1"/>
          </p:cNvSpPr>
          <p:nvPr/>
        </p:nvSpPr>
        <p:spPr bwMode="auto">
          <a:xfrm>
            <a:off x="4038600" y="3276600"/>
            <a:ext cx="48768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These are the EXACT same color!</a:t>
            </a:r>
          </a:p>
        </p:txBody>
      </p:sp>
      <p:sp>
        <p:nvSpPr>
          <p:cNvPr id="535560" name="Oval 8"/>
          <p:cNvSpPr>
            <a:spLocks noChangeArrowheads="1"/>
          </p:cNvSpPr>
          <p:nvPr/>
        </p:nvSpPr>
        <p:spPr bwMode="auto">
          <a:xfrm>
            <a:off x="6781800" y="5867400"/>
            <a:ext cx="914400" cy="762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5562" name="Object 10"/>
          <p:cNvGraphicFramePr>
            <a:graphicFrameLocks noChangeAspect="1"/>
          </p:cNvGraphicFramePr>
          <p:nvPr/>
        </p:nvGraphicFramePr>
        <p:xfrm>
          <a:off x="3276600" y="0"/>
          <a:ext cx="5867400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4" imgW="4923810" imgH="2610214" progId="Paint.Picture">
                  <p:embed/>
                </p:oleObj>
              </mc:Choice>
              <mc:Fallback>
                <p:oleObj name="Bitmap Image" r:id="rId4" imgW="4923810" imgH="26102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0"/>
                        <a:ext cx="5867400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9" name="Oval 7"/>
          <p:cNvSpPr>
            <a:spLocks noChangeArrowheads="1"/>
          </p:cNvSpPr>
          <p:nvPr/>
        </p:nvSpPr>
        <p:spPr bwMode="auto">
          <a:xfrm>
            <a:off x="7467600" y="1371600"/>
            <a:ext cx="1447800" cy="1600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8" grpId="0" animBg="1"/>
      <p:bldP spid="535560" grpId="0" animBg="1"/>
      <p:bldP spid="53555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Drawing Polygons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4800" y="1079500"/>
            <a:ext cx="8534400" cy="5626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Java has some special features to draw polygons.  </a:t>
            </a:r>
          </a:p>
          <a:p>
            <a:pPr eaLnBrk="1" hangingPunct="1"/>
            <a:endParaRPr lang="en-US" sz="24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The Graphics class provides two methods, </a:t>
            </a:r>
            <a:r>
              <a:rPr lang="en-US" sz="2400" b="0" dirty="0" err="1">
                <a:sym typeface="Symbol" pitchFamily="18" charset="2"/>
              </a:rPr>
              <a:t>drawPolygon</a:t>
            </a:r>
            <a:r>
              <a:rPr lang="en-US" sz="2400" dirty="0">
                <a:latin typeface="Arial" charset="0"/>
                <a:sym typeface="Symbol" pitchFamily="18" charset="2"/>
              </a:rPr>
              <a:t> and </a:t>
            </a:r>
            <a:r>
              <a:rPr lang="en-US" sz="2400" b="0" dirty="0" err="1">
                <a:sym typeface="Symbol" pitchFamily="18" charset="2"/>
              </a:rPr>
              <a:t>fillPolygon</a:t>
            </a:r>
            <a:r>
              <a:rPr lang="en-US" sz="2400" dirty="0">
                <a:latin typeface="Arial" charset="0"/>
                <a:sym typeface="Symbol" pitchFamily="18" charset="2"/>
              </a:rPr>
              <a:t>.  </a:t>
            </a:r>
          </a:p>
          <a:p>
            <a:pPr eaLnBrk="1" hangingPunct="1"/>
            <a:endParaRPr lang="en-US" sz="24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Before you draw any polygon, you must first create an object of the </a:t>
            </a:r>
            <a:r>
              <a:rPr lang="en-US" sz="2400" b="0" dirty="0">
                <a:sym typeface="Symbol" pitchFamily="18" charset="2"/>
              </a:rPr>
              <a:t>Polygon</a:t>
            </a:r>
            <a:r>
              <a:rPr lang="en-US" sz="2400" dirty="0">
                <a:latin typeface="Arial" charset="0"/>
                <a:sym typeface="Symbol" pitchFamily="18" charset="2"/>
              </a:rPr>
              <a:t> class.  </a:t>
            </a:r>
          </a:p>
          <a:p>
            <a:pPr eaLnBrk="1" hangingPunct="1"/>
            <a:endParaRPr lang="en-US" sz="24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The </a:t>
            </a:r>
            <a:r>
              <a:rPr lang="en-US" sz="2400" b="0" dirty="0">
                <a:sym typeface="Symbol" pitchFamily="18" charset="2"/>
              </a:rPr>
              <a:t>Polygon</a:t>
            </a:r>
            <a:r>
              <a:rPr lang="en-US" sz="2400" dirty="0">
                <a:latin typeface="Arial" charset="0"/>
                <a:sym typeface="Symbol" pitchFamily="18" charset="2"/>
              </a:rPr>
              <a:t> class has an </a:t>
            </a:r>
            <a:r>
              <a:rPr lang="en-US" sz="2400" b="0" dirty="0" err="1">
                <a:sym typeface="Symbol" pitchFamily="18" charset="2"/>
              </a:rPr>
              <a:t>addPoint</a:t>
            </a:r>
            <a:r>
              <a:rPr lang="en-US" sz="2400" dirty="0">
                <a:latin typeface="Arial" charset="0"/>
                <a:sym typeface="Symbol" pitchFamily="18" charset="2"/>
              </a:rPr>
              <a:t> method.  </a:t>
            </a:r>
          </a:p>
          <a:p>
            <a:pPr eaLnBrk="1" hangingPunct="1"/>
            <a:endParaRPr lang="en-US" sz="24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The secret in drawing polygons is to use the following three steps:</a:t>
            </a: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	1.	Construct a Polygon object</a:t>
            </a: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	2.	Add coordinates to the object using </a:t>
            </a:r>
            <a:r>
              <a:rPr lang="en-US" sz="2400" dirty="0" err="1">
                <a:latin typeface="Arial" charset="0"/>
                <a:sym typeface="Symbol" pitchFamily="18" charset="2"/>
              </a:rPr>
              <a:t>addPoint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Arial" charset="0"/>
                <a:sym typeface="Symbol" pitchFamily="18" charset="2"/>
              </a:rPr>
              <a:t>	3.	Draw the Polygon with </a:t>
            </a:r>
            <a:r>
              <a:rPr lang="en-US" sz="2400" dirty="0" err="1">
                <a:latin typeface="Arial" charset="0"/>
                <a:sym typeface="Symbol" pitchFamily="18" charset="2"/>
              </a:rPr>
              <a:t>drawPolygon</a:t>
            </a:r>
            <a:endParaRPr lang="en-US" sz="2400" dirty="0">
              <a:latin typeface="Arial" charset="0"/>
              <a:sym typeface="Symbol" pitchFamily="18" charset="2"/>
            </a:endParaRPr>
          </a:p>
        </p:txBody>
      </p:sp>
      <p:pic>
        <p:nvPicPr>
          <p:cNvPr id="43012" name="Picture 4" descr="MCWB01037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2400"/>
            <a:ext cx="581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MCWB01038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MCWB01040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400"/>
            <a:ext cx="381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MCWB01039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9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2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Java0623.java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This program draws a pentagon with the &lt;drawPolygon&gt; method.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Methods &lt;drawPolygon&gt; and &lt;fillPolygon&gt; take a Polygon object as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parameter.  The polygon object stores a set of points.  Points can 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// be added to a Polygon object with the &lt;addPoint&gt; method.</a:t>
            </a:r>
          </a:p>
          <a:p>
            <a:pPr eaLnBrk="1" hangingPunct="1"/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import java.awt.*;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import java.applet.*;</a:t>
            </a:r>
          </a:p>
          <a:p>
            <a:pPr eaLnBrk="1" hangingPunct="1"/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public class Java0623 extends Applet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public void paint(Graphics g)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Polygon penta = new Polygon();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penta.addPoint(400,70);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penta.addPoint(550,200);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penta.addPoint(500,350);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penta.addPoint(300,350);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penta.addPoint(250,200);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	g.drawPolygon(penta);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	}	</a:t>
            </a:r>
          </a:p>
          <a:p>
            <a:pPr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5638800" y="4364038"/>
            <a:ext cx="2819400" cy="2036762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sz="2800" b="0" i="1">
                <a:sym typeface="Symbol" pitchFamily="18" charset="2"/>
              </a:rPr>
              <a:t>Try this!</a:t>
            </a:r>
          </a:p>
          <a:p>
            <a:pPr algn="ctr" eaLnBrk="1" hangingPunct="1"/>
            <a:r>
              <a:rPr lang="en-US" sz="2400">
                <a:latin typeface="Arial" charset="0"/>
                <a:sym typeface="Symbol" pitchFamily="18" charset="2"/>
              </a:rPr>
              <a:t>Change</a:t>
            </a:r>
          </a:p>
          <a:p>
            <a:pPr algn="ctr" eaLnBrk="1" hangingPunct="1"/>
            <a:r>
              <a:rPr lang="en-US" sz="2400" b="0" i="1">
                <a:sym typeface="Symbol" pitchFamily="18" charset="2"/>
              </a:rPr>
              <a:t>drawPolygon</a:t>
            </a:r>
          </a:p>
          <a:p>
            <a:pPr algn="ctr" eaLnBrk="1" hangingPunct="1"/>
            <a:r>
              <a:rPr lang="en-US" sz="2400">
                <a:latin typeface="Arial" charset="0"/>
                <a:sym typeface="Symbol" pitchFamily="18" charset="2"/>
              </a:rPr>
              <a:t>to</a:t>
            </a:r>
          </a:p>
          <a:p>
            <a:pPr algn="ctr" eaLnBrk="1" hangingPunct="1"/>
            <a:r>
              <a:rPr lang="en-US" sz="2400" b="0" i="1">
                <a:sym typeface="Symbol" pitchFamily="18" charset="2"/>
              </a:rPr>
              <a:t>fillPolygon</a:t>
            </a:r>
          </a:p>
        </p:txBody>
      </p:sp>
      <p:pic>
        <p:nvPicPr>
          <p:cNvPr id="525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25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0"/>
            <a:ext cx="5532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905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Visual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1993880"/>
            <a:ext cx="3124200" cy="47705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38138" algn="l"/>
              </a:tabLst>
              <a:defRPr/>
            </a:pPr>
            <a:r>
              <a:rPr lang="en-US" sz="3200" dirty="0">
                <a:latin typeface="Arial" charset="0"/>
                <a:sym typeface="Symbol" pitchFamily="18" charset="2"/>
              </a:rPr>
              <a:t>4 Classes: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Bug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Flower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Rock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Actor</a:t>
            </a:r>
          </a:p>
          <a:p>
            <a:pPr>
              <a:tabLst>
                <a:tab pos="338138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3200" dirty="0">
                <a:latin typeface="Arial" charset="0"/>
                <a:sym typeface="Symbol" pitchFamily="18" charset="2"/>
              </a:rPr>
              <a:t>4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3200" dirty="0">
                <a:latin typeface="Arial" charset="0"/>
                <a:sym typeface="Symbol" pitchFamily="18" charset="2"/>
              </a:rPr>
              <a:t>Objects: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1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Bug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1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Flower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1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Rock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1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Actor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91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// Java0624.java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// This program demonstrates that the sequence of adding points is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// significant.  The same coordinates of the previous program are used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// in the different sequence.  The display is very different.</a:t>
            </a:r>
          </a:p>
          <a:p>
            <a:pPr eaLnBrk="1" hangingPunct="1"/>
            <a:endParaRPr lang="en-US" sz="21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import java.awt.*;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import java.applet.*;</a:t>
            </a:r>
          </a:p>
          <a:p>
            <a:pPr eaLnBrk="1" hangingPunct="1">
              <a:lnSpc>
                <a:spcPct val="90000"/>
              </a:lnSpc>
            </a:pPr>
            <a:endParaRPr lang="en-US" sz="21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public class Java0624 extends Applet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public void paint(Graphics g)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Polygon penta = new Polygon();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penta.addPoint(300,350);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penta.addPoint(400,70);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penta.addPoint(250,200);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penta.addPoint(550,200);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penta.addPoint(500,350);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	g.drawPolygon(penta);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	}	</a:t>
            </a:r>
          </a:p>
          <a:p>
            <a:pPr eaLnBrk="1" hangingPunct="1"/>
            <a:r>
              <a:rPr lang="en-US" sz="2100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pic>
        <p:nvPicPr>
          <p:cNvPr id="529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5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6.8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2974" y="2133600"/>
            <a:ext cx="940994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Random Numbers &amp;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695" y="3276600"/>
            <a:ext cx="826861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Graphics Objects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9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484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// Java0625.java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// This program displays 1000 random lines.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java.awt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.*;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java.applet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.*;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java.util.Random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public class Java0625 extends Applet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public void paint(Graphics g)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	Random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rndInt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= new Random(12345);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	for (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k = 1; k &lt;= 1000; k++)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	{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x1 =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rndInt.nextInt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(800);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y1 =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rndInt.nextInt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(600);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x2 =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rndInt.nextInt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(800);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y2 = 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rndInt.nextInt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(600);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200" dirty="0" err="1">
                <a:latin typeface="Times New Roman" pitchFamily="18" charset="0"/>
                <a:sym typeface="Symbol" pitchFamily="18" charset="2"/>
              </a:rPr>
              <a:t>g.drawLine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(x1,y1,x2,y2);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	}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	}	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5791200" y="3143250"/>
            <a:ext cx="249555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Output on the</a:t>
            </a:r>
          </a:p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next slide.</a:t>
            </a:r>
          </a:p>
        </p:txBody>
      </p:sp>
    </p:spTree>
    <p:extLst>
      <p:ext uri="{BB962C8B-B14F-4D97-AF65-F5344CB8AC3E}">
        <p14:creationId xmlns:p14="http://schemas.microsoft.com/office/powerpoint/2010/main" val="1182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48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// Java0626.java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// This program combines random squares with random color objects.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java.awt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.*;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java.applet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.*;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java.util.Random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public class Java0626 extends Applet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public void paint(Graphics g)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Random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rndInt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= new Random(12345);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for (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k = 1; k &lt;= 1000; k++)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{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x =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rndInt.nextInt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(800);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y =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rndInt.nextInt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(600);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red =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rndInt.nextInt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(256);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green =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rndInt.nextInt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(256);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blue =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rndInt.nextInt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(256);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g.setColor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(new Color(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red,green,blue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	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g.fillRect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(x,y,50,50);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	}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	}	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5791200" y="3143250"/>
            <a:ext cx="249555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Output on the</a:t>
            </a:r>
          </a:p>
          <a:p>
            <a:pPr algn="ctr"/>
            <a:r>
              <a:rPr lang="en-US" sz="36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next slide.</a:t>
            </a:r>
          </a:p>
        </p:txBody>
      </p:sp>
    </p:spTree>
    <p:extLst>
      <p:ext uri="{BB962C8B-B14F-4D97-AF65-F5344CB8AC3E}">
        <p14:creationId xmlns:p14="http://schemas.microsoft.com/office/powerpoint/2010/main" val="278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3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67" y="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6.9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500" y="2044005"/>
            <a:ext cx="46330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Using the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7141" y="3093184"/>
            <a:ext cx="458971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Scanner</a:t>
            </a:r>
            <a:endParaRPr lang="en-US" sz="10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372" y="4313872"/>
            <a:ext cx="27414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class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97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Java 5.0 Alert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66800" y="1349375"/>
            <a:ext cx="7003256" cy="4578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254125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Arial" charset="0"/>
                <a:sym typeface="Symbol" pitchFamily="18" charset="2"/>
              </a:rPr>
              <a:t>The </a:t>
            </a:r>
            <a:r>
              <a:rPr lang="en-US" sz="3600" dirty="0">
                <a:latin typeface="Courier New" pitchFamily="49" charset="0"/>
                <a:sym typeface="Symbol" pitchFamily="18" charset="2"/>
              </a:rPr>
              <a:t>Scanner</a:t>
            </a:r>
            <a:r>
              <a:rPr lang="en-US" sz="3200" dirty="0">
                <a:latin typeface="Arial" charset="0"/>
                <a:sym typeface="Symbol" pitchFamily="18" charset="2"/>
              </a:rPr>
              <a:t> class </a:t>
            </a:r>
            <a:r>
              <a:rPr lang="en-US" sz="3200" dirty="0" smtClean="0">
                <a:latin typeface="Arial" charset="0"/>
                <a:sym typeface="Symbol" pitchFamily="18" charset="2"/>
              </a:rPr>
              <a:t>is a feature </a:t>
            </a:r>
            <a:r>
              <a:rPr lang="en-US" sz="3200" dirty="0">
                <a:latin typeface="Arial" charset="0"/>
                <a:sym typeface="Symbol" pitchFamily="18" charset="2"/>
              </a:rPr>
              <a:t>that is released with the </a:t>
            </a:r>
            <a:r>
              <a:rPr lang="en-US" sz="3200" b="0" dirty="0">
                <a:sym typeface="Symbol" pitchFamily="18" charset="2"/>
              </a:rPr>
              <a:t>JDK 5.0</a:t>
            </a:r>
            <a:r>
              <a:rPr lang="en-US" sz="3200" dirty="0">
                <a:latin typeface="Arial" charset="0"/>
                <a:sym typeface="Symbol" pitchFamily="18" charset="2"/>
              </a:rPr>
              <a:t> (Java Development Kit) by Sun Micro Systems.</a:t>
            </a:r>
          </a:p>
          <a:p>
            <a:pPr eaLnBrk="1" hangingPunct="1">
              <a:lnSpc>
                <a:spcPct val="110000"/>
              </a:lnSpc>
            </a:pPr>
            <a:endParaRPr lang="en-US" sz="3200" dirty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Arial" charset="0"/>
                <a:sym typeface="Symbol" pitchFamily="18" charset="2"/>
              </a:rPr>
              <a:t>The </a:t>
            </a:r>
            <a:r>
              <a:rPr lang="en-US" sz="3600" dirty="0">
                <a:latin typeface="Courier New" pitchFamily="49" charset="0"/>
                <a:sym typeface="Symbol" pitchFamily="18" charset="2"/>
              </a:rPr>
              <a:t>Scanner</a:t>
            </a:r>
            <a:r>
              <a:rPr lang="en-US" sz="3200" dirty="0">
                <a:latin typeface="Arial" charset="0"/>
                <a:sym typeface="Symbol" pitchFamily="18" charset="2"/>
              </a:rPr>
              <a:t> class will not be recognized by any earlier editions of the Java language.</a:t>
            </a:r>
          </a:p>
        </p:txBody>
      </p:sp>
      <p:pic>
        <p:nvPicPr>
          <p:cNvPr id="52228" name="Picture 15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-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6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7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-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8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-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9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-7620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20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21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22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7620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5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// Java0627.java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// This demonstrates how to instantiate a &lt;Scanner&gt; object.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// The &lt;input&gt; object is used with the &lt;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nextLine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&gt; method to enter 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// string values from the keyboard.</a:t>
            </a:r>
          </a:p>
          <a:p>
            <a:pPr eaLnBrk="1" hangingPunct="1"/>
            <a:endParaRPr lang="en-US" sz="10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2400" b="0" dirty="0">
                <a:sym typeface="Symbol" pitchFamily="18" charset="2"/>
              </a:rPr>
              <a:t>import </a:t>
            </a:r>
            <a:r>
              <a:rPr lang="en-US" sz="2400" b="0" dirty="0" err="1">
                <a:sym typeface="Symbol" pitchFamily="18" charset="2"/>
              </a:rPr>
              <a:t>java.util.Scanner</a:t>
            </a:r>
            <a:r>
              <a:rPr lang="en-US" sz="2400" b="0" dirty="0">
                <a:sym typeface="Symbol" pitchFamily="18" charset="2"/>
              </a:rPr>
              <a:t>;		</a:t>
            </a:r>
          </a:p>
          <a:p>
            <a:pPr eaLnBrk="1" hangingPunct="1">
              <a:lnSpc>
                <a:spcPct val="50000"/>
              </a:lnSpc>
            </a:pPr>
            <a:endParaRPr lang="en-US" b="0" dirty="0"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public class Java0627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[]) 		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	{   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400" b="0" dirty="0">
                <a:sym typeface="Symbol" pitchFamily="18" charset="2"/>
              </a:rPr>
              <a:t>Scanner input = new Scanner(System.in);</a:t>
            </a:r>
          </a:p>
          <a:p>
            <a:pPr eaLnBrk="1" hangingPunct="1">
              <a:lnSpc>
                <a:spcPct val="50000"/>
              </a:lnSpc>
            </a:pPr>
            <a:endParaRPr lang="en-US" sz="2400" b="0" i="1" dirty="0">
              <a:sym typeface="Symbol" pitchFamily="18" charset="2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("\nJAVA0627.JAVA\n");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("Enter name  ===&gt;&gt;  ");	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		String name =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input.nextLine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();		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("Name Entered:      " + name);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1" y="0"/>
            <a:ext cx="926231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83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// Java0628.java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// This program uses the &lt;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nextInt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&gt; method to enter integers from the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// keyboard.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// The arithmetic addition proves that the entered values are integers.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java.util.Scanner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public class Java0628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[])	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{  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 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("\nJAVA0628.JAVA\n");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 		Scanner input = new Scanner(System.in);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("Enter 1st Number  ===&gt;&gt;  ");		</a:t>
            </a:r>
          </a:p>
          <a:p>
            <a:pPr eaLnBrk="1" hangingPunct="1"/>
            <a:r>
              <a:rPr lang="en-US" sz="2100" b="0" dirty="0">
                <a:sym typeface="Symbol" pitchFamily="18" charset="2"/>
              </a:rPr>
              <a:t>		</a:t>
            </a:r>
            <a:r>
              <a:rPr lang="en-US" sz="2100" b="0" dirty="0" err="1">
                <a:sym typeface="Symbol" pitchFamily="18" charset="2"/>
              </a:rPr>
              <a:t>int</a:t>
            </a:r>
            <a:r>
              <a:rPr lang="en-US" sz="2100" b="0" dirty="0">
                <a:sym typeface="Symbol" pitchFamily="18" charset="2"/>
              </a:rPr>
              <a:t> number1 = </a:t>
            </a:r>
            <a:r>
              <a:rPr lang="en-US" sz="2100" b="0" dirty="0" err="1">
                <a:sym typeface="Symbol" pitchFamily="18" charset="2"/>
              </a:rPr>
              <a:t>input.nextInt</a:t>
            </a:r>
            <a:r>
              <a:rPr lang="en-US" sz="2100" b="0" dirty="0">
                <a:sym typeface="Symbol" pitchFamily="18" charset="2"/>
              </a:rPr>
              <a:t>();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("Enter 2nd Number  ===&gt;&gt;  ");		</a:t>
            </a:r>
          </a:p>
          <a:p>
            <a:pPr eaLnBrk="1" hangingPunct="1"/>
            <a:r>
              <a:rPr lang="en-US" sz="2100" b="0" dirty="0">
                <a:sym typeface="Symbol" pitchFamily="18" charset="2"/>
              </a:rPr>
              <a:t>		</a:t>
            </a:r>
            <a:r>
              <a:rPr lang="en-US" sz="2100" b="0" dirty="0" err="1">
                <a:sym typeface="Symbol" pitchFamily="18" charset="2"/>
              </a:rPr>
              <a:t>int</a:t>
            </a:r>
            <a:r>
              <a:rPr lang="en-US" sz="2100" b="0" dirty="0">
                <a:sym typeface="Symbol" pitchFamily="18" charset="2"/>
              </a:rPr>
              <a:t> number2 = </a:t>
            </a:r>
            <a:r>
              <a:rPr lang="en-US" sz="2100" b="0" dirty="0" err="1">
                <a:sym typeface="Symbol" pitchFamily="18" charset="2"/>
              </a:rPr>
              <a:t>input.nextInt</a:t>
            </a:r>
            <a:r>
              <a:rPr lang="en-US" sz="2100" b="0" dirty="0">
                <a:sym typeface="Symbol" pitchFamily="18" charset="2"/>
              </a:rPr>
              <a:t>();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 sum = number1 + number2;	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(); 	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(number1 + " + " + number2 + " = " + sum);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21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21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/>
            <a:r>
              <a:rPr lang="en-US" sz="2100" dirty="0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pic>
        <p:nvPicPr>
          <p:cNvPr id="540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4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4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06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905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Visual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Classes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1993880"/>
            <a:ext cx="3124200" cy="47705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38138" algn="l"/>
              </a:tabLst>
              <a:defRPr/>
            </a:pPr>
            <a:r>
              <a:rPr lang="en-US" sz="3200" dirty="0">
                <a:latin typeface="Arial" charset="0"/>
                <a:sym typeface="Symbol" pitchFamily="18" charset="2"/>
              </a:rPr>
              <a:t>4 Classes: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Bug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Flower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Rock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Actor</a:t>
            </a:r>
          </a:p>
          <a:p>
            <a:pPr>
              <a:tabLst>
                <a:tab pos="338138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3200" dirty="0" smtClean="0">
                <a:latin typeface="Arial" charset="0"/>
                <a:sym typeface="Symbol" pitchFamily="18" charset="2"/>
              </a:rPr>
              <a:t>12 </a:t>
            </a:r>
            <a:r>
              <a:rPr lang="en-US" sz="3200" dirty="0">
                <a:latin typeface="Arial" charset="0"/>
                <a:sym typeface="Symbol" pitchFamily="18" charset="2"/>
              </a:rPr>
              <a:t>Objects:</a:t>
            </a: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3 </a:t>
            </a:r>
            <a:r>
              <a:rPr lang="en-US" sz="2400" dirty="0">
                <a:latin typeface="Arial" charset="0"/>
                <a:sym typeface="Symbol" pitchFamily="18" charset="2"/>
              </a:rPr>
              <a:t>Bug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Objects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3 </a:t>
            </a:r>
            <a:r>
              <a:rPr lang="en-US" sz="2400" dirty="0">
                <a:latin typeface="Arial" charset="0"/>
                <a:sym typeface="Symbol" pitchFamily="18" charset="2"/>
              </a:rPr>
              <a:t>Flower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Objects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3 </a:t>
            </a:r>
            <a:r>
              <a:rPr lang="en-US" sz="2400" dirty="0">
                <a:latin typeface="Arial" charset="0"/>
                <a:sym typeface="Symbol" pitchFamily="18" charset="2"/>
              </a:rPr>
              <a:t>Rock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Objects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338138" algn="l"/>
              </a:tabLst>
              <a:defRPr/>
            </a:pPr>
            <a:r>
              <a:rPr lang="en-US" sz="2400" dirty="0">
                <a:latin typeface="Arial" charset="0"/>
                <a:sym typeface="Symbol" pitchFamily="18" charset="2"/>
              </a:rPr>
              <a:t>	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3 </a:t>
            </a:r>
            <a:r>
              <a:rPr lang="en-US" sz="2400" dirty="0">
                <a:latin typeface="Arial" charset="0"/>
                <a:sym typeface="Symbol" pitchFamily="18" charset="2"/>
              </a:rPr>
              <a:t>Actor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Objects</a:t>
            </a:r>
            <a:endParaRPr lang="en-US" sz="2400" dirty="0">
              <a:latin typeface="Arial" charset="0"/>
              <a:sym typeface="Symbol" pitchFamily="18" charset="2"/>
            </a:endParaRPr>
          </a:p>
          <a:p>
            <a:pPr>
              <a:tabLst>
                <a:tab pos="633413" algn="l"/>
              </a:tabLst>
              <a:defRPr/>
            </a:pPr>
            <a:endParaRPr lang="en-US" sz="2400" dirty="0">
              <a:latin typeface="Arial" charset="0"/>
              <a:sym typeface="Symbol" pitchFamily="18" charset="2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0"/>
            <a:ext cx="55321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9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26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// Java0629.java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// This program demonstrates how to use the &lt;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nextDouble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&gt; method for three separate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// double keyboard inputs, which are used to display the mean.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java.util.Scanner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public class Java0629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[])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{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 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("\nJAVA0629.JAVA\n");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 		Scanner input = new Scanner(System.in);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("Enter Number 1  ===&gt;&gt;  ");</a:t>
            </a:r>
          </a:p>
          <a:p>
            <a:pPr eaLnBrk="1" hangingPunct="1">
              <a:lnSpc>
                <a:spcPct val="90000"/>
              </a:lnSpc>
            </a:pPr>
            <a:r>
              <a:rPr lang="en-US" b="0" i="1" dirty="0">
                <a:sym typeface="Symbol" pitchFamily="18" charset="2"/>
              </a:rPr>
              <a:t>		</a:t>
            </a:r>
            <a:r>
              <a:rPr lang="en-US" b="0" dirty="0">
                <a:sym typeface="Symbol" pitchFamily="18" charset="2"/>
              </a:rPr>
              <a:t>double n1 = </a:t>
            </a:r>
            <a:r>
              <a:rPr lang="en-US" b="0" dirty="0" err="1">
                <a:sym typeface="Symbol" pitchFamily="18" charset="2"/>
              </a:rPr>
              <a:t>input.nextDouble</a:t>
            </a:r>
            <a:r>
              <a:rPr lang="en-US" b="0" dirty="0">
                <a:sym typeface="Symbol" pitchFamily="18" charset="2"/>
              </a:rPr>
              <a:t>();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("Enter Number 2  ===&gt;&gt;  ");		</a:t>
            </a:r>
          </a:p>
          <a:p>
            <a:pPr eaLnBrk="1" hangingPunct="1">
              <a:lnSpc>
                <a:spcPct val="90000"/>
              </a:lnSpc>
            </a:pPr>
            <a:r>
              <a:rPr lang="en-US" b="0" dirty="0">
                <a:sym typeface="Symbol" pitchFamily="18" charset="2"/>
              </a:rPr>
              <a:t>		double n2 = </a:t>
            </a:r>
            <a:r>
              <a:rPr lang="en-US" b="0" dirty="0" err="1">
                <a:sym typeface="Symbol" pitchFamily="18" charset="2"/>
              </a:rPr>
              <a:t>input.nextDouble</a:t>
            </a:r>
            <a:r>
              <a:rPr lang="en-US" b="0" dirty="0"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("Enter Number 3  ===&gt;&gt;  ");	</a:t>
            </a:r>
          </a:p>
          <a:p>
            <a:pPr eaLnBrk="1" hangingPunct="1">
              <a:lnSpc>
                <a:spcPct val="90000"/>
              </a:lnSpc>
            </a:pPr>
            <a:r>
              <a:rPr lang="en-US" b="0" dirty="0">
                <a:sym typeface="Symbol" pitchFamily="18" charset="2"/>
              </a:rPr>
              <a:t>		double n3 = </a:t>
            </a:r>
            <a:r>
              <a:rPr lang="en-US" b="0" dirty="0" err="1">
                <a:sym typeface="Symbol" pitchFamily="18" charset="2"/>
              </a:rPr>
              <a:t>input.nextDouble</a:t>
            </a:r>
            <a:r>
              <a:rPr lang="en-US" b="0" dirty="0">
                <a:sym typeface="Symbol" pitchFamily="18" charset="2"/>
              </a:rPr>
              <a:t>();		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(n1);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(n2);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(n3);	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double mean = (n1+n2+n3)/3;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("The mean is " + mean);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pic>
        <p:nvPicPr>
          <p:cNvPr id="541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88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1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5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// Java0630.java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// This program demonstrates an interesting problem with the &lt;Scanner&gt; class.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// It appears that order matters.  Enter a string first, followed by a number, and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// everything is fine.  In reverse order there is no opportunity to enter a name.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java.util.Scanner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public class Java0630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[])	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{ 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 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("\nJAVA0630.JAVA\n");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 		Scanner input = new Scanner(System.in);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("Enter Student 1 Name  ===&gt;&gt;  ");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>
                <a:sym typeface="Symbol" pitchFamily="18" charset="2"/>
              </a:rPr>
              <a:t>		String name1 = </a:t>
            </a:r>
            <a:r>
              <a:rPr lang="en-US" sz="1800" b="0" dirty="0" err="1">
                <a:sym typeface="Symbol" pitchFamily="18" charset="2"/>
              </a:rPr>
              <a:t>input.nextLine</a:t>
            </a:r>
            <a:r>
              <a:rPr lang="en-US" sz="1800" b="0" dirty="0"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("Enter Student 1 Age   ===&gt;&gt;  ");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>
                <a:sym typeface="Symbol" pitchFamily="18" charset="2"/>
              </a:rPr>
              <a:t>		</a:t>
            </a:r>
            <a:r>
              <a:rPr lang="en-US" sz="1800" b="0" dirty="0" err="1">
                <a:sym typeface="Symbol" pitchFamily="18" charset="2"/>
              </a:rPr>
              <a:t>int</a:t>
            </a:r>
            <a:r>
              <a:rPr lang="en-US" sz="1800" b="0" dirty="0">
                <a:sym typeface="Symbol" pitchFamily="18" charset="2"/>
              </a:rPr>
              <a:t> age1 = </a:t>
            </a:r>
            <a:r>
              <a:rPr lang="en-US" sz="1800" b="0" dirty="0" err="1">
                <a:sym typeface="Symbol" pitchFamily="18" charset="2"/>
              </a:rPr>
              <a:t>input.nextInt</a:t>
            </a:r>
            <a:r>
              <a:rPr lang="en-US" sz="1800" b="0" dirty="0"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("Enter Student 2 Age   ===&gt;&gt;  ");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>
                <a:sym typeface="Symbol" pitchFamily="18" charset="2"/>
              </a:rPr>
              <a:t>		</a:t>
            </a:r>
            <a:r>
              <a:rPr lang="en-US" sz="1800" b="0" dirty="0" err="1">
                <a:sym typeface="Symbol" pitchFamily="18" charset="2"/>
              </a:rPr>
              <a:t>int</a:t>
            </a:r>
            <a:r>
              <a:rPr lang="en-US" sz="1800" b="0" dirty="0">
                <a:sym typeface="Symbol" pitchFamily="18" charset="2"/>
              </a:rPr>
              <a:t> age2 = </a:t>
            </a:r>
            <a:r>
              <a:rPr lang="en-US" sz="1800" b="0" dirty="0" err="1">
                <a:sym typeface="Symbol" pitchFamily="18" charset="2"/>
              </a:rPr>
              <a:t>input.nextInt</a:t>
            </a:r>
            <a:r>
              <a:rPr lang="en-US" sz="1800" b="0" dirty="0"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("Enter Student 2 Name  ===&gt;&gt;  ");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>
                <a:sym typeface="Symbol" pitchFamily="18" charset="2"/>
              </a:rPr>
              <a:t>		String name2 = </a:t>
            </a:r>
            <a:r>
              <a:rPr lang="en-US" sz="1800" b="0" dirty="0" err="1">
                <a:sym typeface="Symbol" pitchFamily="18" charset="2"/>
              </a:rPr>
              <a:t>input.nextLine</a:t>
            </a:r>
            <a:r>
              <a:rPr lang="en-US" sz="1800" b="0" dirty="0">
                <a:sym typeface="Symbol" pitchFamily="18" charset="2"/>
              </a:rPr>
              <a:t>();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("\n\n");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("Student 1 Name:  " + name1);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("Student 1 Age:   " + age1);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("Student 2 Name:  " + name2);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("Student 2 Age:   " + age2);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pic>
        <p:nvPicPr>
          <p:cNvPr id="542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35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377950" algn="l"/>
                <a:tab pos="1828800" algn="l"/>
                <a:tab pos="2292350" algn="l"/>
                <a:tab pos="2743200" algn="l"/>
                <a:tab pos="777875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// Java0631.java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// This program cures the &lt;Scanner&gt; class problem with a "dummy" variable.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// The dummy variable removes the &lt;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crLf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&gt; character from the buffer.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import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java.util.Scanner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public class Java0631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public static void main (String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args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[])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{ 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 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("\nJAVA0631.JAVA\n");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 		Scanner input = new Scanner(System.in);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("Enter Student 1 Name  ===&gt;&gt;  ");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String name1 =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input.nextLine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();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("Enter Student 1 Age   ===&gt;&gt;  ");		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 age1 =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input.nextInt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("Enter Student 2 Age   ===&gt;&gt;  ");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 age2 =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input.nextInt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>
                <a:sym typeface="Symbol" pitchFamily="18" charset="2"/>
              </a:rPr>
              <a:t>		String dummy = </a:t>
            </a:r>
            <a:r>
              <a:rPr lang="en-US" sz="1800" b="0" dirty="0" err="1">
                <a:sym typeface="Symbol" pitchFamily="18" charset="2"/>
              </a:rPr>
              <a:t>input.nextLine</a:t>
            </a:r>
            <a:r>
              <a:rPr lang="en-US" sz="1800" b="0" dirty="0"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("Enter Student 2 Name  ===&gt;&gt;  ");	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String name2 = 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input.nextLine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();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("\n\n");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("Student 1 Name:  " + name1);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("Student 1 Age:   " + age1);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("Student 2 Name:  " + name2);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("Student 2 Age:   " + age2);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1800" dirty="0" err="1">
                <a:latin typeface="Times New Roman" pitchFamily="18" charset="0"/>
                <a:sym typeface="Symbol" pitchFamily="18" charset="2"/>
              </a:rPr>
              <a:t>System.out.println</a:t>
            </a:r>
            <a:r>
              <a:rPr lang="en-US" sz="1800" dirty="0">
                <a:latin typeface="Times New Roman" pitchFamily="18" charset="0"/>
                <a:sym typeface="Symbol" pitchFamily="18" charset="2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4114800"/>
            <a:ext cx="3505200" cy="1676400"/>
            <a:chOff x="3360" y="2592"/>
            <a:chExt cx="2208" cy="1056"/>
          </a:xfrm>
          <a:solidFill>
            <a:schemeClr val="bg1">
              <a:lumMod val="85000"/>
            </a:schemeClr>
          </a:solidFill>
        </p:grpSpPr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4128" y="3016"/>
              <a:ext cx="1440" cy="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  <a:tab pos="914400" algn="l"/>
                  <a:tab pos="1254125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254125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254125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254125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254125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4125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4125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4125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4125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 b="0" i="1">
                  <a:sym typeface="Symbol" pitchFamily="18" charset="2"/>
                </a:rPr>
                <a:t>removes</a:t>
              </a:r>
            </a:p>
            <a:p>
              <a:pPr algn="ctr" eaLnBrk="1" hangingPunct="1"/>
              <a:r>
                <a:rPr lang="en-US" sz="2800" b="0" i="1">
                  <a:sym typeface="Symbol" pitchFamily="18" charset="2"/>
                </a:rPr>
                <a:t>CRLF</a:t>
              </a:r>
              <a:endParaRPr lang="en-US" sz="28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 flipH="1">
              <a:off x="3360" y="2614"/>
              <a:ext cx="1488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>
              <a:off x="4848" y="2592"/>
              <a:ext cx="0" cy="432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37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1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37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072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// Java0632.java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// This program example shows a second solution to the buffer problem.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// In this case two &lt;Scanner&gt; objects are constructed for &lt;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&gt; input and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// &lt;String&gt; input.  It is not necessary to clear the buffer with a "dummy" variable.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import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java.util.Scanner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public class Java0632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public static void main (String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[]) 		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{ 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		System.out.println("\nJAVA0632.JAVA\n");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800" b="0" dirty="0">
                <a:cs typeface="Times New Roman" pitchFamily="18" charset="0"/>
              </a:rPr>
              <a:t> 		</a:t>
            </a:r>
            <a:r>
              <a:rPr lang="en-US" sz="1800" b="0" dirty="0">
                <a:cs typeface="Times New Roman" pitchFamily="18" charset="0"/>
              </a:rPr>
              <a:t>Scanner </a:t>
            </a:r>
            <a:r>
              <a:rPr lang="en-US" sz="1800" b="0" dirty="0" err="1">
                <a:cs typeface="Times New Roman" pitchFamily="18" charset="0"/>
              </a:rPr>
              <a:t>intInput</a:t>
            </a:r>
            <a:r>
              <a:rPr lang="en-US" sz="1800" b="0" dirty="0">
                <a:cs typeface="Times New Roman" pitchFamily="18" charset="0"/>
              </a:rPr>
              <a:t> = new Scanner(System.in);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>
                <a:cs typeface="Times New Roman" pitchFamily="18" charset="0"/>
              </a:rPr>
              <a:t> 		Scanner </a:t>
            </a:r>
            <a:r>
              <a:rPr lang="en-US" sz="1800" b="0" dirty="0" err="1">
                <a:cs typeface="Times New Roman" pitchFamily="18" charset="0"/>
              </a:rPr>
              <a:t>stringInput</a:t>
            </a:r>
            <a:r>
              <a:rPr lang="en-US" sz="1800" b="0" dirty="0">
                <a:cs typeface="Times New Roman" pitchFamily="18" charset="0"/>
              </a:rPr>
              <a:t> = new Scanner(System.in);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("Enter number 1  ===&gt;&gt;  ");		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number1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intInput.nextInt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();			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("Enter name 1    ===&gt;&gt;  ");		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String name1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stringInput.nextLine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("Enter number 2  ===&gt;&gt;  ");		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number2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intInput.nextInt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();			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("Enter name 2    ===&gt;&gt;  ");			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String name2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stringInput.nextLine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("\n\n");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("Number 1:  " + number1);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("Name 1  :  " + name1);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("Number 2:  " + number2);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("Name 2  :  " + name2);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>
              <a:lnSpc>
                <a:spcPct val="7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>
              <a:lnSpc>
                <a:spcPct val="7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53604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Scanner class Notes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534400" cy="59093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>
                <a:latin typeface="Arial" charset="0"/>
                <a:sym typeface="Symbol" pitchFamily="18" charset="2"/>
              </a:rPr>
              <a:t>With the release of Java JDK 5.0 the Scanner class is available for interactive, text-style, program input.  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endParaRPr lang="en-US" sz="1600" dirty="0"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>
                <a:latin typeface="Arial" charset="0"/>
                <a:sym typeface="Symbol" pitchFamily="18" charset="2"/>
              </a:rPr>
              <a:t>The </a:t>
            </a:r>
            <a:r>
              <a:rPr lang="en-US" sz="2000" b="0" dirty="0">
                <a:sym typeface="Symbol" pitchFamily="18" charset="2"/>
              </a:rPr>
              <a:t>Scanner</a:t>
            </a:r>
            <a:r>
              <a:rPr lang="en-US" sz="2000" dirty="0">
                <a:latin typeface="Arial" charset="0"/>
                <a:sym typeface="Symbol" pitchFamily="18" charset="2"/>
              </a:rPr>
              <a:t> class is part of the </a:t>
            </a:r>
            <a:r>
              <a:rPr lang="en-US" sz="2000" b="0" dirty="0" err="1">
                <a:sym typeface="Symbol" pitchFamily="18" charset="2"/>
              </a:rPr>
              <a:t>util</a:t>
            </a:r>
            <a:r>
              <a:rPr lang="en-US" sz="2000" dirty="0">
                <a:latin typeface="Arial" charset="0"/>
                <a:sym typeface="Symbol" pitchFamily="18" charset="2"/>
              </a:rPr>
              <a:t> package.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endParaRPr lang="en-US" sz="1600" dirty="0"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>
                <a:latin typeface="Arial" charset="0"/>
                <a:sym typeface="Symbol" pitchFamily="18" charset="2"/>
              </a:rPr>
              <a:t>Keyboard input requires a Scanner object that is instantiated with the </a:t>
            </a:r>
            <a:r>
              <a:rPr lang="en-US" sz="2000" b="0" dirty="0" err="1">
                <a:sym typeface="Symbol" pitchFamily="18" charset="2"/>
              </a:rPr>
              <a:t>System.in</a:t>
            </a:r>
            <a:r>
              <a:rPr lang="en-US" sz="2000" dirty="0">
                <a:latin typeface="Arial" charset="0"/>
                <a:sym typeface="Symbol" pitchFamily="18" charset="2"/>
              </a:rPr>
              <a:t> parameter, like: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endParaRPr lang="en-US" sz="1600" dirty="0"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400" dirty="0">
                <a:latin typeface="Courier New" pitchFamily="49" charset="0"/>
                <a:sym typeface="Symbol" pitchFamily="18" charset="2"/>
              </a:rPr>
              <a:t>Scanner keyboard = new Scanner(</a:t>
            </a:r>
            <a:r>
              <a:rPr lang="en-US" sz="2400" dirty="0" err="1">
                <a:latin typeface="Courier New" pitchFamily="49" charset="0"/>
                <a:sym typeface="Symbol" pitchFamily="18" charset="2"/>
              </a:rPr>
              <a:t>System.in</a:t>
            </a:r>
            <a:r>
              <a:rPr lang="en-US" sz="2400" dirty="0">
                <a:latin typeface="Courier New" pitchFamily="49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endParaRPr lang="en-US" sz="1600" dirty="0">
              <a:latin typeface="Courier New" pitchFamily="49" charset="0"/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>
                <a:latin typeface="Arial" charset="0"/>
                <a:sym typeface="Symbol" pitchFamily="18" charset="2"/>
              </a:rPr>
              <a:t>The </a:t>
            </a:r>
            <a:r>
              <a:rPr lang="en-US" sz="2000" dirty="0" err="1">
                <a:latin typeface="Arial" charset="0"/>
                <a:sym typeface="Symbol" pitchFamily="18" charset="2"/>
              </a:rPr>
              <a:t>nextLine</a:t>
            </a:r>
            <a:r>
              <a:rPr lang="en-US" sz="2000" dirty="0">
                <a:latin typeface="Arial" charset="0"/>
                <a:sym typeface="Symbol" pitchFamily="18" charset="2"/>
              </a:rPr>
              <a:t>() method is used to enter String information.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>
                <a:latin typeface="Arial" charset="0"/>
                <a:sym typeface="Symbol" pitchFamily="18" charset="2"/>
              </a:rPr>
              <a:t>The </a:t>
            </a:r>
            <a:r>
              <a:rPr lang="en-US" sz="2000" dirty="0" err="1">
                <a:latin typeface="Arial" charset="0"/>
                <a:sym typeface="Symbol" pitchFamily="18" charset="2"/>
              </a:rPr>
              <a:t>nextInt</a:t>
            </a:r>
            <a:r>
              <a:rPr lang="en-US" sz="2000" dirty="0">
                <a:latin typeface="Arial" charset="0"/>
                <a:sym typeface="Symbol" pitchFamily="18" charset="2"/>
              </a:rPr>
              <a:t>() method is used to enter </a:t>
            </a:r>
            <a:r>
              <a:rPr lang="en-US" sz="2000" dirty="0" err="1">
                <a:latin typeface="Arial" charset="0"/>
                <a:sym typeface="Symbol" pitchFamily="18" charset="2"/>
              </a:rPr>
              <a:t>int</a:t>
            </a:r>
            <a:r>
              <a:rPr lang="en-US" sz="2000" dirty="0">
                <a:latin typeface="Arial" charset="0"/>
                <a:sym typeface="Symbol" pitchFamily="18" charset="2"/>
              </a:rPr>
              <a:t> information.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>
                <a:latin typeface="Arial" charset="0"/>
                <a:sym typeface="Symbol" pitchFamily="18" charset="2"/>
              </a:rPr>
              <a:t>The </a:t>
            </a:r>
            <a:r>
              <a:rPr lang="en-US" sz="2000" dirty="0" err="1">
                <a:latin typeface="Arial" charset="0"/>
                <a:sym typeface="Symbol" pitchFamily="18" charset="2"/>
              </a:rPr>
              <a:t>nextDouble</a:t>
            </a:r>
            <a:r>
              <a:rPr lang="en-US" sz="2000" dirty="0">
                <a:latin typeface="Arial" charset="0"/>
                <a:sym typeface="Symbol" pitchFamily="18" charset="2"/>
              </a:rPr>
              <a:t>() method is used to enter double information.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endParaRPr lang="en-US" sz="1600" dirty="0"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>
                <a:latin typeface="Arial" charset="0"/>
                <a:sym typeface="Symbol" pitchFamily="18" charset="2"/>
              </a:rPr>
              <a:t>Methods </a:t>
            </a:r>
            <a:r>
              <a:rPr lang="en-US" sz="2000" b="0" dirty="0" err="1">
                <a:sym typeface="Symbol" pitchFamily="18" charset="2"/>
              </a:rPr>
              <a:t>nextInt</a:t>
            </a:r>
            <a:r>
              <a:rPr lang="en-US" sz="2000" dirty="0">
                <a:latin typeface="Arial" charset="0"/>
                <a:sym typeface="Symbol" pitchFamily="18" charset="2"/>
              </a:rPr>
              <a:t> and </a:t>
            </a:r>
            <a:r>
              <a:rPr lang="en-US" sz="2000" b="0" dirty="0" err="1">
                <a:sym typeface="Symbol" pitchFamily="18" charset="2"/>
              </a:rPr>
              <a:t>nextDouble</a:t>
            </a:r>
            <a:r>
              <a:rPr lang="en-US" sz="2000" dirty="0">
                <a:latin typeface="Arial" charset="0"/>
                <a:sym typeface="Symbol" pitchFamily="18" charset="2"/>
              </a:rPr>
              <a:t> do not remove the </a:t>
            </a:r>
            <a:r>
              <a:rPr lang="en-US" sz="2000" b="0" dirty="0">
                <a:sym typeface="Symbol" pitchFamily="18" charset="2"/>
              </a:rPr>
              <a:t>CRLF</a:t>
            </a:r>
            <a:r>
              <a:rPr lang="en-US" sz="2000" dirty="0">
                <a:latin typeface="Arial" charset="0"/>
                <a:sym typeface="Symbol" pitchFamily="18" charset="2"/>
              </a:rPr>
              <a:t> character from the buffer, like the </a:t>
            </a:r>
            <a:r>
              <a:rPr lang="en-US" sz="2000" b="0" dirty="0" err="1">
                <a:sym typeface="Symbol" pitchFamily="18" charset="2"/>
              </a:rPr>
              <a:t>nextLine</a:t>
            </a:r>
            <a:r>
              <a:rPr lang="en-US" sz="2000" dirty="0">
                <a:latin typeface="Arial" charset="0"/>
                <a:sym typeface="Symbol" pitchFamily="18" charset="2"/>
              </a:rPr>
              <a:t> method.  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>
                <a:latin typeface="Arial" charset="0"/>
                <a:sym typeface="Symbol" pitchFamily="18" charset="2"/>
              </a:rPr>
              <a:t>This means that a dummy String variable must be used like: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endParaRPr lang="en-US" sz="1600" dirty="0"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400" dirty="0">
                <a:latin typeface="Courier New" pitchFamily="49" charset="0"/>
                <a:sym typeface="Symbol" pitchFamily="18" charset="2"/>
              </a:rPr>
              <a:t>String dummy = </a:t>
            </a:r>
            <a:r>
              <a:rPr lang="en-US" sz="2400" dirty="0" err="1">
                <a:latin typeface="Courier New" pitchFamily="49" charset="0"/>
                <a:sym typeface="Symbol" pitchFamily="18" charset="2"/>
              </a:rPr>
              <a:t>input.nextLine</a:t>
            </a:r>
            <a:r>
              <a:rPr lang="en-US" sz="2400" dirty="0" smtClean="0">
                <a:latin typeface="Courier New" pitchFamily="49" charset="0"/>
                <a:sym typeface="Symbol" pitchFamily="18" charset="2"/>
              </a:rPr>
              <a:t>();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endParaRPr lang="en-US" sz="1600" dirty="0" smtClean="0">
              <a:latin typeface="Courier New" pitchFamily="49" charset="0"/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 smtClean="0">
                <a:latin typeface="+mj-lt"/>
              </a:rPr>
              <a:t>There also exists an alternative solution.  Create 2 Scanner objects:</a:t>
            </a:r>
          </a:p>
          <a:p>
            <a:pPr>
              <a:lnSpc>
                <a:spcPct val="90000"/>
              </a:lnSpc>
              <a:tabLst>
                <a:tab pos="457200" algn="l"/>
                <a:tab pos="914400" algn="l"/>
                <a:tab pos="1254125" algn="l"/>
              </a:tabLst>
              <a:defRPr/>
            </a:pPr>
            <a:r>
              <a:rPr lang="en-US" sz="2000" dirty="0" smtClean="0">
                <a:latin typeface="+mj-lt"/>
                <a:sym typeface="Symbol" pitchFamily="18" charset="2"/>
              </a:rPr>
              <a:t>One for number input and one for text input.</a:t>
            </a:r>
            <a:endParaRPr lang="en-US" sz="2000" dirty="0">
              <a:latin typeface="Courier New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99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AP Exam Alert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7467600" cy="2678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Keyboard input is extremely important 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for efficient program testing that avoids 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hard-coding variable values.  </a:t>
            </a:r>
          </a:p>
          <a:p>
            <a:pPr>
              <a:defRPr/>
            </a:pP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dirty="0">
                <a:latin typeface="+mj-lt"/>
              </a:rPr>
              <a:t>However, the Scanner class is not tested 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on the AP Computer Science Examination.</a:t>
            </a:r>
          </a:p>
        </p:txBody>
      </p:sp>
      <p:pic>
        <p:nvPicPr>
          <p:cNvPr id="60420" name="Picture 4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0"/>
            <a:ext cx="47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9" descr="MMj033686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471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2" descr="MMAG00293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2907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3634" y="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</a:rPr>
              <a:t>Section 6.10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500" y="1905000"/>
            <a:ext cx="46330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Using the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4843" y="2967335"/>
            <a:ext cx="405431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Integer</a:t>
            </a:r>
            <a:endParaRPr lang="en-US" sz="10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1272" y="4161472"/>
            <a:ext cx="27414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class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99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564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// Java0633.java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// This program introduces the &lt;Integer&gt; class.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// An &lt;Integer&gt; object is an "object" which can store an &lt;int&gt; value.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// The &lt;Integer&gt; class is used in this program as it was required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// in the Java versions before Java 5.0.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// This is also the manner in which AP Exam questions will appear.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import java.util.Scanner;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public class Java0633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public static void main (String args[]) 					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800">
                <a:latin typeface="Times New Roman" pitchFamily="18" charset="0"/>
                <a:cs typeface="Times New Roman" pitchFamily="18" charset="0"/>
              </a:rPr>
              <a:t>{  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1800">
                <a:latin typeface="Times New Roman" pitchFamily="18" charset="0"/>
                <a:cs typeface="Times New Roman" pitchFamily="18" charset="0"/>
              </a:rPr>
              <a:t> 		System.out.println("\nJAVA0633.JAVA\n");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18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Integer intObject1 = new Integer(100);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	Integer intObject2 = new Integer(200);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	Double doubleObject1 = new Double(1.1);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	Double doubleObject2 = new Double(2.2);		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	System.out.println("intObject1: " + intObject1.intValue());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	System.out.println("intObject2: " + intObject2.intValue());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	System.out.println("doubleObject1: " + doubleObject1.doubleValue());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	System.out.println("doubleObject2: " + doubleObject2.doubleValue());	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0"/>
            <a:ext cx="90884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3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int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vs. Integer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double vs. Double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722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r>
              <a:rPr lang="en-US" sz="2400" b="0" dirty="0" err="1"/>
              <a:t>int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0" dirty="0"/>
              <a:t>double</a:t>
            </a:r>
            <a:r>
              <a:rPr lang="en-US" sz="2400" dirty="0">
                <a:latin typeface="+mj-lt"/>
              </a:rPr>
              <a:t> are simple/primitive data types.</a:t>
            </a:r>
          </a:p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r>
              <a:rPr lang="en-US" sz="2400" b="0" dirty="0"/>
              <a:t>Integer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0" dirty="0"/>
              <a:t>Double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(capital “D”) are classes.</a:t>
            </a:r>
          </a:p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r>
              <a:rPr lang="en-US" sz="2400" b="0" dirty="0">
                <a:latin typeface="+mj-lt"/>
              </a:rPr>
              <a:t>These classes have attributes and methods.</a:t>
            </a:r>
          </a:p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endParaRPr lang="en-US" sz="2400" b="0" dirty="0">
              <a:latin typeface="+mj-lt"/>
            </a:endParaRPr>
          </a:p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r>
              <a:rPr lang="en-US" sz="2400" b="0" dirty="0" err="1"/>
              <a:t>int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0" dirty="0"/>
              <a:t>double</a:t>
            </a:r>
            <a:r>
              <a:rPr lang="en-US" sz="2400" dirty="0">
                <a:latin typeface="+mj-lt"/>
              </a:rPr>
              <a:t> should be used for mathematical calculations.</a:t>
            </a:r>
          </a:p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r>
              <a:rPr lang="en-US" sz="2400" b="0" dirty="0"/>
              <a:t>Integer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0" dirty="0"/>
              <a:t>Double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should be used when objects, </a:t>
            </a:r>
          </a:p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r>
              <a:rPr lang="en-US" sz="2400" dirty="0">
                <a:latin typeface="+mj-lt"/>
              </a:rPr>
              <a:t>not simple/primitive data types, are required.  </a:t>
            </a:r>
          </a:p>
          <a:p>
            <a:pPr>
              <a:lnSpc>
                <a:spcPct val="114000"/>
              </a:lnSpc>
              <a:tabLst>
                <a:tab pos="4351338" algn="l"/>
              </a:tabLst>
              <a:defRPr/>
            </a:pPr>
            <a:r>
              <a:rPr lang="en-US" sz="2400" dirty="0">
                <a:latin typeface="+mj-lt"/>
              </a:rPr>
              <a:t>You will see examples of this later in the course.</a:t>
            </a:r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3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564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// Java0634.java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// This program demonstrates the exact same processing as the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// previous program.  This processing is accomplished with less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// program code.  These shortcut features came available with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// Java version 5.0 and later versions.</a:t>
            </a:r>
          </a:p>
          <a:p>
            <a:pPr eaLnBrk="1" hangingPunct="1"/>
            <a:r>
              <a:rPr lang="en-US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import java.util.Scanner;</a:t>
            </a:r>
          </a:p>
          <a:p>
            <a:pPr eaLnBrk="1" hangingPunct="1"/>
            <a:r>
              <a:rPr lang="en-US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public class Java0634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public static void main (String args[]) 				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{ 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>
                <a:latin typeface="Times New Roman" pitchFamily="18" charset="0"/>
                <a:cs typeface="Times New Roman" pitchFamily="18" charset="0"/>
              </a:rPr>
              <a:t> 		System.out.println("\nJAVA0634.JAVA\n");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Integer intObject1 = 100;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	Integer intObject2 = 200;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	Double doubleObject1 = 1.1;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	Double doubleObject2 = 2.2;		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	System.out.println("intObject1: " + intObject1);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	System.out.println("intObject2: " + intObject2);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	System.out.println("doubleObject1: " + doubleObject1);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	System.out.println("doubleObject2: " + doubleObject2);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	System.out.println();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7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Classes and Objects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3539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A class is a category.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An object is one example of a category.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You can have more objects than classes.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You can never have more classes than objects.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By Java convention all class identifiers start with upper-case and all object identifiers start with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lower-case.</a:t>
            </a:r>
            <a:endParaRPr lang="en-US" sz="28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44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</a:tabLst>
              <a:defRPr sz="19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Java0635.java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 values are stored in four bytes.  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This program uses the 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Integer.MAX_VALUE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 and 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Integer.MIN_VALUE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// constants to display the largest and smallest 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 values.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import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java.util.Scanner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public class Java0635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public static void main (String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[]) 			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{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		System.out.println("\nJAVA0635.JAVA\n");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("Largest integer:  " +</a:t>
            </a:r>
            <a:r>
              <a:rPr lang="en-US" sz="2200" b="0" dirty="0">
                <a:cs typeface="Times New Roman" pitchFamily="18" charset="0"/>
              </a:rPr>
              <a:t> </a:t>
            </a:r>
            <a:r>
              <a:rPr lang="en-US" sz="2200" b="0" dirty="0" err="1">
                <a:cs typeface="Times New Roman" pitchFamily="18" charset="0"/>
              </a:rPr>
              <a:t>Integer.MAX_VALUE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("Smallest integer: " + </a:t>
            </a:r>
            <a:r>
              <a:rPr lang="en-US" sz="2200" b="0" dirty="0" err="1">
                <a:cs typeface="Times New Roman" pitchFamily="18" charset="0"/>
              </a:rPr>
              <a:t>Integer.MIN_VALUE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);		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>
              <a:lnSpc>
                <a:spcPct val="114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26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Review of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Math Class Methods</a:t>
            </a:r>
          </a:p>
        </p:txBody>
      </p:sp>
      <p:grpSp>
        <p:nvGrpSpPr>
          <p:cNvPr id="4099" name="Group 22"/>
          <p:cNvGrpSpPr>
            <a:grpSpLocks/>
          </p:cNvGrpSpPr>
          <p:nvPr/>
        </p:nvGrpSpPr>
        <p:grpSpPr bwMode="auto">
          <a:xfrm>
            <a:off x="1524000" y="1870075"/>
            <a:ext cx="6172200" cy="4530725"/>
            <a:chOff x="384" y="1056"/>
            <a:chExt cx="3888" cy="285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100" name="Text Box 3"/>
            <p:cNvSpPr txBox="1">
              <a:spLocks noChangeArrowheads="1"/>
            </p:cNvSpPr>
            <p:nvPr/>
          </p:nvSpPr>
          <p:spPr bwMode="auto">
            <a:xfrm>
              <a:off x="384" y="1056"/>
              <a:ext cx="3888" cy="2854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101" name="Text Box 4"/>
            <p:cNvSpPr txBox="1">
              <a:spLocks noChangeArrowheads="1"/>
            </p:cNvSpPr>
            <p:nvPr/>
          </p:nvSpPr>
          <p:spPr bwMode="auto">
            <a:xfrm>
              <a:off x="816" y="1440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abs</a:t>
              </a:r>
              <a:endParaRPr lang="en-US" sz="2800"/>
            </a:p>
          </p:txBody>
        </p:sp>
        <p:sp>
          <p:nvSpPr>
            <p:cNvPr id="4102" name="Text Box 11"/>
            <p:cNvSpPr txBox="1">
              <a:spLocks noChangeArrowheads="1"/>
            </p:cNvSpPr>
            <p:nvPr/>
          </p:nvSpPr>
          <p:spPr bwMode="auto">
            <a:xfrm>
              <a:off x="2544" y="1440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sqrt</a:t>
              </a:r>
              <a:endParaRPr lang="en-US" sz="2800"/>
            </a:p>
          </p:txBody>
        </p:sp>
        <p:sp>
          <p:nvSpPr>
            <p:cNvPr id="4103" name="Text Box 12"/>
            <p:cNvSpPr txBox="1">
              <a:spLocks noChangeArrowheads="1"/>
            </p:cNvSpPr>
            <p:nvPr/>
          </p:nvSpPr>
          <p:spPr bwMode="auto">
            <a:xfrm>
              <a:off x="2544" y="2016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min</a:t>
              </a:r>
              <a:endParaRPr lang="en-US" sz="2800"/>
            </a:p>
          </p:txBody>
        </p:sp>
        <p:sp>
          <p:nvSpPr>
            <p:cNvPr id="4104" name="Text Box 13"/>
            <p:cNvSpPr txBox="1">
              <a:spLocks noChangeArrowheads="1"/>
            </p:cNvSpPr>
            <p:nvPr/>
          </p:nvSpPr>
          <p:spPr bwMode="auto">
            <a:xfrm>
              <a:off x="816" y="2016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max</a:t>
              </a:r>
              <a:endParaRPr lang="en-US" sz="2800"/>
            </a:p>
          </p:txBody>
        </p:sp>
        <p:sp>
          <p:nvSpPr>
            <p:cNvPr id="4105" name="Text Box 14"/>
            <p:cNvSpPr txBox="1">
              <a:spLocks noChangeArrowheads="1"/>
            </p:cNvSpPr>
            <p:nvPr/>
          </p:nvSpPr>
          <p:spPr bwMode="auto">
            <a:xfrm>
              <a:off x="2544" y="2640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pow</a:t>
              </a:r>
              <a:endParaRPr lang="en-US" sz="2800"/>
            </a:p>
          </p:txBody>
        </p:sp>
        <p:sp>
          <p:nvSpPr>
            <p:cNvPr id="4106" name="Text Box 16"/>
            <p:cNvSpPr txBox="1">
              <a:spLocks noChangeArrowheads="1"/>
            </p:cNvSpPr>
            <p:nvPr/>
          </p:nvSpPr>
          <p:spPr bwMode="auto">
            <a:xfrm>
              <a:off x="816" y="2640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round</a:t>
              </a:r>
              <a:endParaRPr lang="en-US" sz="2800"/>
            </a:p>
          </p:txBody>
        </p:sp>
        <p:sp>
          <p:nvSpPr>
            <p:cNvPr id="4107" name="Text Box 17"/>
            <p:cNvSpPr txBox="1">
              <a:spLocks noChangeArrowheads="1"/>
            </p:cNvSpPr>
            <p:nvPr/>
          </p:nvSpPr>
          <p:spPr bwMode="auto">
            <a:xfrm>
              <a:off x="816" y="3216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ceil</a:t>
              </a:r>
              <a:endParaRPr lang="en-US" sz="2800"/>
            </a:p>
          </p:txBody>
        </p:sp>
        <p:sp>
          <p:nvSpPr>
            <p:cNvPr id="4108" name="Text Box 18"/>
            <p:cNvSpPr txBox="1">
              <a:spLocks noChangeArrowheads="1"/>
            </p:cNvSpPr>
            <p:nvPr/>
          </p:nvSpPr>
          <p:spPr bwMode="auto">
            <a:xfrm>
              <a:off x="2544" y="3216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floor</a:t>
              </a:r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3096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Review of 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Math Class Attributes</a:t>
            </a:r>
          </a:p>
        </p:txBody>
      </p:sp>
      <p:grpSp>
        <p:nvGrpSpPr>
          <p:cNvPr id="5123" name="Group 13"/>
          <p:cNvGrpSpPr>
            <a:grpSpLocks/>
          </p:cNvGrpSpPr>
          <p:nvPr/>
        </p:nvGrpSpPr>
        <p:grpSpPr bwMode="auto">
          <a:xfrm>
            <a:off x="1524000" y="1895475"/>
            <a:ext cx="6172200" cy="1762125"/>
            <a:chOff x="960" y="1194"/>
            <a:chExt cx="3888" cy="11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141" name="Text Box 4"/>
            <p:cNvSpPr txBox="1">
              <a:spLocks noChangeArrowheads="1"/>
            </p:cNvSpPr>
            <p:nvPr/>
          </p:nvSpPr>
          <p:spPr bwMode="auto">
            <a:xfrm>
              <a:off x="960" y="1194"/>
              <a:ext cx="3888" cy="111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3413" algn="l"/>
                </a:tabLs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eaLnBrk="1" hangingPunct="1"/>
              <a:endParaRPr lang="en-US" sz="2400" b="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 b="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 b="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1000" b="0">
                <a:latin typeface="Arial" charset="0"/>
                <a:sym typeface="Symbol" pitchFamily="18" charset="2"/>
              </a:endParaRPr>
            </a:p>
            <a:p>
              <a:pPr eaLnBrk="1" hangingPunct="1"/>
              <a:endParaRPr lang="en-US" sz="2400" b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5142" name="Text Box 5"/>
            <p:cNvSpPr txBox="1">
              <a:spLocks noChangeArrowheads="1"/>
            </p:cNvSpPr>
            <p:nvPr/>
          </p:nvSpPr>
          <p:spPr bwMode="auto">
            <a:xfrm>
              <a:off x="1392" y="1584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PI</a:t>
              </a:r>
              <a:endParaRPr lang="en-US" sz="2800"/>
            </a:p>
          </p:txBody>
        </p:sp>
        <p:sp>
          <p:nvSpPr>
            <p:cNvPr id="5143" name="Text Box 6"/>
            <p:cNvSpPr txBox="1">
              <a:spLocks noChangeArrowheads="1"/>
            </p:cNvSpPr>
            <p:nvPr/>
          </p:nvSpPr>
          <p:spPr bwMode="auto">
            <a:xfrm>
              <a:off x="3120" y="1584"/>
              <a:ext cx="1248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charset="0"/>
                </a:rPr>
                <a:t>E</a:t>
              </a:r>
              <a:endParaRPr lang="en-US" sz="2800"/>
            </a:p>
          </p:txBody>
        </p:sp>
      </p:grpSp>
      <p:graphicFrame>
        <p:nvGraphicFramePr>
          <p:cNvPr id="50181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39437"/>
              </p:ext>
            </p:extLst>
          </p:nvPr>
        </p:nvGraphicFramePr>
        <p:xfrm>
          <a:off x="76200" y="4267200"/>
          <a:ext cx="8991600" cy="2073276"/>
        </p:xfrm>
        <a:graphic>
          <a:graphicData uri="http://schemas.openxmlformats.org/drawingml/2006/table">
            <a:tbl>
              <a:tblPr/>
              <a:tblGrid>
                <a:gridCol w="1066800"/>
                <a:gridCol w="7924800"/>
              </a:tblGrid>
              <a:tr h="5183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Circumference of a Circle / its Diameter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8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About 3.1415926535897932384626433832795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83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of the Natural Log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8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About 2.7182818284590452353602874713526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8" descr="p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3053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9" descr="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34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2584</Words>
  <Application>Microsoft Office PowerPoint</Application>
  <PresentationFormat>On-screen Show (4:3)</PresentationFormat>
  <Paragraphs>1190</Paragraphs>
  <Slides>70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Bitmap Image</vt:lpstr>
      <vt:lpstr>PowerPoint Presentation</vt:lpstr>
      <vt:lpstr>PowerPoint Presentation</vt:lpstr>
      <vt:lpstr>Visual Classes</vt:lpstr>
      <vt:lpstr>Visual Classes</vt:lpstr>
      <vt:lpstr>Visual Classes</vt:lpstr>
      <vt:lpstr>Visual Classes</vt:lpstr>
      <vt:lpstr>Classes and Objects</vt:lpstr>
      <vt:lpstr>Review of Math Class Methods</vt:lpstr>
      <vt:lpstr>Review of  Math Class Attributes</vt:lpstr>
      <vt:lpstr>PowerPoint Presentation</vt:lpstr>
      <vt:lpstr>PowerPoint Presentation</vt:lpstr>
      <vt:lpstr>PowerPoint Presentation</vt:lpstr>
      <vt:lpstr>Data Types &amp; Variables  vs. Classes &amp; Objects</vt:lpstr>
      <vt:lpstr>PowerPoint Presentation</vt:lpstr>
      <vt:lpstr>The Preferred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Numbers Review</vt:lpstr>
      <vt:lpstr>AP Exam Alert</vt:lpstr>
      <vt:lpstr>PowerPoint Presentation</vt:lpstr>
      <vt:lpstr>PowerPoint Presentation</vt:lpstr>
      <vt:lpstr>PowerPoint Presentation</vt:lpstr>
      <vt:lpstr>PowerPoint Presentation</vt:lpstr>
      <vt:lpstr>n * Math.random Ranges</vt:lpstr>
      <vt:lpstr>PowerPoint Presentation</vt:lpstr>
      <vt:lpstr>Math.random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Anonymous Objects</vt:lpstr>
      <vt:lpstr>PowerPoint Presentation</vt:lpstr>
      <vt:lpstr>PowerPoint Presentation</vt:lpstr>
      <vt:lpstr>Drawing Polygons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Java 5.0 Alert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Scanner class Notes</vt:lpstr>
      <vt:lpstr>AP Exam Alert</vt:lpstr>
      <vt:lpstr>PowerPoint Presentation</vt:lpstr>
      <vt:lpstr>PowerPoint Presentation</vt:lpstr>
      <vt:lpstr>int vs. Integer double vs. Double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msoto32</dc:creator>
  <cp:lastModifiedBy>msoto32</cp:lastModifiedBy>
  <cp:revision>56</cp:revision>
  <dcterms:created xsi:type="dcterms:W3CDTF">2014-02-28T13:48:13Z</dcterms:created>
  <dcterms:modified xsi:type="dcterms:W3CDTF">2014-02-28T21:41:17Z</dcterms:modified>
</cp:coreProperties>
</file>