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3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408" r:id="rId58"/>
    <p:sldId id="395" r:id="rId59"/>
    <p:sldId id="396" r:id="rId60"/>
    <p:sldId id="397" r:id="rId61"/>
    <p:sldId id="398" r:id="rId62"/>
    <p:sldId id="399" r:id="rId63"/>
    <p:sldId id="401" r:id="rId64"/>
    <p:sldId id="400" r:id="rId65"/>
    <p:sldId id="402" r:id="rId66"/>
    <p:sldId id="403" r:id="rId67"/>
    <p:sldId id="404" r:id="rId68"/>
    <p:sldId id="405" r:id="rId69"/>
    <p:sldId id="406" r:id="rId70"/>
    <p:sldId id="40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78" autoAdjust="0"/>
  </p:normalViewPr>
  <p:slideViewPr>
    <p:cSldViewPr>
      <p:cViewPr varScale="1">
        <p:scale>
          <a:sx n="79" d="100"/>
          <a:sy n="79" d="100"/>
        </p:scale>
        <p:origin x="10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A0D2A-9E41-458D-A2A8-EE775D3704CA}" type="datetimeFigureOut">
              <a:rPr lang="en-US" smtClean="0"/>
              <a:t>1/30/2017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40C27-2030-4A77-BF90-CF063CC2D811}" type="slidenum">
              <a:rPr lang="en-US" smtClean="0"/>
              <a:t>‹#›</a:t>
            </a:fld>
            <a:endParaRPr lang="en-US"/>
          </a:p>
        </p:txBody>
      </p:sp>
    </p:spTree>
    <p:extLst>
      <p:ext uri="{BB962C8B-B14F-4D97-AF65-F5344CB8AC3E}">
        <p14:creationId xmlns:p14="http://schemas.microsoft.com/office/powerpoint/2010/main" val="101158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Oriented Programming will not be casually mentioned in this chapter.  OOP is the front-center topic right now and the intention is to cover some very important OOP ground.  Right now you have a variety of basic Java tools under your belt and you are ready to learn about this very fascinating, modern approach to programming.</a:t>
            </a:r>
          </a:p>
          <a:p>
            <a:endParaRPr lang="en-US" dirty="0" smtClean="0"/>
          </a:p>
          <a:p>
            <a:r>
              <a:rPr lang="en-US" dirty="0" smtClean="0"/>
              <a:t>Now keep in mind that the single most important goal for any program is reliability.  Speed is great, user-friendly is requested, cheap is desirable, but nothing matters if the software does not work properly.  </a:t>
            </a:r>
          </a:p>
          <a:p>
            <a:endParaRPr lang="en-US" dirty="0" smtClean="0"/>
          </a:p>
          <a:p>
            <a:r>
              <a:rPr lang="en-US" dirty="0" smtClean="0"/>
              <a:t>First and foremost a program, or program module, must perform its intended task correctly, the first time, the last time and every time in between.  </a:t>
            </a:r>
          </a:p>
          <a:p>
            <a:endParaRPr lang="en-US" dirty="0" smtClean="0"/>
          </a:p>
          <a:p>
            <a:r>
              <a:rPr lang="en-US" dirty="0" smtClean="0"/>
              <a:t>an organized approach to programming.  In particular, by dividing a program into manageable blocks, and concentrating on completing and testing the smaller blocks.  </a:t>
            </a:r>
          </a:p>
          <a:p>
            <a:endParaRPr lang="en-US" dirty="0" smtClean="0"/>
          </a:p>
          <a:p>
            <a:r>
              <a:rPr lang="en-US" dirty="0" smtClean="0"/>
              <a:t>Names like structured programming, modular programming, procedural programming, became important buzzwords and programming tools.  </a:t>
            </a:r>
          </a:p>
          <a:p>
            <a:endParaRPr lang="en-US" dirty="0" smtClean="0"/>
          </a:p>
          <a:p>
            <a:r>
              <a:rPr lang="en-US" dirty="0" smtClean="0"/>
              <a:t>Keep in mind that early programs only produced text output.  You should know text output, because many program examples have produced text output so far.  With the arrival of the Graphical User Interface (GUI) the world of programming changed very dramatically, and program complexity has been growing exponentially ever since.  </a:t>
            </a:r>
          </a:p>
          <a:p>
            <a:endParaRPr lang="en-US" dirty="0" smtClean="0"/>
          </a:p>
          <a:p>
            <a:r>
              <a:rPr lang="en-US" dirty="0" smtClean="0"/>
              <a:t>A new style of programming came on the scene slowly, at first, but rapidly gained momentum and brought about a whole new way of thinking about programming.  Now it matters little if impressive vocabulary is tossed around.  </a:t>
            </a:r>
          </a:p>
          <a:p>
            <a:endParaRPr lang="en-US" dirty="0" smtClean="0"/>
          </a:p>
          <a:p>
            <a:r>
              <a:rPr lang="en-US" dirty="0" smtClean="0"/>
              <a:t>The bottom line is still reliability, and as you gain more computer science knowledge you will clearly see how Object Oriented Programming in general and Java in particular do an outstanding job to make programs more reliable.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a:t>
            </a:fld>
            <a:endParaRPr lang="en-US"/>
          </a:p>
        </p:txBody>
      </p:sp>
    </p:spTree>
    <p:extLst>
      <p:ext uri="{BB962C8B-B14F-4D97-AF65-F5344CB8AC3E}">
        <p14:creationId xmlns:p14="http://schemas.microsoft.com/office/powerpoint/2010/main" val="4249501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Accessing the data directly, from outside the class, is a very serious crime in OOP Land.  This type of access can create serious unwanted data access and this will be more likely as programs are larger.  The next stage, shown by program Java0804.java, in figure 8.4, shows how to insure against that problem by declaring the data attributes as private. </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11</a:t>
            </a:fld>
            <a:endParaRPr lang="en-US"/>
          </a:p>
        </p:txBody>
      </p:sp>
    </p:spTree>
    <p:extLst>
      <p:ext uri="{BB962C8B-B14F-4D97-AF65-F5344CB8AC3E}">
        <p14:creationId xmlns:p14="http://schemas.microsoft.com/office/powerpoint/2010/main" val="220915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will explain how data can be properly accessed.  There may be a few exceptions, but in most cases declare attributes private.  You have seen some exception, such as </a:t>
            </a:r>
            <a:r>
              <a:rPr lang="en-US" dirty="0" err="1" smtClean="0"/>
              <a:t>Math.PI</a:t>
            </a:r>
            <a:r>
              <a:rPr lang="en-US" dirty="0" smtClean="0"/>
              <a:t> and </a:t>
            </a:r>
            <a:r>
              <a:rPr lang="en-US" dirty="0" err="1" smtClean="0"/>
              <a:t>Math.E</a:t>
            </a:r>
            <a:r>
              <a:rPr lang="en-US" dirty="0" smtClean="0"/>
              <a:t> and in both cases the data fields store constant values that are never meant to change.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12</a:t>
            </a:fld>
            <a:endParaRPr lang="en-US"/>
          </a:p>
        </p:txBody>
      </p:sp>
    </p:spTree>
    <p:extLst>
      <p:ext uri="{BB962C8B-B14F-4D97-AF65-F5344CB8AC3E}">
        <p14:creationId xmlns:p14="http://schemas.microsoft.com/office/powerpoint/2010/main" val="919600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 typical bank.  The bank has a lobby that is open to the public.  From the lobby, customers can go to tellers to make deposits, withdrawals and loan payments. There are also lobby offices where bank officers take loan applications, handle investments and handle customer concerns.  Every area that is mentioned is open to the public.  </a:t>
            </a:r>
          </a:p>
          <a:p>
            <a:endParaRPr lang="en-US" dirty="0" smtClean="0"/>
          </a:p>
          <a:p>
            <a:r>
              <a:rPr lang="en-US" dirty="0" smtClean="0"/>
              <a:t>The bank also has areas that are open only to the bank employees.  These private areas include the teller area, which contains the cash drawers and containers that store all the daily check deposits.  There is the very private bank vault where large deposits of cash are stored and there is also the private bathroom that is meant for bank employees only.</a:t>
            </a:r>
          </a:p>
          <a:p>
            <a:endParaRPr lang="en-US" dirty="0" smtClean="0"/>
          </a:p>
          <a:p>
            <a:r>
              <a:rPr lang="en-US" dirty="0" smtClean="0"/>
              <a:t>These physical private and public areas may seem a good analogy to the private and public access that is used with the design of a new class.  The bank has more and that is not physical, but electronic and it also involves levels of access.  Every bank has a web site.  The home page of the bank is very public and draws attention to many services available to the existing customer or potentially new customer.  At this area different bank accounts are explained, as well as available loans and credit cards.</a:t>
            </a:r>
          </a:p>
          <a:p>
            <a:endParaRPr lang="en-US" dirty="0" smtClean="0"/>
          </a:p>
          <a:p>
            <a:r>
              <a:rPr lang="en-US" dirty="0" smtClean="0"/>
              <a:t>Existing customers can go further and enter a private access personal account.  Once proper user id and password are entered,  a customer can see bank account transactions, pay bills, make transfers and apply for a loan or credit card.  Perhaps it is in this area that we truly see the virtue of private access.  All bank accounts have private access.  It does not make any sense to let the general public have access to all the many customer bank accounts.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13</a:t>
            </a:fld>
            <a:endParaRPr lang="en-US"/>
          </a:p>
        </p:txBody>
      </p:sp>
    </p:spTree>
    <p:extLst>
      <p:ext uri="{BB962C8B-B14F-4D97-AF65-F5344CB8AC3E}">
        <p14:creationId xmlns:p14="http://schemas.microsoft.com/office/powerpoint/2010/main" val="369881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private access is restricted then it has no practical value.  The whole point in combining public local methods with private local attributes is to control data access.  In the case of a bank the entry of a </a:t>
            </a:r>
            <a:r>
              <a:rPr lang="en-US" dirty="0" err="1" smtClean="0"/>
              <a:t>UserID</a:t>
            </a:r>
            <a:r>
              <a:rPr lang="en-US" dirty="0" smtClean="0"/>
              <a:t> and a Password gains access.  Frequently, access is even stricter to protect possible fraud and customers are shown a special picture or phrase that insures a customer that the proper bank web site is in fact being used.</a:t>
            </a:r>
          </a:p>
          <a:p>
            <a:endParaRPr lang="en-US" dirty="0" smtClean="0"/>
          </a:p>
          <a:p>
            <a:r>
              <a:rPr lang="en-US" dirty="0" smtClean="0"/>
              <a:t>Access to a customer's account is not limited to the customer.  A teller can look at the account to determine if the balance is large enough for the requested withdrawal.  A bank officer uses access to both the private account of the bank itself and a customer to transfer money from the bank account to the customer account after a loan is approved.  In every example stated you see the private attribute, a bank account, and an accessing method, like the bank teller or bank officer, which handles the private account in a proper manner to insure reliability and proper privacy. </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14</a:t>
            </a:fld>
            <a:endParaRPr lang="en-US"/>
          </a:p>
        </p:txBody>
      </p:sp>
    </p:spTree>
    <p:extLst>
      <p:ext uri="{BB962C8B-B14F-4D97-AF65-F5344CB8AC3E}">
        <p14:creationId xmlns:p14="http://schemas.microsoft.com/office/powerpoint/2010/main" val="2672814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Java0805.java, in figure 8.5 , shows the next stage of the </a:t>
            </a:r>
            <a:r>
              <a:rPr lang="en-US" dirty="0" err="1" smtClean="0"/>
              <a:t>CardDeck</a:t>
            </a:r>
            <a:r>
              <a:rPr lang="en-US" dirty="0" smtClean="0"/>
              <a:t> class, which will include four methods to return  the values of the four data attributes.  These four methods get information for the some program segment outside the class.  By convention such methods are called "get methods" and frequently get is part of the method identifier, as you see in method </a:t>
            </a:r>
            <a:r>
              <a:rPr lang="en-US" dirty="0" err="1" smtClean="0"/>
              <a:t>getDecks</a:t>
            </a:r>
            <a:r>
              <a:rPr lang="en-US" dirty="0" smtClean="0"/>
              <a:t>.  Do not expect some clever program code that insures proper data access as was explained for a customer's bank account.  The program examples in this chapter are concerned with explaining the reasoning for encapsulation and how to create proper classes.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15</a:t>
            </a:fld>
            <a:endParaRPr lang="en-US"/>
          </a:p>
        </p:txBody>
      </p:sp>
    </p:spTree>
    <p:extLst>
      <p:ext uri="{BB962C8B-B14F-4D97-AF65-F5344CB8AC3E}">
        <p14:creationId xmlns:p14="http://schemas.microsoft.com/office/powerpoint/2010/main" val="332046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something curious about stage 06.  There are four methods used to return the values stored by the </a:t>
            </a:r>
            <a:r>
              <a:rPr lang="en-US" dirty="0" err="1" smtClean="0"/>
              <a:t>CardDeck</a:t>
            </a:r>
            <a:r>
              <a:rPr lang="en-US" dirty="0" smtClean="0"/>
              <a:t> object, but there is no evidence that any values were ever stored to any of these four data fields.  This is intentional.   It shows that Java assigns default values when a new object is instantiated.  Any of the </a:t>
            </a:r>
            <a:r>
              <a:rPr lang="en-US" dirty="0" err="1" smtClean="0"/>
              <a:t>int</a:t>
            </a:r>
            <a:r>
              <a:rPr lang="en-US" dirty="0" smtClean="0"/>
              <a:t> variables is assigned value 0.</a:t>
            </a:r>
          </a:p>
          <a:p>
            <a:endParaRPr lang="en-US" dirty="0" smtClean="0"/>
          </a:p>
          <a:p>
            <a:r>
              <a:rPr lang="en-US" dirty="0" smtClean="0"/>
              <a:t>Zero or 0 makes perfect sense, but what is null for </a:t>
            </a:r>
            <a:r>
              <a:rPr lang="en-US" dirty="0" err="1" smtClean="0"/>
              <a:t>cardGame</a:t>
            </a:r>
            <a:r>
              <a:rPr lang="en-US" dirty="0" smtClean="0"/>
              <a:t>?  A confession must be made here.  Java has an interesting data type, called String.  It is possible to create String variables and use String variables as if they were simple data types just like </a:t>
            </a:r>
            <a:r>
              <a:rPr lang="en-US" dirty="0" err="1" smtClean="0"/>
              <a:t>int</a:t>
            </a:r>
            <a:r>
              <a:rPr lang="en-US" dirty="0" smtClean="0"/>
              <a:t> and </a:t>
            </a:r>
            <a:r>
              <a:rPr lang="en-US" dirty="0" err="1" smtClean="0"/>
              <a:t>boolean</a:t>
            </a:r>
            <a:r>
              <a:rPr lang="en-US" dirty="0" smtClean="0"/>
              <a:t>.  The reality is that String is a class, complete with its own set of methods.  null is not the same thing as zero.  Zero is a value.  We state that water freezes at 0 degrees Celsius.  On the other hand, null means no value.  Any object that is not assigned an initial value will return value null.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16</a:t>
            </a:fld>
            <a:endParaRPr lang="en-US"/>
          </a:p>
        </p:txBody>
      </p:sp>
    </p:spTree>
    <p:extLst>
      <p:ext uri="{BB962C8B-B14F-4D97-AF65-F5344CB8AC3E}">
        <p14:creationId xmlns:p14="http://schemas.microsoft.com/office/powerpoint/2010/main" val="174675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Altering the values of object instance variables is the job of set methods.  These methods are parameter methods that normally change the value of a single attribute.  Like the get methods, set methods frequently use the word set in the method identifier like, </a:t>
            </a:r>
            <a:r>
              <a:rPr lang="en-US" dirty="0" err="1" smtClean="0"/>
              <a:t>setDecks</a:t>
            </a:r>
            <a:r>
              <a:rPr lang="en-US" dirty="0" smtClean="0"/>
              <a:t>.  Program Java0806.java, in figure 8.6, shows the improved </a:t>
            </a:r>
            <a:r>
              <a:rPr lang="en-US" dirty="0" err="1" smtClean="0"/>
              <a:t>CardDeck</a:t>
            </a:r>
            <a:r>
              <a:rPr lang="en-US" dirty="0" smtClean="0"/>
              <a:t> class with three segments.  There are data attributes, get methods and set methods.  </a:t>
            </a:r>
          </a:p>
          <a:p>
            <a:endParaRPr lang="en-US" dirty="0" smtClean="0"/>
          </a:p>
          <a:p>
            <a:r>
              <a:rPr lang="en-US" dirty="0" smtClean="0"/>
              <a:t>By convention many programmers use complete, self-commenting identifiers for the data fields of the class and then use abbreviations of those names as the formal parameters in the headings of the methods.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17</a:t>
            </a:fld>
            <a:endParaRPr lang="en-US"/>
          </a:p>
        </p:txBody>
      </p:sp>
    </p:spTree>
    <p:extLst>
      <p:ext uri="{BB962C8B-B14F-4D97-AF65-F5344CB8AC3E}">
        <p14:creationId xmlns:p14="http://schemas.microsoft.com/office/powerpoint/2010/main" val="113805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also note that the earlier get methods are shown in a compact style where each method is written on one line.  This style saves space and it is often done for short methods that only have one program statement.  It was not done for set methods, because they are emphasized in this section.</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18</a:t>
            </a:fld>
            <a:endParaRPr lang="en-US"/>
          </a:p>
        </p:txBody>
      </p:sp>
    </p:spTree>
    <p:extLst>
      <p:ext uri="{BB962C8B-B14F-4D97-AF65-F5344CB8AC3E}">
        <p14:creationId xmlns:p14="http://schemas.microsoft.com/office/powerpoint/2010/main" val="3037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easier to demonstrate the creation of get methods and set methods, but in the real world of designing classes and writing program, you need to create the constructor methods after the data is selected.  The job of the constructor is to initialize the attributes of an object.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19</a:t>
            </a:fld>
            <a:endParaRPr lang="en-US"/>
          </a:p>
        </p:txBody>
      </p:sp>
    </p:spTree>
    <p:extLst>
      <p:ext uri="{BB962C8B-B14F-4D97-AF65-F5344CB8AC3E}">
        <p14:creationId xmlns:p14="http://schemas.microsoft.com/office/powerpoint/2010/main" val="389875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constructor is automatically called by the new operator and increases reliability by assigning correct starting values to the data.  Program Java0807.java, in figure 8.07, shows the improvement created by adding a constructor to the program.</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20</a:t>
            </a:fld>
            <a:endParaRPr lang="en-US"/>
          </a:p>
        </p:txBody>
      </p:sp>
    </p:spTree>
    <p:extLst>
      <p:ext uri="{BB962C8B-B14F-4D97-AF65-F5344CB8AC3E}">
        <p14:creationId xmlns:p14="http://schemas.microsoft.com/office/powerpoint/2010/main" val="295961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corner stones of OOP are encapsulation, class interaction, and polymorphism.  </a:t>
            </a:r>
          </a:p>
          <a:p>
            <a:r>
              <a:rPr lang="en-US" dirty="0" smtClean="0"/>
              <a:t>Some brief introduction to encapsulation happened earlier </a:t>
            </a:r>
          </a:p>
          <a:p>
            <a:r>
              <a:rPr lang="en-US" dirty="0" smtClean="0"/>
              <a:t>We will continue to explore encapsulation and pick up the pace dramatically.</a:t>
            </a:r>
          </a:p>
          <a:p>
            <a:endParaRPr lang="en-US" dirty="0" smtClean="0"/>
          </a:p>
          <a:p>
            <a:r>
              <a:rPr lang="en-US" dirty="0" smtClean="0"/>
              <a:t>Programs involve data and the modules that access and process the data.  </a:t>
            </a:r>
          </a:p>
          <a:p>
            <a:r>
              <a:rPr lang="en-US" dirty="0" smtClean="0"/>
              <a:t>The problem in the past has been that the data and the modules processing the data, called procedures and functions, were separated.  </a:t>
            </a:r>
          </a:p>
          <a:p>
            <a:r>
              <a:rPr lang="en-US" dirty="0" smtClean="0"/>
              <a:t>This approach caused serious reliability problems.  As programs grew in size so did the likelihood that some procedure or function accessed data unintentionally and made unwanted and often disastrous changes to data values.    </a:t>
            </a:r>
          </a:p>
          <a:p>
            <a:endParaRPr lang="en-US" dirty="0" smtClean="0"/>
          </a:p>
          <a:p>
            <a:r>
              <a:rPr lang="en-US" dirty="0" smtClean="0"/>
              <a:t>A new style of thinking helped prevent these kinds of problems.  This style of thinking revolves around objects.  Objects store data and objects also store the modules - called methods in Java - which process the data.  </a:t>
            </a:r>
          </a:p>
          <a:p>
            <a:r>
              <a:rPr lang="en-US" dirty="0" smtClean="0"/>
              <a:t>So far the object seems no different from programs that combine data storage and procedures that process the stored data.  What makes objects unique is that every object has its own set of methods, which are unique to the object and the object stores the data that is appropriate for the object.  </a:t>
            </a:r>
          </a:p>
          <a:p>
            <a:r>
              <a:rPr lang="en-US" dirty="0" smtClean="0"/>
              <a:t>Furthermore, special precautions are designed into the object to insure that data is properly initialized and accessed.  As a matter of fact, a proper object will not allow anything outside the object to access its data directly for fear of potential problems.  A well-designed object carries its own methods that safely handle the object data.  </a:t>
            </a:r>
          </a:p>
          <a:p>
            <a:endParaRPr lang="en-US" dirty="0" smtClean="0"/>
          </a:p>
          <a:p>
            <a:r>
              <a:rPr lang="en-US" dirty="0" smtClean="0"/>
              <a:t>So what does this all mean?  This means you have encapsulation, which is a fancy, but very appropriate word.  The data and the methods that act upon the data are all contained in one package or capsule, called an object.  Multiple objects can be created for multiple purposes.  You can also think of this package as a capsule, a container, and hence the word encapsulation.</a:t>
            </a:r>
          </a:p>
          <a:p>
            <a:endParaRPr lang="en-US" dirty="0" smtClean="0"/>
          </a:p>
          <a:p>
            <a:r>
              <a:rPr lang="en-US" dirty="0" smtClean="0"/>
              <a:t>Now we must get clear on the vocabulary used with objects.  You have heard talk about actions, subroutines, processes, procedures, functions, and methods.  All these words have been used intentionally, because you will probably find every term used somewhere in computer science.  Each one of these words implies some program module that performs a task, frequently involving data, but not always.  However, some task is always involved that must be accomplished.</a:t>
            </a:r>
          </a:p>
          <a:p>
            <a:endParaRPr lang="en-US" dirty="0" smtClean="0"/>
          </a:p>
          <a:p>
            <a:r>
              <a:rPr lang="en-US" dirty="0" smtClean="0"/>
              <a:t>FORTRAN and BASIC started with subroutines </a:t>
            </a:r>
          </a:p>
          <a:p>
            <a:r>
              <a:rPr lang="en-US" dirty="0" smtClean="0"/>
              <a:t>Pascal followed by having both procedures and functions</a:t>
            </a:r>
          </a:p>
          <a:p>
            <a:r>
              <a:rPr lang="en-US" dirty="0" smtClean="0"/>
              <a:t>C++ wanted every module to be called a function</a:t>
            </a:r>
          </a:p>
          <a:p>
            <a:r>
              <a:rPr lang="en-US" dirty="0" smtClean="0"/>
              <a:t>Currently we use the word method, and Java error messages will be using that terminology.  </a:t>
            </a:r>
          </a:p>
          <a:p>
            <a:r>
              <a:rPr lang="en-US" dirty="0" smtClean="0"/>
              <a:t>From here on, method will be used.  Keep the following object vocabulary in mind.</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a:t>
            </a:fld>
            <a:endParaRPr lang="en-US"/>
          </a:p>
        </p:txBody>
      </p:sp>
    </p:spTree>
    <p:extLst>
      <p:ext uri="{BB962C8B-B14F-4D97-AF65-F5344CB8AC3E}">
        <p14:creationId xmlns:p14="http://schemas.microsoft.com/office/powerpoint/2010/main" val="406763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easy to think that constructors exist for the purpose of initializing object data.  Constructors certainly fill that role, but it is not the only role.  In more general terms the constructor prepares the new object to fulfill its duty as best as possible.  This starts with correct initial values, but there is more.  Think card games now.  Is it not very important that a deck is shuffled before any game begins?  Any computer game that involves cards needs some means to shuffle the decks before they are used.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21</a:t>
            </a:fld>
            <a:endParaRPr lang="en-US"/>
          </a:p>
        </p:txBody>
      </p:sp>
    </p:spTree>
    <p:extLst>
      <p:ext uri="{BB962C8B-B14F-4D97-AF65-F5344CB8AC3E}">
        <p14:creationId xmlns:p14="http://schemas.microsoft.com/office/powerpoint/2010/main" val="55416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Shuffling seems like a good candidate for a new method, and it is also a terrific candidate for improving the constructor.  The constructor is called automatically, and it is capable of calling other methods in the class.  By including a call to a shuffling method, the constructor insures that any newly constructed </a:t>
            </a:r>
            <a:r>
              <a:rPr lang="en-US" dirty="0" err="1" smtClean="0"/>
              <a:t>CardDeck</a:t>
            </a:r>
            <a:r>
              <a:rPr lang="en-US" dirty="0" smtClean="0"/>
              <a:t> object is shuffled and ready to go.</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22</a:t>
            </a:fld>
            <a:endParaRPr lang="en-US"/>
          </a:p>
        </p:txBody>
      </p:sp>
    </p:spTree>
    <p:extLst>
      <p:ext uri="{BB962C8B-B14F-4D97-AF65-F5344CB8AC3E}">
        <p14:creationId xmlns:p14="http://schemas.microsoft.com/office/powerpoint/2010/main" val="224597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shuffling method will also be used to illustrate another point.  So far you have seen that all the </a:t>
            </a:r>
            <a:r>
              <a:rPr lang="en-US" dirty="0" err="1" smtClean="0"/>
              <a:t>CardDeck</a:t>
            </a:r>
            <a:r>
              <a:rPr lang="en-US" dirty="0" smtClean="0"/>
              <a:t> data variables are declared private, and all the </a:t>
            </a:r>
            <a:r>
              <a:rPr lang="en-US" dirty="0" err="1" smtClean="0"/>
              <a:t>CardDeck</a:t>
            </a:r>
            <a:r>
              <a:rPr lang="en-US" dirty="0" smtClean="0"/>
              <a:t> methods are declared public.  It is easy to draw the conclusion that data is always private and methods are always public.  It is true that most data is declared private and most of the methods are declared public, but it is not required as you will see in the next program.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Classes include </a:t>
            </a:r>
            <a:r>
              <a:rPr lang="en-US" sz="1200" i="1" kern="1200" dirty="0" smtClean="0">
                <a:solidFill>
                  <a:schemeClr val="tx1"/>
                </a:solidFill>
                <a:effectLst/>
                <a:latin typeface="+mn-lt"/>
                <a:ea typeface="+mn-ea"/>
                <a:cs typeface="+mn-cs"/>
              </a:rPr>
              <a:t>helper </a:t>
            </a:r>
            <a:r>
              <a:rPr lang="en-US" sz="1200" kern="1200" dirty="0" smtClean="0">
                <a:solidFill>
                  <a:schemeClr val="tx1"/>
                </a:solidFill>
                <a:effectLst/>
                <a:latin typeface="+mn-lt"/>
                <a:ea typeface="+mn-ea"/>
                <a:cs typeface="+mn-cs"/>
              </a:rPr>
              <a:t>methods.  Helper methods are not meant to perform a procedure that is used by some other class.  A helper method exists for the purpose of assisting some other method in the same class.  The </a:t>
            </a:r>
            <a:r>
              <a:rPr lang="en-US" sz="1200" b="1" kern="1200" dirty="0" smtClean="0">
                <a:solidFill>
                  <a:schemeClr val="tx1"/>
                </a:solidFill>
                <a:effectLst/>
                <a:latin typeface="+mn-lt"/>
                <a:ea typeface="+mn-ea"/>
                <a:cs typeface="+mn-cs"/>
              </a:rPr>
              <a:t>shuffling</a:t>
            </a:r>
            <a:r>
              <a:rPr lang="en-US" sz="1200" kern="1200" dirty="0" smtClean="0">
                <a:solidFill>
                  <a:schemeClr val="tx1"/>
                </a:solidFill>
                <a:effectLst/>
                <a:latin typeface="+mn-lt"/>
                <a:ea typeface="+mn-ea"/>
                <a:cs typeface="+mn-cs"/>
              </a:rPr>
              <a:t> method is one example of such a helper method.  Your lab assignment has an excellent example of a method that is only needed within the class.  For the lab assignment you will work with a </a:t>
            </a:r>
            <a:r>
              <a:rPr lang="en-US" sz="1200" b="1" kern="1200" dirty="0" smtClean="0">
                <a:solidFill>
                  <a:schemeClr val="tx1"/>
                </a:solidFill>
                <a:effectLst/>
                <a:latin typeface="+mn-lt"/>
                <a:ea typeface="+mn-ea"/>
                <a:cs typeface="+mn-cs"/>
              </a:rPr>
              <a:t>Rational</a:t>
            </a:r>
            <a:r>
              <a:rPr lang="en-US" sz="1200" kern="1200" dirty="0" smtClean="0">
                <a:solidFill>
                  <a:schemeClr val="tx1"/>
                </a:solidFill>
                <a:effectLst/>
                <a:latin typeface="+mn-lt"/>
                <a:ea typeface="+mn-ea"/>
                <a:cs typeface="+mn-cs"/>
              </a:rPr>
              <a:t> class.  The purpose of the rational class is to store and manipulate rational numbers.  Rational numbers include whole numbers and fractions.  One important capability of the </a:t>
            </a:r>
            <a:r>
              <a:rPr lang="en-US" sz="1200" b="1" kern="1200" dirty="0" smtClean="0">
                <a:solidFill>
                  <a:schemeClr val="tx1"/>
                </a:solidFill>
                <a:effectLst/>
                <a:latin typeface="+mn-lt"/>
                <a:ea typeface="+mn-ea"/>
                <a:cs typeface="+mn-cs"/>
              </a:rPr>
              <a:t>Rational</a:t>
            </a:r>
            <a:r>
              <a:rPr lang="en-US" sz="1200" kern="1200" dirty="0" smtClean="0">
                <a:solidFill>
                  <a:schemeClr val="tx1"/>
                </a:solidFill>
                <a:effectLst/>
                <a:latin typeface="+mn-lt"/>
                <a:ea typeface="+mn-ea"/>
                <a:cs typeface="+mn-cs"/>
              </a:rPr>
              <a:t> class is the ability to reduce fractions, and this can be done with the Greatest Common Factor (</a:t>
            </a:r>
            <a:r>
              <a:rPr lang="en-US" sz="1200" i="1" kern="1200" dirty="0" smtClean="0">
                <a:solidFill>
                  <a:schemeClr val="tx1"/>
                </a:solidFill>
                <a:effectLst/>
                <a:latin typeface="+mn-lt"/>
                <a:ea typeface="+mn-ea"/>
                <a:cs typeface="+mn-cs"/>
              </a:rPr>
              <a:t>GCF</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helper method </a:t>
            </a:r>
            <a:r>
              <a:rPr lang="en-US" sz="1200" b="1" kern="1200" dirty="0" err="1" smtClean="0">
                <a:solidFill>
                  <a:schemeClr val="tx1"/>
                </a:solidFill>
                <a:effectLst/>
                <a:latin typeface="+mn-lt"/>
                <a:ea typeface="+mn-ea"/>
                <a:cs typeface="+mn-cs"/>
              </a:rPr>
              <a:t>computeGCF</a:t>
            </a:r>
            <a:r>
              <a:rPr lang="en-US" sz="1200" kern="1200" dirty="0" smtClean="0">
                <a:solidFill>
                  <a:schemeClr val="tx1"/>
                </a:solidFill>
                <a:effectLst/>
                <a:latin typeface="+mn-lt"/>
                <a:ea typeface="+mn-ea"/>
                <a:cs typeface="+mn-cs"/>
              </a:rPr>
              <a:t>, assists the </a:t>
            </a:r>
            <a:r>
              <a:rPr lang="en-US" sz="1200" b="1" kern="1200" dirty="0" smtClean="0">
                <a:solidFill>
                  <a:schemeClr val="tx1"/>
                </a:solidFill>
                <a:effectLst/>
                <a:latin typeface="+mn-lt"/>
                <a:ea typeface="+mn-ea"/>
                <a:cs typeface="+mn-cs"/>
              </a:rPr>
              <a:t>reduce </a:t>
            </a:r>
            <a:r>
              <a:rPr lang="en-US" sz="1200" kern="1200" dirty="0" smtClean="0">
                <a:solidFill>
                  <a:schemeClr val="tx1"/>
                </a:solidFill>
                <a:effectLst/>
                <a:latin typeface="+mn-lt"/>
                <a:ea typeface="+mn-ea"/>
                <a:cs typeface="+mn-cs"/>
              </a:rPr>
              <a:t>method, but it is not needed anywhere else.  Program </a:t>
            </a:r>
            <a:r>
              <a:rPr lang="en-US" sz="1200" b="1" kern="1200" dirty="0" smtClean="0">
                <a:solidFill>
                  <a:schemeClr val="tx1"/>
                </a:solidFill>
                <a:effectLst/>
                <a:latin typeface="+mn-lt"/>
                <a:ea typeface="+mn-ea"/>
                <a:cs typeface="+mn-cs"/>
              </a:rPr>
              <a:t>Java0808.java</a:t>
            </a:r>
            <a:r>
              <a:rPr lang="en-US" sz="1200" kern="1200" dirty="0" smtClean="0">
                <a:solidFill>
                  <a:schemeClr val="tx1"/>
                </a:solidFill>
                <a:effectLst/>
                <a:latin typeface="+mn-lt"/>
                <a:ea typeface="+mn-ea"/>
                <a:cs typeface="+mn-cs"/>
              </a:rPr>
              <a:t>, in figure 8.8 demonstrates the use of a private method in a class.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23</a:t>
            </a:fld>
            <a:endParaRPr lang="en-US"/>
          </a:p>
        </p:txBody>
      </p:sp>
    </p:spTree>
    <p:extLst>
      <p:ext uri="{BB962C8B-B14F-4D97-AF65-F5344CB8AC3E}">
        <p14:creationId xmlns:p14="http://schemas.microsoft.com/office/powerpoint/2010/main" val="3390836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a:t>
            </a:r>
            <a:r>
              <a:rPr lang="en-US" dirty="0" err="1" smtClean="0"/>
              <a:t>CardDeck</a:t>
            </a:r>
            <a:r>
              <a:rPr lang="en-US" dirty="0" smtClean="0"/>
              <a:t> object starts its life the same boring way.  No card game is decided and then you get  1 Deck, 1 player and 52 </a:t>
            </a:r>
            <a:r>
              <a:rPr lang="en-US" dirty="0" err="1" smtClean="0"/>
              <a:t>CardsLeft</a:t>
            </a:r>
            <a:r>
              <a:rPr lang="en-US" dirty="0" smtClean="0"/>
              <a:t>.  There are many card games with more than one player and there are also card games with more than one deck in the game.  You have seen overloaded methods before and this is a situation where overloaded methods are very useful.  It is allowed, and strongly encouraged, to create multiple constructors in a class.  You have a default constructor, which is good when no parameters are specified for the new object.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24</a:t>
            </a:fld>
            <a:endParaRPr lang="en-US"/>
          </a:p>
        </p:txBody>
      </p:sp>
    </p:spTree>
    <p:extLst>
      <p:ext uri="{BB962C8B-B14F-4D97-AF65-F5344CB8AC3E}">
        <p14:creationId xmlns:p14="http://schemas.microsoft.com/office/powerpoint/2010/main" val="2786410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default constructor you can declare extra constructors for a variety of different situations.  In our case it will create a </a:t>
            </a:r>
            <a:r>
              <a:rPr lang="en-US" dirty="0" err="1" smtClean="0"/>
              <a:t>CardDeck</a:t>
            </a:r>
            <a:r>
              <a:rPr lang="en-US" dirty="0" smtClean="0"/>
              <a:t> object with a specified number of </a:t>
            </a:r>
            <a:r>
              <a:rPr lang="en-US" dirty="0" err="1" smtClean="0"/>
              <a:t>numDecks</a:t>
            </a:r>
            <a:r>
              <a:rPr lang="en-US" dirty="0" smtClean="0"/>
              <a:t> and </a:t>
            </a:r>
            <a:r>
              <a:rPr lang="en-US" dirty="0" err="1" smtClean="0"/>
              <a:t>numPlayers</a:t>
            </a:r>
            <a:r>
              <a:rPr lang="en-US" dirty="0" smtClean="0"/>
              <a:t>.  </a:t>
            </a:r>
            <a:r>
              <a:rPr lang="en-US" dirty="0" err="1" smtClean="0"/>
              <a:t>cardsLeft</a:t>
            </a:r>
            <a:r>
              <a:rPr lang="en-US" dirty="0" smtClean="0"/>
              <a:t> will not need to be specified because that value is computed as a function of the value of </a:t>
            </a:r>
            <a:r>
              <a:rPr lang="en-US" dirty="0" err="1" smtClean="0"/>
              <a:t>numDecks</a:t>
            </a:r>
            <a:r>
              <a:rPr lang="en-US" dirty="0" smtClean="0"/>
              <a:t>.  Program Java0809.java, in figure 8.9, shows the two constructors in one class.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25</a:t>
            </a:fld>
            <a:endParaRPr lang="en-US"/>
          </a:p>
        </p:txBody>
      </p:sp>
    </p:spTree>
    <p:extLst>
      <p:ext uri="{BB962C8B-B14F-4D97-AF65-F5344CB8AC3E}">
        <p14:creationId xmlns:p14="http://schemas.microsoft.com/office/powerpoint/2010/main" val="3235699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be pleased to know that this chapter has a second case study.  The intention is that you have a solid OOP foundation in the area of encapsulation when you leave this chapter.  The second case study involves manipulation of a cube.  A cube is a three-dimensional object and it may be useful to have a special class to assist with some graphics programs that require displaying cubes.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29</a:t>
            </a:fld>
            <a:endParaRPr lang="en-US"/>
          </a:p>
        </p:txBody>
      </p:sp>
    </p:spTree>
    <p:extLst>
      <p:ext uri="{BB962C8B-B14F-4D97-AF65-F5344CB8AC3E}">
        <p14:creationId xmlns:p14="http://schemas.microsoft.com/office/powerpoint/2010/main" val="714143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Cube Case Study, Stage #1</a:t>
            </a:r>
          </a:p>
          <a:p>
            <a:endParaRPr lang="en-US" dirty="0" smtClean="0"/>
          </a:p>
          <a:p>
            <a:r>
              <a:rPr lang="en-US" dirty="0" smtClean="0"/>
              <a:t>Program Java0810.java, in figure 8.10, starts with a small Cube class.  This program does not have any output yet.  The class has a constructor, which initializes the top-left coordinate of the cube.  If you execute the program, you will see an applet window, but the window lacks excitement.  Nothing will show.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31</a:t>
            </a:fld>
            <a:endParaRPr lang="en-US"/>
          </a:p>
        </p:txBody>
      </p:sp>
    </p:spTree>
    <p:extLst>
      <p:ext uri="{BB962C8B-B14F-4D97-AF65-F5344CB8AC3E}">
        <p14:creationId xmlns:p14="http://schemas.microsoft.com/office/powerpoint/2010/main" val="2205939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Cube Case Study, Stage #2</a:t>
            </a:r>
          </a:p>
          <a:p>
            <a:endParaRPr lang="en-US" dirty="0" smtClean="0"/>
          </a:p>
          <a:p>
            <a:r>
              <a:rPr lang="en-US" dirty="0" smtClean="0"/>
              <a:t>The constructor initializes the starting coordinates of a cube objects at [50,50].  Is there any magic in those numbers?  No, there is not, but some values need to be selected and [50,50] will do nicely.  Program Java0811.java, in figure 8.11, alters the constructor and includes a call to the new draw method.  Method draw draws a cube at the current value of </a:t>
            </a:r>
            <a:r>
              <a:rPr lang="en-US" dirty="0" err="1" smtClean="0"/>
              <a:t>tlX</a:t>
            </a:r>
            <a:r>
              <a:rPr lang="en-US" dirty="0" smtClean="0"/>
              <a:t> and </a:t>
            </a:r>
            <a:r>
              <a:rPr lang="en-US" dirty="0" err="1" smtClean="0"/>
              <a:t>tlY</a:t>
            </a:r>
            <a:r>
              <a:rPr lang="en-US" dirty="0" smtClean="0"/>
              <a:t>.  The result is a single cube.</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32</a:t>
            </a:fld>
            <a:endParaRPr lang="en-US"/>
          </a:p>
        </p:txBody>
      </p:sp>
    </p:spTree>
    <p:extLst>
      <p:ext uri="{BB962C8B-B14F-4D97-AF65-F5344CB8AC3E}">
        <p14:creationId xmlns:p14="http://schemas.microsoft.com/office/powerpoint/2010/main" val="2233525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Cube Case Study, Stage #3</a:t>
            </a:r>
          </a:p>
          <a:p>
            <a:endParaRPr lang="en-US" dirty="0" smtClean="0"/>
          </a:p>
          <a:p>
            <a:r>
              <a:rPr lang="en-US" dirty="0" smtClean="0"/>
              <a:t>Program Java0812.java, in figure 8.12, adds a second constructor, which can specify the initial coordinate values of the cube object as well as its size.  This third stage is not only a matter of adding a second constructor.  The draw method now has issues.  It has many 50s throughout because every cube it draws is 50 pixels wide and 50 pixels tall.  Now the method needs to be more general and handle cubes of any size.  The consequence is a new improved draw method capable of drawing cubes not only at any location, but also any size.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33</a:t>
            </a:fld>
            <a:endParaRPr lang="en-US"/>
          </a:p>
        </p:txBody>
      </p:sp>
    </p:spTree>
    <p:extLst>
      <p:ext uri="{BB962C8B-B14F-4D97-AF65-F5344CB8AC3E}">
        <p14:creationId xmlns:p14="http://schemas.microsoft.com/office/powerpoint/2010/main" val="2717421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Java0813.java, in figure 8.13, adds the move method.  It is now possible to relocate a cube to a new location after the initial construction of the cube object.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35</a:t>
            </a:fld>
            <a:endParaRPr lang="en-US"/>
          </a:p>
        </p:txBody>
      </p:sp>
    </p:spTree>
    <p:extLst>
      <p:ext uri="{BB962C8B-B14F-4D97-AF65-F5344CB8AC3E}">
        <p14:creationId xmlns:p14="http://schemas.microsoft.com/office/powerpoint/2010/main" val="390557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Java uses many containers.  There are class, methods loop control structure containers and selection structure containers.  Containers have a heading followed by a set of curly braces { } , which indicate the start and the end of the container.</a:t>
            </a:r>
          </a:p>
          <a:p>
            <a:endParaRPr lang="en-US" dirty="0" smtClean="0"/>
          </a:p>
          <a:p>
            <a:r>
              <a:rPr lang="en-US" dirty="0" smtClean="0"/>
              <a:t>This chapter is the first focus on Object Orient Programming (OOP) and this first focus is on encapsulation.  The introduction stated that the goal of encapsulation is to encapsulate data and all the methods that access the data in the same container or capsule.  This capsule in Java is officially called a class.  </a:t>
            </a:r>
          </a:p>
          <a:p>
            <a:endParaRPr lang="en-US" dirty="0" smtClean="0"/>
          </a:p>
          <a:p>
            <a:r>
              <a:rPr lang="en-US" dirty="0" smtClean="0"/>
              <a:t>It has been stated in earlier chapters that a class is a toolkit and a method is a tool.  Now it is does not matter if a class is called a container, a capsule, or a toolkit, because the creation of a class will need to start by first creating a container, a capsule or a toolkit.  A case study follows that will start very simply and steadily increase in complexity as the class become more and more complete.</a:t>
            </a:r>
          </a:p>
          <a:p>
            <a:endParaRPr lang="en-US" dirty="0" smtClean="0"/>
          </a:p>
          <a:p>
            <a:r>
              <a:rPr lang="en-US" dirty="0" smtClean="0"/>
              <a:t>There are two case studies formats.  The first type presents a completed program.  An execution of the completed program is demonstrated followed by an investigation of every component in the program.  Explanations are given about the design of the program and the decisions that were made to arrive at a final solution that is presented.</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a:t>
            </a:fld>
            <a:endParaRPr lang="en-US"/>
          </a:p>
        </p:txBody>
      </p:sp>
    </p:spTree>
    <p:extLst>
      <p:ext uri="{BB962C8B-B14F-4D97-AF65-F5344CB8AC3E}">
        <p14:creationId xmlns:p14="http://schemas.microsoft.com/office/powerpoint/2010/main" val="2259182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if we can have some fun.  Everybody likes animation.  Moving objects simply is far more exciting than static objects going no place.  Program Java0814.java, in figure 8.14, shows a Cube class with an erase method.  The aim is to move the cube to a new location and then erase the cube from the previous location.  What you see if a simple introduction to animation.  Actually, you see absolutely nothing because the move and erase occur so quickly that the last cube location is erased before you had a chance to see anything.</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36</a:t>
            </a:fld>
            <a:endParaRPr lang="en-US"/>
          </a:p>
        </p:txBody>
      </p:sp>
    </p:spTree>
    <p:extLst>
      <p:ext uri="{BB962C8B-B14F-4D97-AF65-F5344CB8AC3E}">
        <p14:creationId xmlns:p14="http://schemas.microsoft.com/office/powerpoint/2010/main" val="3731977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Cube class needs a small, clever method to help with this animation stuff.  It is called method delay.  Method delay stops program execution for a specified number of milliseconds.  It is now possible to slow down the program execution sufficiently to observe some movement with Java0815.java, in figure 8.15.</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38</a:t>
            </a:fld>
            <a:endParaRPr lang="en-US"/>
          </a:p>
        </p:txBody>
      </p:sp>
    </p:spTree>
    <p:extLst>
      <p:ext uri="{BB962C8B-B14F-4D97-AF65-F5344CB8AC3E}">
        <p14:creationId xmlns:p14="http://schemas.microsoft.com/office/powerpoint/2010/main" val="397633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you observe the program execution on a computer.  If you look at the textbook page, you will see the cube in one location.  The output display captured the cube on its path, but it does move.</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39</a:t>
            </a:fld>
            <a:endParaRPr lang="en-US"/>
          </a:p>
        </p:txBody>
      </p:sp>
    </p:spTree>
    <p:extLst>
      <p:ext uri="{BB962C8B-B14F-4D97-AF65-F5344CB8AC3E}">
        <p14:creationId xmlns:p14="http://schemas.microsoft.com/office/powerpoint/2010/main" val="3543706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Cube Case Study, Stage #7</a:t>
            </a:r>
          </a:p>
          <a:p>
            <a:endParaRPr lang="en-US" dirty="0" smtClean="0"/>
          </a:p>
          <a:p>
            <a:r>
              <a:rPr lang="en-US" dirty="0" smtClean="0"/>
              <a:t>Animation is fun, but we need to return to reality.  The last stage in this case study is Java0816.java, in figure 8.16.  The Cube class adds three important get methods that return the data of the Cube object.  In a graphics program this type of information is especially important for debugging purposes when data values need to checked.  The program below is not complete.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40</a:t>
            </a:fld>
            <a:endParaRPr lang="en-US"/>
          </a:p>
        </p:txBody>
      </p:sp>
    </p:spTree>
    <p:extLst>
      <p:ext uri="{BB962C8B-B14F-4D97-AF65-F5344CB8AC3E}">
        <p14:creationId xmlns:p14="http://schemas.microsoft.com/office/powerpoint/2010/main" val="3954230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program displays a single large cube, but behind the graphics window you will see a text window that displays the data attribute values.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41</a:t>
            </a:fld>
            <a:endParaRPr lang="en-US"/>
          </a:p>
        </p:txBody>
      </p:sp>
    </p:spTree>
    <p:extLst>
      <p:ext uri="{BB962C8B-B14F-4D97-AF65-F5344CB8AC3E}">
        <p14:creationId xmlns:p14="http://schemas.microsoft.com/office/powerpoint/2010/main" val="3444867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topic in this chapter may seem to be outside the encapsulation business.  Read carefully and play with the program examples.  This is not a "pure" OOP topic, but it is important and scope must be understood properly to create correct classes and methods.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44</a:t>
            </a:fld>
            <a:endParaRPr lang="en-US"/>
          </a:p>
        </p:txBody>
      </p:sp>
    </p:spTree>
    <p:extLst>
      <p:ext uri="{BB962C8B-B14F-4D97-AF65-F5344CB8AC3E}">
        <p14:creationId xmlns:p14="http://schemas.microsoft.com/office/powerpoint/2010/main" val="3463463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Consider program Java0817.java, in figure 8.17.  This program defines variable counter twice, followed by a double definition of </a:t>
            </a:r>
            <a:r>
              <a:rPr lang="en-US" dirty="0" err="1" smtClean="0"/>
              <a:t>myAge</a:t>
            </a:r>
            <a:r>
              <a:rPr lang="en-US" dirty="0" smtClean="0"/>
              <a:t>.  The program does not compile.  Perhaps you are not surprised, because duplicate definitions are not allowed and yet the error message is only concerned about the duplicate definition of </a:t>
            </a:r>
            <a:r>
              <a:rPr lang="en-US" dirty="0" err="1" smtClean="0"/>
              <a:t>myAge</a:t>
            </a:r>
            <a:r>
              <a:rPr lang="en-US" dirty="0" smtClean="0"/>
              <a:t>.  Apparently Java does not get excited about a double counter.  The issue is a matter of understanding scope.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45</a:t>
            </a:fld>
            <a:endParaRPr lang="en-US"/>
          </a:p>
        </p:txBody>
      </p:sp>
    </p:spTree>
    <p:extLst>
      <p:ext uri="{BB962C8B-B14F-4D97-AF65-F5344CB8AC3E}">
        <p14:creationId xmlns:p14="http://schemas.microsoft.com/office/powerpoint/2010/main" val="50570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Java0818.java, in figure 8.18, is a little strange looking.  There are four variables defined in various locations of the file.   This program is odd in the practical sense, but created to demonstrate the scope of four different variables.</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46</a:t>
            </a:fld>
            <a:endParaRPr lang="en-US"/>
          </a:p>
        </p:txBody>
      </p:sp>
    </p:spTree>
    <p:extLst>
      <p:ext uri="{BB962C8B-B14F-4D97-AF65-F5344CB8AC3E}">
        <p14:creationId xmlns:p14="http://schemas.microsoft.com/office/powerpoint/2010/main" val="633313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Identifier var1, in figure 8.19, is declared in main and has access for the entire main method.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48</a:t>
            </a:fld>
            <a:endParaRPr lang="en-US"/>
          </a:p>
        </p:txBody>
      </p:sp>
    </p:spTree>
    <p:extLst>
      <p:ext uri="{BB962C8B-B14F-4D97-AF65-F5344CB8AC3E}">
        <p14:creationId xmlns:p14="http://schemas.microsoft.com/office/powerpoint/2010/main" val="3023958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Identifier var2, in figure v8.20, is also defined in main, but the scope is limited to the for loop heading and body.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49</a:t>
            </a:fld>
            <a:endParaRPr lang="en-US"/>
          </a:p>
        </p:txBody>
      </p:sp>
    </p:spTree>
    <p:extLst>
      <p:ext uri="{BB962C8B-B14F-4D97-AF65-F5344CB8AC3E}">
        <p14:creationId xmlns:p14="http://schemas.microsoft.com/office/powerpoint/2010/main" val="313777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style of case study starts with a minimal program.  Step after small step the program grows and an explanation is given with each small improvement along the way.  There are good arguments for each style of case study and those arguments are not significant right now.  The </a:t>
            </a:r>
            <a:r>
              <a:rPr lang="en-US" dirty="0" err="1" smtClean="0"/>
              <a:t>CardDeck</a:t>
            </a:r>
            <a:r>
              <a:rPr lang="en-US" dirty="0" smtClean="0"/>
              <a:t> case study that follows will use the second case study style.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a:t>
            </a:fld>
            <a:endParaRPr lang="en-US"/>
          </a:p>
        </p:txBody>
      </p:sp>
    </p:spTree>
    <p:extLst>
      <p:ext uri="{BB962C8B-B14F-4D97-AF65-F5344CB8AC3E}">
        <p14:creationId xmlns:p14="http://schemas.microsoft.com/office/powerpoint/2010/main" val="4141276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Identifier var3, in figure 8.21, has a scope limited to the constructor of Boo</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50</a:t>
            </a:fld>
            <a:endParaRPr lang="en-US"/>
          </a:p>
        </p:txBody>
      </p:sp>
    </p:spTree>
    <p:extLst>
      <p:ext uri="{BB962C8B-B14F-4D97-AF65-F5344CB8AC3E}">
        <p14:creationId xmlns:p14="http://schemas.microsoft.com/office/powerpoint/2010/main" val="678411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identifier var4, in figure8.22, has scope of the entire Boo class.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51</a:t>
            </a:fld>
            <a:endParaRPr lang="en-US"/>
          </a:p>
        </p:txBody>
      </p:sp>
    </p:spTree>
    <p:extLst>
      <p:ext uri="{BB962C8B-B14F-4D97-AF65-F5344CB8AC3E}">
        <p14:creationId xmlns:p14="http://schemas.microsoft.com/office/powerpoint/2010/main" val="2636290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What is scope?  The scope of a variable - simple, primitive data type or complex object - is the segment of a program during which a variable is defined, has allocated memory to store values and can be accessed.  </a:t>
            </a:r>
          </a:p>
          <a:p>
            <a:endParaRPr lang="en-US" u="sng" dirty="0" smtClean="0"/>
          </a:p>
          <a:p>
            <a:r>
              <a:rPr lang="en-US" dirty="0" smtClean="0"/>
              <a:t>You can think of scope somewhat like jurisdiction of a police department.  Dallas police officers have jurisdiction in the city of Dallas only.  The Dallas county sheriff's department has jurisdiction over the entire county of Dallas, which includes the city of Dallas.  The Texas state troopers have jurisdiction over the entire state of Texas, which includes Dallas county and the city of Dallas.</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52</a:t>
            </a:fld>
            <a:endParaRPr lang="en-US"/>
          </a:p>
        </p:txBody>
      </p:sp>
    </p:spTree>
    <p:extLst>
      <p:ext uri="{BB962C8B-B14F-4D97-AF65-F5344CB8AC3E}">
        <p14:creationId xmlns:p14="http://schemas.microsoft.com/office/powerpoint/2010/main" val="2982115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approach can cause a logic error that is shown by Java0819.java, in this</a:t>
            </a:r>
            <a:r>
              <a:rPr lang="en-US" baseline="0" dirty="0" smtClean="0"/>
              <a:t> example</a:t>
            </a:r>
            <a:r>
              <a:rPr lang="en-US" dirty="0" smtClean="0"/>
              <a:t>.  When the Widget object w is constructed, value 100 is passed to the constructor.  The intent is that the new object will store 100 widgets.  The reality is that not a single widget is stored and </a:t>
            </a:r>
            <a:r>
              <a:rPr lang="en-US" dirty="0" err="1" smtClean="0"/>
              <a:t>numWidgets</a:t>
            </a:r>
            <a:r>
              <a:rPr lang="en-US" dirty="0" smtClean="0"/>
              <a:t> returns an initial default value of 0.</a:t>
            </a:r>
          </a:p>
          <a:p>
            <a:endParaRPr lang="en-US" dirty="0" smtClean="0"/>
          </a:p>
          <a:p>
            <a:r>
              <a:rPr lang="en-US" dirty="0" smtClean="0"/>
              <a:t>The problem is the highlighted </a:t>
            </a:r>
            <a:r>
              <a:rPr lang="en-US" dirty="0" err="1" smtClean="0"/>
              <a:t>numWidgets</a:t>
            </a:r>
            <a:r>
              <a:rPr lang="en-US" dirty="0" smtClean="0"/>
              <a:t> = </a:t>
            </a:r>
            <a:r>
              <a:rPr lang="en-US" dirty="0" err="1" smtClean="0"/>
              <a:t>numWidgets</a:t>
            </a:r>
            <a:r>
              <a:rPr lang="en-US" dirty="0" smtClean="0"/>
              <a:t> statement.  This identifier is identical to the Widget private attribute </a:t>
            </a:r>
            <a:r>
              <a:rPr lang="en-US" dirty="0" err="1" smtClean="0"/>
              <a:t>numWidget</a:t>
            </a:r>
            <a:r>
              <a:rPr lang="en-US" dirty="0" smtClean="0"/>
              <a:t>.  There is no compile issue with this approach, because </a:t>
            </a:r>
            <a:r>
              <a:rPr lang="en-US" dirty="0" err="1" smtClean="0"/>
              <a:t>numWidget</a:t>
            </a:r>
            <a:r>
              <a:rPr lang="en-US" dirty="0" smtClean="0"/>
              <a:t> in the constructor and </a:t>
            </a:r>
            <a:r>
              <a:rPr lang="en-US" dirty="0" err="1" smtClean="0"/>
              <a:t>numWidget</a:t>
            </a:r>
            <a:r>
              <a:rPr lang="en-US" dirty="0" smtClean="0"/>
              <a:t> as the class attribute have different scope.  Java is fine.  It is great that everybody is fine, but it also means that value 100 does not go anywhere beyond the constructor.</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53</a:t>
            </a:fld>
            <a:endParaRPr lang="en-US"/>
          </a:p>
        </p:txBody>
      </p:sp>
    </p:spTree>
    <p:extLst>
      <p:ext uri="{BB962C8B-B14F-4D97-AF65-F5344CB8AC3E}">
        <p14:creationId xmlns:p14="http://schemas.microsoft.com/office/powerpoint/2010/main" val="2556662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solutions to solve this logic error and do remember that logic errors will never create any type of compile error message or runtime exception indication.  </a:t>
            </a:r>
          </a:p>
          <a:p>
            <a:endParaRPr lang="en-US" dirty="0" smtClean="0"/>
          </a:p>
          <a:p>
            <a:r>
              <a:rPr lang="en-US" dirty="0" smtClean="0"/>
              <a:t>Java lets the programmer deal with logic errors.  </a:t>
            </a:r>
          </a:p>
          <a:p>
            <a:endParaRPr lang="en-US" dirty="0" smtClean="0"/>
          </a:p>
          <a:p>
            <a:r>
              <a:rPr lang="en-US" dirty="0" smtClean="0"/>
              <a:t>The first solution is shown by Java0820.java, in this example.  Use a different identifier for the formal parameter in the method heading than the attribute identifier.  The program output now displays the correct output.  The logic error is removed.  This solves the problem nicely for most people.  Many programmers prefer this style of programming, but the same identifier group is not happy.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54</a:t>
            </a:fld>
            <a:endParaRPr lang="en-US"/>
          </a:p>
        </p:txBody>
      </p:sp>
    </p:spTree>
    <p:extLst>
      <p:ext uri="{BB962C8B-B14F-4D97-AF65-F5344CB8AC3E}">
        <p14:creationId xmlns:p14="http://schemas.microsoft.com/office/powerpoint/2010/main" val="577500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way to make our same identifier people happy.  Java has a special keyword called this.  this is a reference and stores a memory value.  Specifically, this stores the reference value of the current object in use.  Java0821.java, in figure 8.25, has a second solution to the logic error of program Java0819.java. </a:t>
            </a:r>
          </a:p>
          <a:p>
            <a:endParaRPr lang="en-US" dirty="0" smtClean="0"/>
          </a:p>
          <a:p>
            <a:r>
              <a:rPr lang="en-US" dirty="0" smtClean="0"/>
              <a:t>The statement </a:t>
            </a:r>
            <a:r>
              <a:rPr lang="en-US" dirty="0" err="1" smtClean="0"/>
              <a:t>this.numWidgets</a:t>
            </a:r>
            <a:r>
              <a:rPr lang="en-US" dirty="0" smtClean="0"/>
              <a:t> = </a:t>
            </a:r>
            <a:r>
              <a:rPr lang="en-US" dirty="0" err="1" smtClean="0"/>
              <a:t>numWidgets</a:t>
            </a:r>
            <a:r>
              <a:rPr lang="en-US" dirty="0" smtClean="0"/>
              <a:t> now makes perfect sense to Java.  The first </a:t>
            </a:r>
            <a:r>
              <a:rPr lang="en-US" dirty="0" err="1" smtClean="0"/>
              <a:t>numWidgets</a:t>
            </a:r>
            <a:r>
              <a:rPr lang="en-US" dirty="0" smtClean="0"/>
              <a:t> is the attribute of the object being called, which in this case is being constructed.  Java knows this (normal English this) because this has the same reference as object w.  </a:t>
            </a:r>
          </a:p>
          <a:p>
            <a:endParaRPr lang="en-US" dirty="0" smtClean="0"/>
          </a:p>
          <a:p>
            <a:r>
              <a:rPr lang="en-US" dirty="0" smtClean="0"/>
              <a:t>In method </a:t>
            </a:r>
            <a:r>
              <a:rPr lang="en-US" dirty="0" err="1" smtClean="0"/>
              <a:t>getWidgets</a:t>
            </a:r>
            <a:r>
              <a:rPr lang="en-US" dirty="0" smtClean="0"/>
              <a:t> the this reference is also used, but in that case it is optional.  There is no possible confusion for Java.  Inside method </a:t>
            </a:r>
            <a:r>
              <a:rPr lang="en-US" dirty="0" err="1" smtClean="0"/>
              <a:t>getWidgets</a:t>
            </a:r>
            <a:r>
              <a:rPr lang="en-US" dirty="0" smtClean="0"/>
              <a:t> is no definition of </a:t>
            </a:r>
            <a:r>
              <a:rPr lang="en-US" dirty="0" err="1" smtClean="0"/>
              <a:t>numWidgets</a:t>
            </a:r>
            <a:r>
              <a:rPr lang="en-US" dirty="0" smtClean="0"/>
              <a:t>. To Java this means that the attribute </a:t>
            </a:r>
            <a:r>
              <a:rPr lang="en-US" dirty="0" err="1" smtClean="0"/>
              <a:t>numWidgets</a:t>
            </a:r>
            <a:r>
              <a:rPr lang="en-US" dirty="0" smtClean="0"/>
              <a:t>, which has scope in the entire class is the intended variable.  Technically, </a:t>
            </a:r>
            <a:r>
              <a:rPr lang="en-US" dirty="0" err="1" smtClean="0"/>
              <a:t>numWidgets</a:t>
            </a:r>
            <a:r>
              <a:rPr lang="en-US" dirty="0" smtClean="0"/>
              <a:t> has scope everywhere in class Widget, but the local declaration of </a:t>
            </a:r>
            <a:r>
              <a:rPr lang="en-US" dirty="0" err="1" smtClean="0"/>
              <a:t>numWidgets</a:t>
            </a:r>
            <a:r>
              <a:rPr lang="en-US" dirty="0" smtClean="0"/>
              <a:t> in the constructor has priority over the global class definition.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55</a:t>
            </a:fld>
            <a:endParaRPr lang="en-US"/>
          </a:p>
        </p:txBody>
      </p:sp>
    </p:spTree>
    <p:extLst>
      <p:ext uri="{BB962C8B-B14F-4D97-AF65-F5344CB8AC3E}">
        <p14:creationId xmlns:p14="http://schemas.microsoft.com/office/powerpoint/2010/main" val="307276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proper use of this is very important in encapsulation.  If it is not quite clear yet what exactly this references, look at program Java0822.java, in figure 8.26.  In this program you will three objects of the Widget class instantiated.  In each case the value of the object is displayed.  Since objects store a memory reference to the location where the data is stored, the output becomes a memory location.  Java usually starts with the name of the class followed by the memory address.</a:t>
            </a:r>
          </a:p>
          <a:p>
            <a:endParaRPr lang="en-US" dirty="0" smtClean="0"/>
          </a:p>
          <a:p>
            <a:r>
              <a:rPr lang="en-US" dirty="0" smtClean="0"/>
              <a:t>There is also a </a:t>
            </a:r>
            <a:r>
              <a:rPr lang="en-US" dirty="0" err="1" smtClean="0"/>
              <a:t>println</a:t>
            </a:r>
            <a:r>
              <a:rPr lang="en-US" dirty="0" smtClean="0"/>
              <a:t> statement inside the constructor of the Widget class and the value printed is this.  Look closely at the output.  You will first see the value of this, followed by the value of w1, then w2 and finally w3.  Three different memory locations will be shown for each one of the Widget objects.  In each case the memory location is the same as the current object in context.  In other words when I am working with w1 then this has the same value as w1.  Likewise when new memory is located for w2 you will see that this also gets this new address.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56</a:t>
            </a:fld>
            <a:endParaRPr lang="en-US"/>
          </a:p>
        </p:txBody>
      </p:sp>
    </p:spTree>
    <p:extLst>
      <p:ext uri="{BB962C8B-B14F-4D97-AF65-F5344CB8AC3E}">
        <p14:creationId xmlns:p14="http://schemas.microsoft.com/office/powerpoint/2010/main" val="32058952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57</a:t>
            </a:fld>
            <a:endParaRPr lang="en-US"/>
          </a:p>
        </p:txBody>
      </p:sp>
    </p:spTree>
    <p:extLst>
      <p:ext uri="{BB962C8B-B14F-4D97-AF65-F5344CB8AC3E}">
        <p14:creationId xmlns:p14="http://schemas.microsoft.com/office/powerpoint/2010/main" val="434752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focus of this chapter was on creating object methods as opposed to creating class methods introduced in the last chapter.  By now you have already seen an amazing number of different methods.  </a:t>
            </a:r>
          </a:p>
          <a:p>
            <a:endParaRPr lang="en-US" dirty="0" smtClean="0"/>
          </a:p>
          <a:p>
            <a:r>
              <a:rPr lang="en-US" dirty="0" smtClean="0"/>
              <a:t>In an effort to clarify all these methods, this chapter will conclude with a review of each type of method.  </a:t>
            </a:r>
          </a:p>
          <a:p>
            <a:endParaRPr lang="en-US" dirty="0" smtClean="0"/>
          </a:p>
          <a:p>
            <a:r>
              <a:rPr lang="en-US" dirty="0" smtClean="0"/>
              <a:t>Each method will be briefly explained and then an example of such a method is shown to review the precise Java syntax that is required.</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58</a:t>
            </a:fld>
            <a:endParaRPr lang="en-US"/>
          </a:p>
        </p:txBody>
      </p:sp>
    </p:spTree>
    <p:extLst>
      <p:ext uri="{BB962C8B-B14F-4D97-AF65-F5344CB8AC3E}">
        <p14:creationId xmlns:p14="http://schemas.microsoft.com/office/powerpoint/2010/main" val="2305299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class method calls the class directly, not an object of the class.  This is practical when there is no need to make multiple copies of a class.  A good example is Java’s Math class.  </a:t>
            </a:r>
          </a:p>
          <a:p>
            <a:endParaRPr lang="en-US" dirty="0" smtClean="0"/>
          </a:p>
          <a:p>
            <a:r>
              <a:rPr lang="en-US" dirty="0" smtClean="0"/>
              <a:t>Everybody can use the methods of the Math class and there is no need to make multiple objects.  The value of PI will be same with everybody using this class.  Use the reserved word static at the start of a method heading to indicate that the method is a class method.</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59</a:t>
            </a:fld>
            <a:endParaRPr lang="en-US"/>
          </a:p>
        </p:txBody>
      </p:sp>
    </p:spTree>
    <p:extLst>
      <p:ext uri="{BB962C8B-B14F-4D97-AF65-F5344CB8AC3E}">
        <p14:creationId xmlns:p14="http://schemas.microsoft.com/office/powerpoint/2010/main" val="130995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Java0801.java, in figure 8.1, brings little excitement, but it sets the stage.  The main method instantiates a </a:t>
            </a:r>
            <a:r>
              <a:rPr lang="en-US" dirty="0" err="1" smtClean="0"/>
              <a:t>CardDeck</a:t>
            </a:r>
            <a:r>
              <a:rPr lang="en-US" dirty="0" smtClean="0"/>
              <a:t> object, but nothing can be done with this object.  However, the program compiles and creates a simple skeleton for the start of our case study.</a:t>
            </a:r>
          </a:p>
          <a:p>
            <a:endParaRPr lang="en-US" dirty="0" smtClean="0"/>
          </a:p>
          <a:p>
            <a:r>
              <a:rPr lang="en-US" dirty="0" smtClean="0"/>
              <a:t>Note how the </a:t>
            </a:r>
            <a:r>
              <a:rPr lang="en-US" dirty="0" err="1" smtClean="0"/>
              <a:t>CardDeck</a:t>
            </a:r>
            <a:r>
              <a:rPr lang="en-US" dirty="0" smtClean="0"/>
              <a:t> class is not declared public.  Only one class can be declared public and that is the class with the same name as the file name.  Proper program design suggests that each class resides in its own file.  In this textbook, and especially with case studies, multiple classes are frequently combined in one file for clarity.   Our main focus is on the development of the </a:t>
            </a:r>
            <a:r>
              <a:rPr lang="en-US" dirty="0" err="1" smtClean="0"/>
              <a:t>CardDeck</a:t>
            </a:r>
            <a:r>
              <a:rPr lang="en-US" dirty="0" smtClean="0"/>
              <a:t> class, but this growing class needs to be tested at each stage by an outside class that creates an object of the </a:t>
            </a:r>
            <a:r>
              <a:rPr lang="en-US" dirty="0" err="1" smtClean="0"/>
              <a:t>CardDeck</a:t>
            </a:r>
            <a:r>
              <a:rPr lang="en-US" dirty="0" smtClean="0"/>
              <a:t> class.</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a:t>
            </a:fld>
            <a:endParaRPr lang="en-US"/>
          </a:p>
        </p:txBody>
      </p:sp>
    </p:spTree>
    <p:extLst>
      <p:ext uri="{BB962C8B-B14F-4D97-AF65-F5344CB8AC3E}">
        <p14:creationId xmlns:p14="http://schemas.microsoft.com/office/powerpoint/2010/main" val="24708491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notice how each method in the Piggy class is called by using the class identifier Piggy.</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60</a:t>
            </a:fld>
            <a:endParaRPr lang="en-US"/>
          </a:p>
        </p:txBody>
      </p:sp>
    </p:spTree>
    <p:extLst>
      <p:ext uri="{BB962C8B-B14F-4D97-AF65-F5344CB8AC3E}">
        <p14:creationId xmlns:p14="http://schemas.microsoft.com/office/powerpoint/2010/main" val="3824647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methods are meant for those situations where multiple copies of a class must be constructed.  The essence of the method does not change.  </a:t>
            </a:r>
          </a:p>
          <a:p>
            <a:endParaRPr lang="en-US" dirty="0" smtClean="0"/>
          </a:p>
          <a:p>
            <a:r>
              <a:rPr lang="en-US" dirty="0" smtClean="0"/>
              <a:t>What really changes is the fact that now an object must be constructed first with the new operator, and then the method can be called.  </a:t>
            </a:r>
          </a:p>
          <a:p>
            <a:endParaRPr lang="en-US" dirty="0" smtClean="0"/>
          </a:p>
          <a:p>
            <a:r>
              <a:rPr lang="en-US" dirty="0" smtClean="0"/>
              <a:t>In contrast to the class methods, object methods are called by using the object identifier.</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61</a:t>
            </a:fld>
            <a:endParaRPr lang="en-US"/>
          </a:p>
        </p:txBody>
      </p:sp>
    </p:spTree>
    <p:extLst>
      <p:ext uri="{BB962C8B-B14F-4D97-AF65-F5344CB8AC3E}">
        <p14:creationId xmlns:p14="http://schemas.microsoft.com/office/powerpoint/2010/main" val="28310414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example</a:t>
            </a:r>
            <a:r>
              <a:rPr lang="en-US" baseline="0" dirty="0" smtClean="0"/>
              <a:t> shown</a:t>
            </a:r>
            <a:r>
              <a:rPr lang="en-US" dirty="0" smtClean="0"/>
              <a:t>, the same Piggy class is used, with the same methods.  </a:t>
            </a:r>
          </a:p>
          <a:p>
            <a:endParaRPr lang="en-US" dirty="0" smtClean="0"/>
          </a:p>
          <a:p>
            <a:r>
              <a:rPr lang="en-US" dirty="0" smtClean="0"/>
              <a:t>Now the methods do not use the static keyword and this</a:t>
            </a:r>
            <a:r>
              <a:rPr lang="en-US" baseline="0" dirty="0" smtClean="0"/>
              <a:t> example </a:t>
            </a:r>
            <a:r>
              <a:rPr lang="en-US" dirty="0" smtClean="0"/>
              <a:t>shows that any object must be called with an object identifier, like tom.</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Java is a </a:t>
            </a:r>
            <a:r>
              <a:rPr lang="en-US" sz="1200" b="1" kern="1200" dirty="0" smtClean="0">
                <a:solidFill>
                  <a:schemeClr val="tx1"/>
                </a:solidFill>
                <a:effectLst/>
                <a:latin typeface="+mn-lt"/>
                <a:ea typeface="+mn-ea"/>
                <a:cs typeface="+mn-cs"/>
              </a:rPr>
              <a:t>free-form </a:t>
            </a:r>
            <a:r>
              <a:rPr lang="en-US" sz="1200" kern="1200" dirty="0" smtClean="0">
                <a:solidFill>
                  <a:schemeClr val="tx1"/>
                </a:solidFill>
                <a:effectLst/>
                <a:latin typeface="+mn-lt"/>
                <a:ea typeface="+mn-ea"/>
                <a:cs typeface="+mn-cs"/>
              </a:rPr>
              <a:t>language and programming style is a matter of convention and taste.  Frequently, small methods are written on a single line.</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62</a:t>
            </a:fld>
            <a:endParaRPr lang="en-US"/>
          </a:p>
        </p:txBody>
      </p:sp>
    </p:spTree>
    <p:extLst>
      <p:ext uri="{BB962C8B-B14F-4D97-AF65-F5344CB8AC3E}">
        <p14:creationId xmlns:p14="http://schemas.microsoft.com/office/powerpoint/2010/main" val="882364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methods can only be accessed by methods of the same class.  </a:t>
            </a:r>
          </a:p>
          <a:p>
            <a:endParaRPr lang="en-US" dirty="0" smtClean="0"/>
          </a:p>
          <a:p>
            <a:r>
              <a:rPr lang="en-US" dirty="0" smtClean="0"/>
              <a:t>Normally, such methods are called helper methods and they assist other methods that will be used by some client program of the class. </a:t>
            </a:r>
          </a:p>
          <a:p>
            <a:endParaRPr lang="en-US" dirty="0" smtClean="0"/>
          </a:p>
          <a:p>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void </a:t>
            </a:r>
            <a:r>
              <a:rPr lang="en-US" sz="1200" kern="1200" dirty="0" err="1" smtClean="0">
                <a:solidFill>
                  <a:schemeClr val="tx1"/>
                </a:solidFill>
                <a:effectLst/>
                <a:latin typeface="+mn-lt"/>
                <a:ea typeface="+mn-ea"/>
                <a:cs typeface="+mn-cs"/>
              </a:rPr>
              <a:t>shuffleCards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System.out.println</a:t>
            </a:r>
            <a:r>
              <a:rPr lang="en-US" sz="1200" kern="1200" dirty="0" smtClean="0">
                <a:solidFill>
                  <a:schemeClr val="tx1"/>
                </a:solidFill>
                <a:effectLst/>
                <a:latin typeface="+mn-lt"/>
                <a:ea typeface="+mn-ea"/>
                <a:cs typeface="+mn-cs"/>
              </a:rPr>
              <a:t>("Shuffle Cards");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63</a:t>
            </a:fld>
            <a:endParaRPr lang="en-US"/>
          </a:p>
        </p:txBody>
      </p:sp>
    </p:spTree>
    <p:extLst>
      <p:ext uri="{BB962C8B-B14F-4D97-AF65-F5344CB8AC3E}">
        <p14:creationId xmlns:p14="http://schemas.microsoft.com/office/powerpoint/2010/main" val="1859113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public method can be accessed by members of the same class, and more importantly public methods can be accessed by any client of the class.  The majority of methods are public</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64</a:t>
            </a:fld>
            <a:endParaRPr lang="en-US"/>
          </a:p>
        </p:txBody>
      </p:sp>
    </p:spTree>
    <p:extLst>
      <p:ext uri="{BB962C8B-B14F-4D97-AF65-F5344CB8AC3E}">
        <p14:creationId xmlns:p14="http://schemas.microsoft.com/office/powerpoint/2010/main" val="22296142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classify methods.  Methods are not just public only, or private only, or static only, or anything else only.  You, personally, have many classifications at the same time.  You can be a Sophomore, Junior or Senior.  At the same time you can be Male or Female.  You can also belong to a religious group and you can be Catholic, Muslim, Jewish, Protestant or non-denominational or no religion at all.  </a:t>
            </a:r>
          </a:p>
          <a:p>
            <a:endParaRPr lang="en-US" dirty="0" smtClean="0"/>
          </a:p>
          <a:p>
            <a:r>
              <a:rPr lang="en-US" dirty="0" smtClean="0"/>
              <a:t>Classification also can be based on school organizations.  You can be a band member, cheerleader, football player, gymnast, soccer player, academic decathlon member, etc.  </a:t>
            </a:r>
          </a:p>
          <a:p>
            <a:endParaRPr lang="en-US" dirty="0" smtClean="0"/>
          </a:p>
          <a:p>
            <a:r>
              <a:rPr lang="en-US" dirty="0" smtClean="0"/>
              <a:t>The point is do not be surprised if you see that a method shows up in many different classifications.  The method shown</a:t>
            </a:r>
            <a:r>
              <a:rPr lang="en-US" baseline="0" dirty="0" smtClean="0"/>
              <a:t> here </a:t>
            </a:r>
            <a:r>
              <a:rPr lang="en-US" dirty="0" smtClean="0"/>
              <a:t>is a public method, but for the purpose of this classification we are interested in the fact that it is a void method.  </a:t>
            </a:r>
          </a:p>
          <a:p>
            <a:endParaRPr lang="en-US" dirty="0" smtClean="0"/>
          </a:p>
          <a:p>
            <a:r>
              <a:rPr lang="en-US" dirty="0" smtClean="0"/>
              <a:t>Void methods do not return a value and use the reserved word void to indicate that no value will be returned.</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65</a:t>
            </a:fld>
            <a:endParaRPr lang="en-US"/>
          </a:p>
        </p:txBody>
      </p:sp>
    </p:spTree>
    <p:extLst>
      <p:ext uri="{BB962C8B-B14F-4D97-AF65-F5344CB8AC3E}">
        <p14:creationId xmlns:p14="http://schemas.microsoft.com/office/powerpoint/2010/main" val="30611815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 methods are methods that return a value.  </a:t>
            </a:r>
          </a:p>
          <a:p>
            <a:endParaRPr lang="en-US" dirty="0" smtClean="0"/>
          </a:p>
          <a:p>
            <a:r>
              <a:rPr lang="en-US" dirty="0" smtClean="0"/>
              <a:t>Two features are necessary for a return method, and look for them in this example.  </a:t>
            </a:r>
          </a:p>
          <a:p>
            <a:endParaRPr lang="en-US" dirty="0" smtClean="0"/>
          </a:p>
          <a:p>
            <a:r>
              <a:rPr lang="en-US" dirty="0" smtClean="0"/>
              <a:t>First, you will see that the method heading indicates a data type, which is the type that the method returns.  </a:t>
            </a:r>
          </a:p>
          <a:p>
            <a:endParaRPr lang="en-US" dirty="0" smtClean="0"/>
          </a:p>
          <a:p>
            <a:r>
              <a:rPr lang="en-US" dirty="0" smtClean="0"/>
              <a:t>Second, you see a return statement in the method body.</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66</a:t>
            </a:fld>
            <a:endParaRPr lang="en-US"/>
          </a:p>
        </p:txBody>
      </p:sp>
    </p:spTree>
    <p:extLst>
      <p:ext uri="{BB962C8B-B14F-4D97-AF65-F5344CB8AC3E}">
        <p14:creationId xmlns:p14="http://schemas.microsoft.com/office/powerpoint/2010/main" val="41416999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constructor is a special method that is automatically called during the instantiation of a new object.  </a:t>
            </a:r>
          </a:p>
          <a:p>
            <a:endParaRPr lang="en-US" dirty="0" smtClean="0"/>
          </a:p>
          <a:p>
            <a:r>
              <a:rPr lang="en-US" dirty="0" smtClean="0"/>
              <a:t>If no visible constructor is provided Java will provide its own constructor, called a default constructor.  I also call a no-parameter constructor a default constructor, like the example shown in this example.  </a:t>
            </a:r>
          </a:p>
          <a:p>
            <a:endParaRPr lang="en-US" dirty="0" smtClean="0"/>
          </a:p>
          <a:p>
            <a:r>
              <a:rPr lang="en-US" dirty="0" smtClean="0"/>
              <a:t>Constructors are always public and they are special methods that are neither void nor return methods.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67</a:t>
            </a:fld>
            <a:endParaRPr lang="en-US"/>
          </a:p>
        </p:txBody>
      </p:sp>
    </p:spTree>
    <p:extLst>
      <p:ext uri="{BB962C8B-B14F-4D97-AF65-F5344CB8AC3E}">
        <p14:creationId xmlns:p14="http://schemas.microsoft.com/office/powerpoint/2010/main" val="2936133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overloaded constructor is a second, third or more constructor that allows a new object to be instantiated according to some specifications that are passed by parameters.  </a:t>
            </a:r>
          </a:p>
          <a:p>
            <a:endParaRPr lang="en-US" dirty="0" smtClean="0"/>
          </a:p>
          <a:p>
            <a:r>
              <a:rPr lang="en-US" dirty="0" smtClean="0"/>
              <a:t>This example shows an overloaded </a:t>
            </a:r>
            <a:r>
              <a:rPr lang="en-US" dirty="0" err="1" smtClean="0"/>
              <a:t>CardDeck</a:t>
            </a:r>
            <a:r>
              <a:rPr lang="en-US" dirty="0" smtClean="0"/>
              <a:t> constructor, which enters </a:t>
            </a:r>
            <a:r>
              <a:rPr lang="en-US" dirty="0" err="1" smtClean="0"/>
              <a:t>numDecks</a:t>
            </a:r>
            <a:r>
              <a:rPr lang="en-US" dirty="0" smtClean="0"/>
              <a:t> and </a:t>
            </a:r>
            <a:r>
              <a:rPr lang="en-US" dirty="0" err="1" smtClean="0"/>
              <a:t>numPlayers</a:t>
            </a:r>
            <a:r>
              <a:rPr lang="en-US" dirty="0" smtClean="0"/>
              <a:t> information.</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68</a:t>
            </a:fld>
            <a:endParaRPr lang="en-US"/>
          </a:p>
        </p:txBody>
      </p:sp>
    </p:spTree>
    <p:extLst>
      <p:ext uri="{BB962C8B-B14F-4D97-AF65-F5344CB8AC3E}">
        <p14:creationId xmlns:p14="http://schemas.microsoft.com/office/powerpoint/2010/main" val="18161924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 that only access object data without altering the data are access methods or frequently called get methods.  Frequently access methods are return methods, which return object private data information.  </a:t>
            </a:r>
          </a:p>
          <a:p>
            <a:r>
              <a:rPr lang="en-US" dirty="0" smtClean="0"/>
              <a:t>The example here returns the value of </a:t>
            </a:r>
            <a:r>
              <a:rPr lang="en-US" dirty="0" err="1" smtClean="0"/>
              <a:t>numDecks</a:t>
            </a:r>
            <a:r>
              <a:rPr lang="en-US" dirty="0" smtClean="0"/>
              <a:t>.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69</a:t>
            </a:fld>
            <a:endParaRPr lang="en-US"/>
          </a:p>
        </p:txBody>
      </p:sp>
    </p:spTree>
    <p:extLst>
      <p:ext uri="{BB962C8B-B14F-4D97-AF65-F5344CB8AC3E}">
        <p14:creationId xmlns:p14="http://schemas.microsoft.com/office/powerpoint/2010/main" val="91849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type of data needs to be stored in the </a:t>
            </a:r>
            <a:r>
              <a:rPr lang="en-US" dirty="0" err="1" smtClean="0"/>
              <a:t>CardDeck</a:t>
            </a:r>
            <a:r>
              <a:rPr lang="en-US" dirty="0" smtClean="0"/>
              <a:t> class?  For this chapter it does not matter since it is not necessary to make the list complete.  The purpose of the case study is to present an introduction to Object Oriented Programming, and specifically, the process of encapsulation.  It is not the goal to make a fully functional </a:t>
            </a:r>
            <a:r>
              <a:rPr lang="en-US" dirty="0" err="1" smtClean="0"/>
              <a:t>CardDeck</a:t>
            </a:r>
            <a:r>
              <a:rPr lang="en-US" dirty="0" smtClean="0"/>
              <a:t> class, but the hope is that the information presented will make it possible to create such a class, if needed.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7</a:t>
            </a:fld>
            <a:endParaRPr lang="en-US"/>
          </a:p>
        </p:txBody>
      </p:sp>
    </p:spTree>
    <p:extLst>
      <p:ext uri="{BB962C8B-B14F-4D97-AF65-F5344CB8AC3E}">
        <p14:creationId xmlns:p14="http://schemas.microsoft.com/office/powerpoint/2010/main" val="566506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Altering methods are sometimes also called modifier methods or </a:t>
            </a:r>
            <a:r>
              <a:rPr lang="en-US" dirty="0" err="1" smtClean="0"/>
              <a:t>mutator</a:t>
            </a:r>
            <a:r>
              <a:rPr lang="en-US" dirty="0" smtClean="0"/>
              <a:t> methods or set methods.  </a:t>
            </a:r>
          </a:p>
          <a:p>
            <a:endParaRPr lang="en-US" dirty="0" smtClean="0"/>
          </a:p>
          <a:p>
            <a:r>
              <a:rPr lang="en-US" dirty="0" smtClean="0"/>
              <a:t>These are methods that not only access the private data of an object; they also alter the value of the data.  </a:t>
            </a:r>
          </a:p>
          <a:p>
            <a:endParaRPr lang="en-US" dirty="0" smtClean="0"/>
          </a:p>
          <a:p>
            <a:r>
              <a:rPr lang="en-US" dirty="0" smtClean="0"/>
              <a:t>The example in here accesses the savings attribute and adds the value of s to it.</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70</a:t>
            </a:fld>
            <a:endParaRPr lang="en-US"/>
          </a:p>
        </p:txBody>
      </p:sp>
    </p:spTree>
    <p:extLst>
      <p:ext uri="{BB962C8B-B14F-4D97-AF65-F5344CB8AC3E}">
        <p14:creationId xmlns:p14="http://schemas.microsoft.com/office/powerpoint/2010/main" val="3107118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now there will only be four attributes.  The first attribute, </a:t>
            </a:r>
            <a:r>
              <a:rPr lang="en-US" dirty="0" err="1" smtClean="0"/>
              <a:t>cardGame</a:t>
            </a:r>
            <a:r>
              <a:rPr lang="en-US" dirty="0" smtClean="0"/>
              <a:t>, stores the name of the card game.  Then the </a:t>
            </a:r>
            <a:r>
              <a:rPr lang="en-US" dirty="0" err="1" smtClean="0"/>
              <a:t>numDecks</a:t>
            </a:r>
            <a:r>
              <a:rPr lang="en-US" dirty="0" smtClean="0"/>
              <a:t>  data field stores the number of card decks, </a:t>
            </a:r>
            <a:r>
              <a:rPr lang="en-US" dirty="0" err="1" smtClean="0"/>
              <a:t>numPlayers</a:t>
            </a:r>
            <a:r>
              <a:rPr lang="en-US" dirty="0" smtClean="0"/>
              <a:t> stores the number of players in the game, and </a:t>
            </a:r>
            <a:r>
              <a:rPr lang="en-US" dirty="0" err="1" smtClean="0"/>
              <a:t>cardsLeft</a:t>
            </a:r>
            <a:r>
              <a:rPr lang="en-US" dirty="0" smtClean="0"/>
              <a:t> stores the number of cards left in the deck(s).  Program Java0802.java in figure 8.2 adds these variables, but nothing is done yet besides placing the variables in the correct location.  Right now there is not any type of data access at this stage.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8</a:t>
            </a:fld>
            <a:endParaRPr lang="en-US"/>
          </a:p>
        </p:txBody>
      </p:sp>
    </p:spTree>
    <p:extLst>
      <p:ext uri="{BB962C8B-B14F-4D97-AF65-F5344CB8AC3E}">
        <p14:creationId xmlns:p14="http://schemas.microsoft.com/office/powerpoint/2010/main" val="301282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data types store single values.  This may a single integer, a single character, a single decimal number or a single </a:t>
            </a:r>
            <a:r>
              <a:rPr lang="en-US" dirty="0" err="1" smtClean="0"/>
              <a:t>boolean</a:t>
            </a:r>
            <a:r>
              <a:rPr lang="en-US" dirty="0" smtClean="0"/>
              <a:t>.  It is not necessary to indicate which member of the variable is being used.  There is only one member.  It is not an issue.  You learned with the Math class that both the class identifier and the method or field identifier must the used, like </a:t>
            </a:r>
            <a:r>
              <a:rPr lang="en-US" dirty="0" err="1" smtClean="0"/>
              <a:t>Math.sqrt</a:t>
            </a:r>
            <a:r>
              <a:rPr lang="en-US" dirty="0" smtClean="0"/>
              <a:t>(100) or </a:t>
            </a:r>
            <a:r>
              <a:rPr lang="en-US" dirty="0" err="1" smtClean="0"/>
              <a:t>Math.PI</a:t>
            </a:r>
            <a:r>
              <a:rPr lang="en-US" dirty="0" smtClean="0"/>
              <a:t>.  If object methods are members of a class then an object must be constructed and the object name is used with the method identifier</a:t>
            </a:r>
          </a:p>
          <a:p>
            <a:endParaRPr lang="en-US" dirty="0" smtClean="0"/>
          </a:p>
          <a:p>
            <a:r>
              <a:rPr lang="en-US" sz="1200" kern="1200" dirty="0" smtClean="0">
                <a:solidFill>
                  <a:schemeClr val="tx1"/>
                </a:solidFill>
                <a:effectLst/>
                <a:latin typeface="+mn-lt"/>
                <a:ea typeface="+mn-ea"/>
                <a:cs typeface="+mn-cs"/>
              </a:rPr>
              <a:t>Using this same data access approach this means that if </a:t>
            </a:r>
            <a:r>
              <a:rPr lang="en-US" sz="1200" b="1" kern="120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is an object of the </a:t>
            </a:r>
            <a:r>
              <a:rPr lang="en-US" sz="1200" b="1" kern="1200" dirty="0" err="1" smtClean="0">
                <a:solidFill>
                  <a:schemeClr val="tx1"/>
                </a:solidFill>
                <a:effectLst/>
                <a:latin typeface="+mn-lt"/>
                <a:ea typeface="+mn-ea"/>
                <a:cs typeface="+mn-cs"/>
              </a:rPr>
              <a:t>CardDeck</a:t>
            </a:r>
            <a:r>
              <a:rPr lang="en-US" sz="1200" kern="1200" dirty="0" smtClean="0">
                <a:solidFill>
                  <a:schemeClr val="tx1"/>
                </a:solidFill>
                <a:effectLst/>
                <a:latin typeface="+mn-lt"/>
                <a:ea typeface="+mn-ea"/>
                <a:cs typeface="+mn-cs"/>
              </a:rPr>
              <a:t> class, and </a:t>
            </a:r>
            <a:r>
              <a:rPr lang="en-US" sz="1200" b="1" kern="1200" dirty="0" err="1" smtClean="0">
                <a:solidFill>
                  <a:schemeClr val="tx1"/>
                </a:solidFill>
                <a:effectLst/>
                <a:latin typeface="+mn-lt"/>
                <a:ea typeface="+mn-ea"/>
                <a:cs typeface="+mn-cs"/>
              </a:rPr>
              <a:t>numDecks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field identifier in the class, then you would use syntax like </a:t>
            </a:r>
            <a:r>
              <a:rPr lang="en-US" sz="1200" b="1" kern="1200" dirty="0" err="1" smtClean="0">
                <a:solidFill>
                  <a:schemeClr val="tx1"/>
                </a:solidFill>
                <a:effectLst/>
                <a:latin typeface="+mn-lt"/>
                <a:ea typeface="+mn-ea"/>
                <a:cs typeface="+mn-cs"/>
              </a:rPr>
              <a:t>d.numDecks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access a field inside the object.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precisely what is done by program </a:t>
            </a:r>
            <a:r>
              <a:rPr lang="en-US" sz="1200" b="1" kern="1200" dirty="0" smtClean="0">
                <a:solidFill>
                  <a:schemeClr val="tx1"/>
                </a:solidFill>
                <a:effectLst/>
                <a:latin typeface="+mn-lt"/>
                <a:ea typeface="+mn-ea"/>
                <a:cs typeface="+mn-cs"/>
              </a:rPr>
              <a:t>Java0803.java </a:t>
            </a:r>
            <a:r>
              <a:rPr lang="en-US" sz="1200" kern="1200" dirty="0" smtClean="0">
                <a:solidFill>
                  <a:schemeClr val="tx1"/>
                </a:solidFill>
                <a:effectLst/>
                <a:latin typeface="+mn-lt"/>
                <a:ea typeface="+mn-ea"/>
                <a:cs typeface="+mn-cs"/>
              </a:rPr>
              <a:t>in figure 8.3.  First, values are assigned to the four </a:t>
            </a:r>
            <a:r>
              <a:rPr lang="en-US" sz="1200" b="1" kern="1200" dirty="0" err="1" smtClean="0">
                <a:solidFill>
                  <a:schemeClr val="tx1"/>
                </a:solidFill>
                <a:effectLst/>
                <a:latin typeface="+mn-lt"/>
                <a:ea typeface="+mn-ea"/>
                <a:cs typeface="+mn-cs"/>
              </a:rPr>
              <a:t>CardDeck</a:t>
            </a:r>
            <a:r>
              <a:rPr lang="en-US" sz="1200" kern="1200" dirty="0" smtClean="0">
                <a:solidFill>
                  <a:schemeClr val="tx1"/>
                </a:solidFill>
                <a:effectLst/>
                <a:latin typeface="+mn-lt"/>
                <a:ea typeface="+mn-ea"/>
                <a:cs typeface="+mn-cs"/>
              </a:rPr>
              <a:t> variables and then those values are displayed.  You will find that the program compiles just nicely and it also gives the desired, correct output.</a:t>
            </a:r>
          </a:p>
          <a:p>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9</a:t>
            </a:fld>
            <a:endParaRPr lang="en-US"/>
          </a:p>
        </p:txBody>
      </p:sp>
    </p:spTree>
    <p:extLst>
      <p:ext uri="{BB962C8B-B14F-4D97-AF65-F5344CB8AC3E}">
        <p14:creationId xmlns:p14="http://schemas.microsoft.com/office/powerpoint/2010/main" val="208129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Compiling and nice output are lovely, but it is not sufficient.  We committed a serious offense and the OOP Police will probably give us several tickets.  The essence of encapsulation is to package the data and the methods that access the data in one container.  However, it is not sufficient to package data and methods together; you also need to insure that only a select number of methods can access the data.  </a:t>
            </a:r>
            <a:endParaRPr lang="en-US" dirty="0"/>
          </a:p>
        </p:txBody>
      </p:sp>
      <p:sp>
        <p:nvSpPr>
          <p:cNvPr id="4" name="Slide Number Placeholder 3"/>
          <p:cNvSpPr>
            <a:spLocks noGrp="1"/>
          </p:cNvSpPr>
          <p:nvPr>
            <p:ph type="sldNum" sz="quarter" idx="10"/>
          </p:nvPr>
        </p:nvSpPr>
        <p:spPr/>
        <p:txBody>
          <a:bodyPr/>
          <a:lstStyle/>
          <a:p>
            <a:fld id="{CC640C27-2030-4A77-BF90-CF063CC2D811}" type="slidenum">
              <a:rPr lang="en-US" smtClean="0"/>
              <a:t>10</a:t>
            </a:fld>
            <a:endParaRPr lang="en-US"/>
          </a:p>
        </p:txBody>
      </p:sp>
    </p:spTree>
    <p:extLst>
      <p:ext uri="{BB962C8B-B14F-4D97-AF65-F5344CB8AC3E}">
        <p14:creationId xmlns:p14="http://schemas.microsoft.com/office/powerpoint/2010/main" val="383110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83843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15540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65623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37D67-4453-4F14-916D-1C7E612FD55F}"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72164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37D67-4453-4F14-916D-1C7E612FD55F}"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05865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37D67-4453-4F14-916D-1C7E612FD55F}"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15890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37D67-4453-4F14-916D-1C7E612FD55F}"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80828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37D67-4453-4F14-916D-1C7E612FD55F}"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21895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37D67-4453-4F14-916D-1C7E612FD55F}"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336173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7D67-4453-4F14-916D-1C7E612FD55F}"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224170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37D67-4453-4F14-916D-1C7E612FD55F}"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907DF-DF69-4D09-9A69-900022A32953}" type="slidenum">
              <a:rPr lang="en-US" smtClean="0"/>
              <a:t>‹#›</a:t>
            </a:fld>
            <a:endParaRPr lang="en-US"/>
          </a:p>
        </p:txBody>
      </p:sp>
    </p:spTree>
    <p:extLst>
      <p:ext uri="{BB962C8B-B14F-4D97-AF65-F5344CB8AC3E}">
        <p14:creationId xmlns:p14="http://schemas.microsoft.com/office/powerpoint/2010/main" val="166618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37D67-4453-4F14-916D-1C7E612FD55F}" type="datetimeFigureOut">
              <a:rPr lang="en-US" smtClean="0"/>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907DF-DF69-4D09-9A69-900022A32953}" type="slidenum">
              <a:rPr lang="en-US" smtClean="0"/>
              <a:t>‹#›</a:t>
            </a:fld>
            <a:endParaRPr lang="en-US"/>
          </a:p>
        </p:txBody>
      </p:sp>
    </p:spTree>
    <p:extLst>
      <p:ext uri="{BB962C8B-B14F-4D97-AF65-F5344CB8AC3E}">
        <p14:creationId xmlns:p14="http://schemas.microsoft.com/office/powerpoint/2010/main" val="1723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63.gif"/><Relationship Id="rId5" Type="http://schemas.openxmlformats.org/officeDocument/2006/relationships/image" Target="../media/image62.gif"/><Relationship Id="rId4" Type="http://schemas.openxmlformats.org/officeDocument/2006/relationships/image" Target="../media/image61.gi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WordArt 6"/>
          <p:cNvSpPr>
            <a:spLocks noChangeArrowheads="1" noChangeShapeType="1" noTextEdit="1"/>
          </p:cNvSpPr>
          <p:nvPr/>
        </p:nvSpPr>
        <p:spPr bwMode="auto">
          <a:xfrm>
            <a:off x="1512463" y="1654175"/>
            <a:ext cx="6423873"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Chapter 8 Slides</a:t>
            </a:r>
          </a:p>
        </p:txBody>
      </p:sp>
      <p:sp>
        <p:nvSpPr>
          <p:cNvPr id="2051" name="WordArt 18"/>
          <p:cNvSpPr>
            <a:spLocks noChangeArrowheads="1" noChangeShapeType="1" noTextEdit="1"/>
          </p:cNvSpPr>
          <p:nvPr/>
        </p:nvSpPr>
        <p:spPr bwMode="auto">
          <a:xfrm>
            <a:off x="371475" y="3924300"/>
            <a:ext cx="8401050" cy="6477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Focus on OOP, Encapsulation</a:t>
            </a:r>
            <a:endParaRPr lang="en-US" sz="3600" kern="10" dirty="0">
              <a:ln w="9525">
                <a:solidFill>
                  <a:srgbClr val="000000"/>
                </a:solidFill>
                <a:round/>
                <a:headEnd/>
                <a:tailEnd/>
              </a:ln>
              <a:solidFill>
                <a:srgbClr val="FFFFFF"/>
              </a:solidFill>
              <a:latin typeface="Arial Black"/>
            </a:endParaRPr>
          </a:p>
        </p:txBody>
      </p:sp>
      <p:sp>
        <p:nvSpPr>
          <p:cNvPr id="11" name="WordArt 22"/>
          <p:cNvSpPr>
            <a:spLocks noChangeArrowheads="1" noChangeShapeType="1" noTextEdit="1"/>
          </p:cNvSpPr>
          <p:nvPr/>
        </p:nvSpPr>
        <p:spPr bwMode="auto">
          <a:xfrm>
            <a:off x="1807089" y="152400"/>
            <a:ext cx="5606022" cy="1754326"/>
          </a:xfrm>
          <a:prstGeom prst="rect">
            <a:avLst/>
          </a:prstGeom>
          <a:noFill/>
        </p:spPr>
        <p:txBody>
          <a:bodyPr wrap="none" lIns="91440" tIns="45720" rIns="91440" bIns="45720">
            <a:spAutoFit/>
          </a:bodyPr>
          <a:lstStyle/>
          <a:p>
            <a:pPr algn="ctr"/>
            <a:r>
              <a:rPr lang="fr-FR" sz="54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Exposure</a:t>
            </a:r>
            <a:r>
              <a:rPr lang="fr-FR"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Java 2013</a:t>
            </a:r>
          </a:p>
          <a:p>
            <a:pPr algn="ctr"/>
            <a:r>
              <a:rPr lang="fr-FR"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APCS Edition</a:t>
            </a:r>
            <a:endPar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12" name="WordArt 19"/>
          <p:cNvSpPr>
            <a:spLocks noChangeArrowheads="1" noChangeShapeType="1" noTextEdit="1"/>
          </p:cNvSpPr>
          <p:nvPr/>
        </p:nvSpPr>
        <p:spPr bwMode="auto">
          <a:xfrm>
            <a:off x="2995400" y="4881466"/>
            <a:ext cx="3457998" cy="1938992"/>
          </a:xfrm>
          <a:prstGeom prst="rect">
            <a:avLst/>
          </a:prstGeom>
          <a:noFill/>
        </p:spPr>
        <p:txBody>
          <a:bodyPr wrap="none" lIns="91440" tIns="45720" rIns="91440" bIns="45720">
            <a:spAutoFit/>
          </a:bodyPr>
          <a:lstStyle/>
          <a:p>
            <a:pPr algn="ctr"/>
            <a:r>
              <a:rPr lang="en-US" sz="24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PowerPoint Presentation</a:t>
            </a:r>
          </a:p>
          <a:p>
            <a:pPr algn="ctr"/>
            <a:r>
              <a:rPr lang="en-US" sz="24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created by: </a:t>
            </a:r>
          </a:p>
          <a:p>
            <a:pPr algn="ctr"/>
            <a:r>
              <a:rPr lang="en-US" sz="24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Mr. John L. M. Schram</a:t>
            </a:r>
          </a:p>
          <a:p>
            <a:pPr algn="ctr"/>
            <a:r>
              <a:rPr lang="en-US" sz="24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and Mr. Leon Schram</a:t>
            </a:r>
          </a:p>
          <a:p>
            <a:pPr algn="ctr"/>
            <a:r>
              <a:rPr lang="en-US" sz="2400" b="1"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Authors of Exposure Java</a:t>
            </a:r>
          </a:p>
        </p:txBody>
      </p:sp>
    </p:spTree>
    <p:extLst>
      <p:ext uri="{BB962C8B-B14F-4D97-AF65-F5344CB8AC3E}">
        <p14:creationId xmlns:p14="http://schemas.microsoft.com/office/powerpoint/2010/main" val="1291221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1800" dirty="0">
                <a:latin typeface="Times New Roman" pitchFamily="18" charset="0"/>
                <a:cs typeface="Times New Roman" pitchFamily="18" charset="0"/>
              </a:rPr>
              <a:t>// Java0804.java</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 Case Study #04</a:t>
            </a:r>
          </a:p>
          <a:p>
            <a:r>
              <a:rPr lang="en-US" sz="1800" dirty="0">
                <a:latin typeface="Times New Roman" pitchFamily="18" charset="0"/>
                <a:cs typeface="Times New Roman" pitchFamily="18" charset="0"/>
              </a:rPr>
              <a:t>// All the variables in the &lt;</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&gt; class are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now </a:t>
            </a:r>
            <a:r>
              <a:rPr lang="en-US" sz="1800" dirty="0">
                <a:latin typeface="Times New Roman" pitchFamily="18" charset="0"/>
                <a:cs typeface="Times New Roman" pitchFamily="18" charset="0"/>
              </a:rPr>
              <a:t>declared as private access.</a:t>
            </a:r>
          </a:p>
          <a:p>
            <a:r>
              <a:rPr lang="en-US" sz="1800" dirty="0">
                <a:latin typeface="Times New Roman" pitchFamily="18" charset="0"/>
                <a:cs typeface="Times New Roman" pitchFamily="18" charset="0"/>
              </a:rPr>
              <a:t>// This prevents improper, public access to the </a:t>
            </a: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data </a:t>
            </a:r>
            <a:r>
              <a:rPr lang="en-US" sz="1800" dirty="0">
                <a:latin typeface="Times New Roman" pitchFamily="18" charset="0"/>
                <a:cs typeface="Times New Roman" pitchFamily="18" charset="0"/>
              </a:rPr>
              <a:t>variables.</a:t>
            </a:r>
          </a:p>
          <a:p>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public class Java0804</a:t>
            </a:r>
          </a:p>
          <a:p>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nCard</a:t>
            </a:r>
            <a:r>
              <a:rPr lang="en-US" sz="1800" dirty="0">
                <a:latin typeface="Times New Roman" pitchFamily="18" charset="0"/>
                <a:cs typeface="Times New Roman" pitchFamily="18" charset="0"/>
              </a:rPr>
              <a:t> Deck Case Study 04\n");</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 d = new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d.cardGame</a:t>
            </a:r>
            <a:r>
              <a:rPr lang="en-US" sz="1800" dirty="0">
                <a:latin typeface="Times New Roman" pitchFamily="18" charset="0"/>
                <a:cs typeface="Times New Roman" pitchFamily="18" charset="0"/>
              </a:rPr>
              <a:t> = "Poker";</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d.numDecks</a:t>
            </a:r>
            <a:r>
              <a:rPr lang="en-US" sz="1800" dirty="0">
                <a:latin typeface="Times New Roman" pitchFamily="18" charset="0"/>
                <a:cs typeface="Times New Roman" pitchFamily="18" charset="0"/>
              </a:rPr>
              <a:t> = 4;</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d.numPlayers</a:t>
            </a:r>
            <a:r>
              <a:rPr lang="en-US" sz="1800" dirty="0">
                <a:latin typeface="Times New Roman" pitchFamily="18" charset="0"/>
                <a:cs typeface="Times New Roman" pitchFamily="18" charset="0"/>
              </a:rPr>
              <a:t> = 5;</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d.cardsLeft</a:t>
            </a:r>
            <a:r>
              <a:rPr lang="en-US" sz="1800" dirty="0">
                <a:latin typeface="Times New Roman" pitchFamily="18" charset="0"/>
                <a:cs typeface="Times New Roman" pitchFamily="18" charset="0"/>
              </a:rPr>
              <a:t> = 208;</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826125"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("Name of Card Game</a:t>
            </a:r>
            <a:r>
              <a:rPr lang="en-US" sz="1800" dirty="0" smtClean="0">
                <a:latin typeface="Times New Roman" pitchFamily="18" charset="0"/>
                <a:cs typeface="Times New Roman" pitchFamily="18" charset="0"/>
              </a:rPr>
              <a:t>:  	" </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d.cardGame</a:t>
            </a:r>
            <a:r>
              <a:rPr lang="en-US" sz="18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826125"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("Number of Decks:      </a:t>
            </a:r>
            <a:r>
              <a:rPr lang="en-US" sz="1800" dirty="0" smtClean="0">
                <a:latin typeface="Times New Roman" pitchFamily="18" charset="0"/>
                <a:cs typeface="Times New Roman" pitchFamily="18" charset="0"/>
              </a:rPr>
              <a:t>	" </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d.numDecks</a:t>
            </a:r>
            <a:r>
              <a:rPr lang="en-US" sz="18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826125"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("Number of Players:    </a:t>
            </a:r>
            <a:r>
              <a:rPr lang="en-US" sz="1800" dirty="0" smtClean="0">
                <a:latin typeface="Times New Roman" pitchFamily="18" charset="0"/>
                <a:cs typeface="Times New Roman" pitchFamily="18" charset="0"/>
              </a:rPr>
              <a:t>	" </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d.numPlayers</a:t>
            </a:r>
            <a:r>
              <a:rPr lang="en-US" sz="18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826125"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("Number of Cards Left</a:t>
            </a:r>
            <a:r>
              <a:rPr lang="en-US" sz="1800" dirty="0" smtClean="0">
                <a:latin typeface="Times New Roman" pitchFamily="18" charset="0"/>
                <a:cs typeface="Times New Roman" pitchFamily="18" charset="0"/>
              </a:rPr>
              <a:t>:	" </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d.cardsLeft</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pic>
        <p:nvPicPr>
          <p:cNvPr id="5" name="Picture 7" descr="C:\Users\JohnSchram\AppData\Local\Microsoft\Windows\Temporary Internet Files\Content.IE5\4IKOJ3QF\MC9004421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43532"/>
            <a:ext cx="1371600" cy="138086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5116286" y="0"/>
            <a:ext cx="4038600" cy="2031325"/>
          </a:xfrm>
          <a:prstGeom prst="rect">
            <a:avLst/>
          </a:prstGeom>
          <a:solidFill>
            <a:schemeClr val="bg1">
              <a:lumMod val="85000"/>
            </a:schemeClr>
          </a:solidFill>
          <a:ln w="57150">
            <a:solidFill>
              <a:schemeClr val="tx1"/>
            </a:solidFill>
            <a:miter lim="800000"/>
            <a:headEnd/>
            <a:tailEnd/>
          </a:ln>
        </p:spPr>
        <p:txBody>
          <a:bodyPr wrap="square">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1800" smtClean="0"/>
              <a:t>class </a:t>
            </a:r>
            <a:r>
              <a:rPr lang="en-US" sz="1800" dirty="0" err="1"/>
              <a:t>CardDeck</a:t>
            </a:r>
            <a:endParaRPr lang="en-US" sz="1800" dirty="0"/>
          </a:p>
          <a:p>
            <a:r>
              <a:rPr lang="en-US" sz="1800" dirty="0"/>
              <a:t>{</a:t>
            </a:r>
          </a:p>
          <a:p>
            <a:r>
              <a:rPr lang="en-US" sz="1800" dirty="0"/>
              <a:t>	private String </a:t>
            </a:r>
            <a:r>
              <a:rPr lang="en-US" sz="1800" dirty="0" err="1"/>
              <a:t>cardGame</a:t>
            </a:r>
            <a:r>
              <a:rPr lang="en-US" sz="1800" dirty="0"/>
              <a:t>;</a:t>
            </a:r>
          </a:p>
          <a:p>
            <a:r>
              <a:rPr lang="en-US" sz="1800" dirty="0"/>
              <a:t>	private </a:t>
            </a:r>
            <a:r>
              <a:rPr lang="en-US" sz="1800" dirty="0" err="1"/>
              <a:t>int</a:t>
            </a:r>
            <a:r>
              <a:rPr lang="en-US" sz="1800" dirty="0"/>
              <a:t> </a:t>
            </a:r>
            <a:r>
              <a:rPr lang="en-US" sz="1800" dirty="0" err="1"/>
              <a:t>numDecks</a:t>
            </a:r>
            <a:r>
              <a:rPr lang="en-US" sz="1800" dirty="0"/>
              <a:t>;</a:t>
            </a:r>
          </a:p>
          <a:p>
            <a:r>
              <a:rPr lang="en-US" sz="1800" dirty="0"/>
              <a:t>	private </a:t>
            </a:r>
            <a:r>
              <a:rPr lang="en-US" sz="1800" dirty="0" err="1"/>
              <a:t>int</a:t>
            </a:r>
            <a:r>
              <a:rPr lang="en-US" sz="1800" dirty="0"/>
              <a:t> </a:t>
            </a:r>
            <a:r>
              <a:rPr lang="en-US" sz="1800" dirty="0" err="1"/>
              <a:t>numPlayers</a:t>
            </a:r>
            <a:r>
              <a:rPr lang="en-US" sz="1800" dirty="0"/>
              <a:t>;</a:t>
            </a:r>
          </a:p>
          <a:p>
            <a:r>
              <a:rPr lang="en-US" sz="1800" dirty="0"/>
              <a:t>	private </a:t>
            </a:r>
            <a:r>
              <a:rPr lang="en-US" sz="1800" dirty="0" err="1"/>
              <a:t>int</a:t>
            </a:r>
            <a:r>
              <a:rPr lang="en-US" sz="1800" dirty="0"/>
              <a:t> </a:t>
            </a:r>
            <a:r>
              <a:rPr lang="en-US" sz="1800" dirty="0" err="1"/>
              <a:t>cardsLeft</a:t>
            </a:r>
            <a:r>
              <a:rPr lang="en-US" sz="1800" dirty="0"/>
              <a:t>;</a:t>
            </a:r>
          </a:p>
          <a:p>
            <a:r>
              <a:rPr lang="en-US" sz="1800" dirty="0"/>
              <a:t>}</a:t>
            </a:r>
          </a:p>
        </p:txBody>
      </p:sp>
      <p:pic>
        <p:nvPicPr>
          <p:cNvPr id="7" name="Picture 7" descr="MCj023362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667000"/>
            <a:ext cx="130016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161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21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48063" y="71735"/>
            <a:ext cx="7447873" cy="923330"/>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private &amp; public Members</a:t>
            </a:r>
          </a:p>
        </p:txBody>
      </p:sp>
      <p:sp>
        <p:nvSpPr>
          <p:cNvPr id="23555" name="Text Box 3"/>
          <p:cNvSpPr txBox="1">
            <a:spLocks noChangeArrowheads="1"/>
          </p:cNvSpPr>
          <p:nvPr/>
        </p:nvSpPr>
        <p:spPr bwMode="auto">
          <a:xfrm>
            <a:off x="381000" y="1255713"/>
            <a:ext cx="8382000" cy="484663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sym typeface="Symbol" pitchFamily="18" charset="2"/>
              </a:rPr>
              <a:t>Members in a class need to be declared as </a:t>
            </a:r>
            <a:r>
              <a:rPr lang="en-US" sz="2800" b="0" dirty="0">
                <a:sym typeface="Symbol" pitchFamily="18" charset="2"/>
              </a:rPr>
              <a:t>private</a:t>
            </a:r>
            <a:r>
              <a:rPr lang="en-US" sz="2800" dirty="0">
                <a:latin typeface="Arial" charset="0"/>
                <a:sym typeface="Symbol" pitchFamily="18" charset="2"/>
              </a:rPr>
              <a:t> or </a:t>
            </a:r>
            <a:r>
              <a:rPr lang="en-US" sz="2800" b="0" dirty="0">
                <a:sym typeface="Symbol" pitchFamily="18" charset="2"/>
              </a:rPr>
              <a:t>public</a:t>
            </a:r>
            <a:r>
              <a:rPr lang="en-US" sz="2800" dirty="0">
                <a:latin typeface="Arial" charset="0"/>
                <a:sym typeface="Symbol" pitchFamily="18" charset="2"/>
              </a:rPr>
              <a:t>.</a:t>
            </a:r>
          </a:p>
          <a:p>
            <a:pPr eaLnBrk="1" hangingPunct="1"/>
            <a:endParaRPr lang="en-US" sz="2800" dirty="0">
              <a:latin typeface="Arial" charset="0"/>
              <a:sym typeface="Symbol" pitchFamily="18" charset="2"/>
            </a:endParaRPr>
          </a:p>
          <a:p>
            <a:pPr eaLnBrk="1" hangingPunct="1"/>
            <a:r>
              <a:rPr lang="en-US" sz="2800" b="0" dirty="0">
                <a:sym typeface="Symbol" pitchFamily="18" charset="2"/>
              </a:rPr>
              <a:t>private</a:t>
            </a:r>
            <a:r>
              <a:rPr lang="en-US" sz="2800" dirty="0">
                <a:latin typeface="Arial" charset="0"/>
                <a:sym typeface="Symbol" pitchFamily="18" charset="2"/>
              </a:rPr>
              <a:t> members cannot be accessed by any program segments outside the class.  </a:t>
            </a:r>
          </a:p>
          <a:p>
            <a:pPr eaLnBrk="1" hangingPunct="1"/>
            <a:endParaRPr lang="en-US" sz="2800" dirty="0">
              <a:latin typeface="Arial" charset="0"/>
              <a:sym typeface="Symbol" pitchFamily="18" charset="2"/>
            </a:endParaRPr>
          </a:p>
          <a:p>
            <a:pPr eaLnBrk="1" hangingPunct="1"/>
            <a:r>
              <a:rPr lang="en-US" sz="2800" dirty="0">
                <a:latin typeface="Arial" charset="0"/>
                <a:sym typeface="Symbol" pitchFamily="18" charset="2"/>
              </a:rPr>
              <a:t>Data attributes of a class usually need to be declared </a:t>
            </a:r>
            <a:r>
              <a:rPr lang="en-US" sz="2800" b="0" dirty="0">
                <a:sym typeface="Symbol" pitchFamily="18" charset="2"/>
              </a:rPr>
              <a:t>private</a:t>
            </a:r>
            <a:r>
              <a:rPr lang="en-US" sz="2800" dirty="0">
                <a:latin typeface="Arial" charset="0"/>
                <a:sym typeface="Symbol" pitchFamily="18" charset="2"/>
              </a:rPr>
              <a:t>.</a:t>
            </a:r>
          </a:p>
          <a:p>
            <a:pPr eaLnBrk="1" hangingPunct="1"/>
            <a:endParaRPr lang="en-US" sz="2800" dirty="0">
              <a:latin typeface="Arial" charset="0"/>
              <a:sym typeface="Symbol" pitchFamily="18" charset="2"/>
            </a:endParaRPr>
          </a:p>
          <a:p>
            <a:pPr eaLnBrk="1" hangingPunct="1"/>
            <a:r>
              <a:rPr lang="en-US" sz="2800" b="0" dirty="0">
                <a:sym typeface="Symbol" pitchFamily="18" charset="2"/>
              </a:rPr>
              <a:t>public</a:t>
            </a:r>
            <a:r>
              <a:rPr lang="en-US" sz="2800" dirty="0">
                <a:latin typeface="Arial" charset="0"/>
                <a:sym typeface="Symbol" pitchFamily="18" charset="2"/>
              </a:rPr>
              <a:t> members of a class can be accessed by program segments outside the class.</a:t>
            </a:r>
          </a:p>
        </p:txBody>
      </p:sp>
    </p:spTree>
    <p:extLst>
      <p:ext uri="{BB962C8B-B14F-4D97-AF65-F5344CB8AC3E}">
        <p14:creationId xmlns:p14="http://schemas.microsoft.com/office/powerpoint/2010/main" val="1809542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54387" y="-146059"/>
            <a:ext cx="7835222" cy="3416320"/>
          </a:xfrm>
          <a:noFill/>
        </p:spPr>
        <p:txBody>
          <a:bodyPr vert="horz" wrap="none" lIns="91440" tIns="45720" rIns="91440" bIns="45720" rtlCol="0" anchor="ctr">
            <a:spAutoFit/>
          </a:bodyPr>
          <a:lstStyle/>
          <a:p>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“How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does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using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private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
            </a:r>
            <a:b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b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give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you any security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when</a:t>
            </a:r>
            <a:b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b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you can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just change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it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
            </a:r>
            <a:b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b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back </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to public?”</a:t>
            </a:r>
            <a:endPar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24579" name="Text Box 3"/>
          <p:cNvSpPr txBox="1">
            <a:spLocks noChangeArrowheads="1"/>
          </p:cNvSpPr>
          <p:nvPr/>
        </p:nvSpPr>
        <p:spPr bwMode="auto">
          <a:xfrm>
            <a:off x="304800" y="3276600"/>
            <a:ext cx="8534400" cy="310832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sym typeface="Symbol" pitchFamily="18" charset="2"/>
              </a:rPr>
              <a:t>Think of any video game that you</a:t>
            </a:r>
          </a:p>
          <a:p>
            <a:pPr eaLnBrk="1" hangingPunct="1"/>
            <a:r>
              <a:rPr lang="en-US" sz="2800" dirty="0">
                <a:latin typeface="Arial" charset="0"/>
                <a:sym typeface="Symbol" pitchFamily="18" charset="2"/>
              </a:rPr>
              <a:t>have ever purchased.</a:t>
            </a:r>
          </a:p>
          <a:p>
            <a:pPr eaLnBrk="1" hangingPunct="1"/>
            <a:endParaRPr lang="en-US" sz="2800" dirty="0">
              <a:latin typeface="Arial" charset="0"/>
              <a:sym typeface="Symbol" pitchFamily="18" charset="2"/>
            </a:endParaRPr>
          </a:p>
          <a:p>
            <a:pPr eaLnBrk="1" hangingPunct="1"/>
            <a:r>
              <a:rPr lang="en-US" sz="2800" dirty="0">
                <a:latin typeface="Arial" charset="0"/>
                <a:sym typeface="Symbol" pitchFamily="18" charset="2"/>
              </a:rPr>
              <a:t>Do you ever see the </a:t>
            </a:r>
            <a:r>
              <a:rPr lang="en-US" sz="2800" i="1" dirty="0">
                <a:latin typeface="Arial" charset="0"/>
                <a:cs typeface="Arial" charset="0"/>
                <a:sym typeface="Symbol" pitchFamily="18" charset="2"/>
              </a:rPr>
              <a:t>source code</a:t>
            </a:r>
            <a:r>
              <a:rPr lang="en-US" sz="2800" dirty="0">
                <a:latin typeface="Arial" charset="0"/>
                <a:sym typeface="Symbol" pitchFamily="18" charset="2"/>
              </a:rPr>
              <a:t>?</a:t>
            </a:r>
          </a:p>
          <a:p>
            <a:pPr eaLnBrk="1" hangingPunct="1"/>
            <a:endParaRPr lang="en-US" sz="2800" dirty="0">
              <a:latin typeface="Arial" charset="0"/>
              <a:sym typeface="Symbol" pitchFamily="18" charset="2"/>
            </a:endParaRPr>
          </a:p>
          <a:p>
            <a:pPr eaLnBrk="1" hangingPunct="1"/>
            <a:r>
              <a:rPr lang="en-US" sz="2800" dirty="0">
                <a:latin typeface="Arial" charset="0"/>
                <a:cs typeface="Arial" charset="0"/>
                <a:sym typeface="Symbol" pitchFamily="18" charset="2"/>
              </a:rPr>
              <a:t>Only the </a:t>
            </a:r>
            <a:r>
              <a:rPr lang="en-US" sz="2800" i="1" dirty="0">
                <a:latin typeface="Arial" charset="0"/>
                <a:cs typeface="Arial" charset="0"/>
                <a:sym typeface="Symbol" pitchFamily="18" charset="2"/>
              </a:rPr>
              <a:t>programmers</a:t>
            </a:r>
            <a:r>
              <a:rPr lang="en-US" sz="2800" dirty="0">
                <a:latin typeface="Arial" charset="0"/>
                <a:cs typeface="Arial" charset="0"/>
                <a:sym typeface="Symbol" pitchFamily="18" charset="2"/>
              </a:rPr>
              <a:t> have the </a:t>
            </a:r>
            <a:r>
              <a:rPr lang="en-US" sz="2800" i="1" dirty="0">
                <a:latin typeface="Arial" charset="0"/>
                <a:cs typeface="Arial" charset="0"/>
                <a:sym typeface="Symbol" pitchFamily="18" charset="2"/>
              </a:rPr>
              <a:t>source code</a:t>
            </a:r>
            <a:r>
              <a:rPr lang="en-US" sz="2800" dirty="0">
                <a:latin typeface="Arial" charset="0"/>
                <a:cs typeface="Arial" charset="0"/>
                <a:sym typeface="Symbol" pitchFamily="18" charset="2"/>
              </a:rPr>
              <a:t>.</a:t>
            </a:r>
          </a:p>
          <a:p>
            <a:pPr eaLnBrk="1" hangingPunct="1"/>
            <a:r>
              <a:rPr lang="en-US" sz="2800" dirty="0">
                <a:latin typeface="Arial" charset="0"/>
                <a:cs typeface="Arial" charset="0"/>
                <a:sym typeface="Symbol" pitchFamily="18" charset="2"/>
              </a:rPr>
              <a:t>What they sell to users is an </a:t>
            </a:r>
            <a:r>
              <a:rPr lang="en-US" sz="2800" i="1" dirty="0">
                <a:latin typeface="Arial" charset="0"/>
                <a:cs typeface="Arial" charset="0"/>
                <a:sym typeface="Symbol" pitchFamily="18" charset="2"/>
              </a:rPr>
              <a:t>executable file</a:t>
            </a:r>
            <a:r>
              <a:rPr lang="en-US" sz="2800" dirty="0">
                <a:latin typeface="Arial" charset="0"/>
                <a:cs typeface="Arial" charset="0"/>
                <a:sym typeface="Symbol" pitchFamily="18" charset="2"/>
              </a:rPr>
              <a:t>. </a:t>
            </a:r>
          </a:p>
        </p:txBody>
      </p:sp>
      <p:pic>
        <p:nvPicPr>
          <p:cNvPr id="24580" name="Picture 4" descr="j03432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538" y="3429000"/>
            <a:ext cx="1820862"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327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18"/>
          <p:cNvSpPr>
            <a:spLocks noChangeArrowheads="1" noChangeShapeType="1" noTextEdit="1"/>
          </p:cNvSpPr>
          <p:nvPr/>
        </p:nvSpPr>
        <p:spPr bwMode="auto">
          <a:xfrm>
            <a:off x="2903961" y="376535"/>
            <a:ext cx="3326552" cy="923330"/>
          </a:xfrm>
          <a:prstGeom prst="rect">
            <a:avLst/>
          </a:prstGeom>
          <a:noFill/>
        </p:spPr>
        <p:txBody>
          <a:bodyPr vert="horz" wrap="none" lIns="91440" tIns="45720" rIns="91440" bIns="45720" rtlCol="0" anchor="ctr">
            <a:spAutoFit/>
          </a:bodyPr>
          <a:lstStyle/>
          <a:p>
            <a:pPr algn="ctr">
              <a:spcBef>
                <a:spcPct val="0"/>
              </a:spcBef>
            </a:pP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8.4</a:t>
            </a:r>
          </a:p>
        </p:txBody>
      </p:sp>
      <p:sp>
        <p:nvSpPr>
          <p:cNvPr id="9219" name="WordArt 2"/>
          <p:cNvSpPr>
            <a:spLocks noChangeArrowheads="1" noChangeShapeType="1" noTextEdit="1"/>
          </p:cNvSpPr>
          <p:nvPr/>
        </p:nvSpPr>
        <p:spPr bwMode="auto">
          <a:xfrm>
            <a:off x="2633007" y="3115270"/>
            <a:ext cx="3877985"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Get &amp; Set</a:t>
            </a:r>
          </a:p>
        </p:txBody>
      </p:sp>
      <p:sp>
        <p:nvSpPr>
          <p:cNvPr id="9220" name="WordArt 3"/>
          <p:cNvSpPr>
            <a:spLocks noChangeArrowheads="1" noChangeShapeType="1" noTextEdit="1"/>
          </p:cNvSpPr>
          <p:nvPr/>
        </p:nvSpPr>
        <p:spPr bwMode="auto">
          <a:xfrm>
            <a:off x="2863840" y="3886200"/>
            <a:ext cx="3416320"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Methods</a:t>
            </a:r>
          </a:p>
        </p:txBody>
      </p:sp>
    </p:spTree>
    <p:extLst>
      <p:ext uri="{BB962C8B-B14F-4D97-AF65-F5344CB8AC3E}">
        <p14:creationId xmlns:p14="http://schemas.microsoft.com/office/powerpoint/2010/main" val="292231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200" dirty="0">
                <a:latin typeface="Times New Roman" pitchFamily="18" charset="0"/>
                <a:cs typeface="Times New Roman" pitchFamily="18" charset="0"/>
              </a:rPr>
              <a:t>// Java0805.java</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 Case Study #05</a:t>
            </a:r>
          </a:p>
          <a:p>
            <a:r>
              <a:rPr lang="en-US" sz="2200" dirty="0">
                <a:latin typeface="Times New Roman" pitchFamily="18" charset="0"/>
                <a:cs typeface="Times New Roman" pitchFamily="18" charset="0"/>
              </a:rPr>
              <a:t>// The &lt;</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&gt; class now has four "get" methods to return</a:t>
            </a:r>
          </a:p>
          <a:p>
            <a:r>
              <a:rPr lang="en-US" sz="2200" dirty="0">
                <a:latin typeface="Times New Roman" pitchFamily="18" charset="0"/>
                <a:cs typeface="Times New Roman" pitchFamily="18" charset="0"/>
              </a:rPr>
              <a:t>// the data values of &lt;</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&gt; objects.</a:t>
            </a:r>
          </a:p>
          <a:p>
            <a:r>
              <a:rPr lang="en-US" sz="2200" dirty="0">
                <a:latin typeface="Times New Roman" pitchFamily="18" charset="0"/>
                <a:cs typeface="Times New Roman" pitchFamily="18" charset="0"/>
              </a:rPr>
              <a:t>// Note that Java assigns initial values to object data.</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public class Java0805</a:t>
            </a:r>
          </a:p>
          <a:p>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public static void main(String </a:t>
            </a:r>
            <a:r>
              <a:rPr lang="en-US" sz="2200" dirty="0" err="1">
                <a:latin typeface="Times New Roman" pitchFamily="18" charset="0"/>
                <a:cs typeface="Times New Roman" pitchFamily="18" charset="0"/>
              </a:rPr>
              <a:t>args</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nCard</a:t>
            </a:r>
            <a:r>
              <a:rPr lang="en-US" sz="2200" dirty="0">
                <a:latin typeface="Times New Roman" pitchFamily="18" charset="0"/>
                <a:cs typeface="Times New Roman" pitchFamily="18" charset="0"/>
              </a:rPr>
              <a:t> Deck Case Study 05\n");</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 d = new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("Name of Card Game: 	" + </a:t>
            </a:r>
            <a:r>
              <a:rPr lang="en-US" sz="2200" dirty="0" err="1">
                <a:latin typeface="Times New Roman" pitchFamily="18" charset="0"/>
                <a:cs typeface="Times New Roman" pitchFamily="18" charset="0"/>
              </a:rPr>
              <a:t>d.getGame</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Decks:      	" + </a:t>
            </a:r>
            <a:r>
              <a:rPr lang="en-US" sz="2200" dirty="0" err="1">
                <a:latin typeface="Times New Roman" pitchFamily="18" charset="0"/>
                <a:cs typeface="Times New Roman" pitchFamily="18" charset="0"/>
              </a:rPr>
              <a:t>d.getDecks</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Players:    	" + </a:t>
            </a:r>
            <a:r>
              <a:rPr lang="en-US" sz="2200" dirty="0" err="1">
                <a:latin typeface="Times New Roman" pitchFamily="18" charset="0"/>
                <a:cs typeface="Times New Roman" pitchFamily="18" charset="0"/>
              </a:rPr>
              <a:t>d.getPlayers</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Cards Left:	" + </a:t>
            </a:r>
            <a:r>
              <a:rPr lang="en-US" sz="2200" dirty="0" err="1">
                <a:latin typeface="Times New Roman" pitchFamily="18" charset="0"/>
                <a:cs typeface="Times New Roman" pitchFamily="18" charset="0"/>
              </a:rPr>
              <a:t>d.getCards</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a:t>
            </a:r>
          </a:p>
          <a:p>
            <a:endParaRPr lang="en-US" sz="2200" dirty="0">
              <a:latin typeface="Times New Roman" pitchFamily="18" charset="0"/>
              <a:cs typeface="Times New Roman" pitchFamily="18" charset="0"/>
            </a:endParaRPr>
          </a:p>
        </p:txBody>
      </p:sp>
      <p:pic>
        <p:nvPicPr>
          <p:cNvPr id="32773" name="Picture 5" descr="C:\Users\JohnSchram\AppData\Local\Microsoft\Windows\Temporary Internet Files\Content.IE5\6H7XVADK\MC9000652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371600"/>
            <a:ext cx="1724558" cy="161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40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114000"/>
              </a:lnSpc>
            </a:pPr>
            <a:r>
              <a:rPr lang="en-US" sz="2400" dirty="0" smtClean="0">
                <a:latin typeface="Times New Roman" pitchFamily="18" charset="0"/>
                <a:cs typeface="Times New Roman" pitchFamily="18" charset="0"/>
              </a:rPr>
              <a:t>class </a:t>
            </a:r>
            <a:r>
              <a:rPr lang="en-US" sz="2400" dirty="0" err="1">
                <a:latin typeface="Times New Roman" pitchFamily="18" charset="0"/>
                <a:cs typeface="Times New Roman" pitchFamily="18" charset="0"/>
              </a:rPr>
              <a:t>CardDeck</a:t>
            </a:r>
            <a:endParaRPr lang="en-US" sz="2400" dirty="0">
              <a:latin typeface="Times New Roman" pitchFamily="18" charset="0"/>
              <a:cs typeface="Times New Roman" pitchFamily="18" charset="0"/>
            </a:endParaRPr>
          </a:p>
          <a:p>
            <a:pPr>
              <a:lnSpc>
                <a:spcPct val="114000"/>
              </a:lnSpc>
            </a:pPr>
            <a:r>
              <a:rPr lang="en-US" sz="2400" dirty="0">
                <a:latin typeface="Times New Roman" pitchFamily="18" charset="0"/>
                <a:cs typeface="Times New Roman" pitchFamily="18" charset="0"/>
              </a:rPr>
              <a:t>{</a:t>
            </a:r>
          </a:p>
          <a:p>
            <a:pPr>
              <a:lnSpc>
                <a:spcPct val="114000"/>
              </a:lnSpc>
            </a:pPr>
            <a:r>
              <a:rPr lang="en-US" sz="2400" dirty="0">
                <a:latin typeface="Times New Roman" pitchFamily="18" charset="0"/>
                <a:cs typeface="Times New Roman" pitchFamily="18" charset="0"/>
              </a:rPr>
              <a:t>	private String </a:t>
            </a:r>
            <a:r>
              <a:rPr lang="en-US" sz="2400" dirty="0" err="1">
                <a:latin typeface="Times New Roman" pitchFamily="18" charset="0"/>
                <a:cs typeface="Times New Roman" pitchFamily="18" charset="0"/>
              </a:rPr>
              <a:t>cardGame</a:t>
            </a:r>
            <a:r>
              <a:rPr lang="en-US" sz="2400" dirty="0">
                <a:latin typeface="Times New Roman" pitchFamily="18" charset="0"/>
                <a:cs typeface="Times New Roman" pitchFamily="18" charset="0"/>
              </a:rPr>
              <a:t>;</a:t>
            </a:r>
          </a:p>
          <a:p>
            <a:pPr>
              <a:lnSpc>
                <a:spcPct val="114000"/>
              </a:lnSpc>
            </a:pPr>
            <a:r>
              <a:rPr lang="en-US" sz="2400" dirty="0">
                <a:latin typeface="Times New Roman" pitchFamily="18" charset="0"/>
                <a:cs typeface="Times New Roman" pitchFamily="18" charset="0"/>
              </a:rPr>
              <a:t>	private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numDecks</a:t>
            </a:r>
            <a:r>
              <a:rPr lang="en-US" sz="2400" dirty="0">
                <a:latin typeface="Times New Roman" pitchFamily="18" charset="0"/>
                <a:cs typeface="Times New Roman" pitchFamily="18" charset="0"/>
              </a:rPr>
              <a:t>;</a:t>
            </a:r>
          </a:p>
          <a:p>
            <a:pPr>
              <a:lnSpc>
                <a:spcPct val="114000"/>
              </a:lnSpc>
            </a:pPr>
            <a:r>
              <a:rPr lang="en-US" sz="2400" dirty="0">
                <a:latin typeface="Times New Roman" pitchFamily="18" charset="0"/>
                <a:cs typeface="Times New Roman" pitchFamily="18" charset="0"/>
              </a:rPr>
              <a:t>	private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numPlayers</a:t>
            </a:r>
            <a:r>
              <a:rPr lang="en-US" sz="2400" dirty="0">
                <a:latin typeface="Times New Roman" pitchFamily="18" charset="0"/>
                <a:cs typeface="Times New Roman" pitchFamily="18" charset="0"/>
              </a:rPr>
              <a:t>;</a:t>
            </a:r>
          </a:p>
          <a:p>
            <a:pPr>
              <a:lnSpc>
                <a:spcPct val="114000"/>
              </a:lnSpc>
            </a:pPr>
            <a:r>
              <a:rPr lang="en-US" sz="2400" dirty="0">
                <a:latin typeface="Times New Roman" pitchFamily="18" charset="0"/>
                <a:cs typeface="Times New Roman" pitchFamily="18" charset="0"/>
              </a:rPr>
              <a:t>	private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cardsLeft</a:t>
            </a:r>
            <a:r>
              <a:rPr lang="en-US" sz="2400" dirty="0">
                <a:latin typeface="Times New Roman" pitchFamily="18" charset="0"/>
                <a:cs typeface="Times New Roman" pitchFamily="18" charset="0"/>
              </a:rPr>
              <a:t>;</a:t>
            </a:r>
          </a:p>
          <a:p>
            <a:pPr>
              <a:lnSpc>
                <a:spcPct val="114000"/>
              </a:lnSpc>
            </a:pPr>
            <a:r>
              <a:rPr lang="en-US" sz="3200" dirty="0">
                <a:latin typeface="Times New Roman" pitchFamily="18" charset="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public String </a:t>
            </a:r>
            <a:r>
              <a:rPr lang="en-US" sz="2400" dirty="0" err="1">
                <a:cs typeface="Times New Roman" pitchFamily="18" charset="0"/>
              </a:rPr>
              <a:t>getGame</a:t>
            </a:r>
            <a:r>
              <a:rPr lang="en-US" sz="2400" dirty="0" smtClean="0">
                <a:cs typeface="Times New Roman" pitchFamily="18" charset="0"/>
              </a:rPr>
              <a:t>()</a:t>
            </a:r>
            <a:r>
              <a:rPr lang="en-US" sz="2400" dirty="0">
                <a:cs typeface="Times New Roman" pitchFamily="18" charset="0"/>
              </a:rPr>
              <a:t>	</a:t>
            </a:r>
            <a:r>
              <a:rPr lang="en-US" sz="2400" dirty="0" smtClean="0">
                <a:cs typeface="Times New Roman" pitchFamily="18" charset="0"/>
              </a:rPr>
              <a:t>{   return </a:t>
            </a:r>
            <a:r>
              <a:rPr lang="en-US" sz="2400" dirty="0" err="1">
                <a:cs typeface="Times New Roman" pitchFamily="18" charset="0"/>
              </a:rPr>
              <a:t>cardGame</a:t>
            </a:r>
            <a:r>
              <a:rPr lang="en-US" sz="2400" dirty="0" smtClean="0">
                <a:cs typeface="Times New Roman" pitchFamily="18" charset="0"/>
              </a:rPr>
              <a:t>; </a:t>
            </a:r>
            <a:r>
              <a:rPr lang="en-US" sz="2400" dirty="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public </a:t>
            </a:r>
            <a:r>
              <a:rPr lang="en-US" sz="2400" dirty="0" err="1">
                <a:cs typeface="Times New Roman" pitchFamily="18" charset="0"/>
              </a:rPr>
              <a:t>int</a:t>
            </a:r>
            <a:r>
              <a:rPr lang="en-US" sz="2400" dirty="0">
                <a:cs typeface="Times New Roman" pitchFamily="18" charset="0"/>
              </a:rPr>
              <a:t> </a:t>
            </a:r>
            <a:r>
              <a:rPr lang="en-US" sz="2400" dirty="0" err="1">
                <a:cs typeface="Times New Roman" pitchFamily="18" charset="0"/>
              </a:rPr>
              <a:t>getDecks</a:t>
            </a:r>
            <a:r>
              <a:rPr lang="en-US" sz="2400" dirty="0" smtClean="0">
                <a:cs typeface="Times New Roman" pitchFamily="18" charset="0"/>
              </a:rPr>
              <a:t>()   </a:t>
            </a:r>
            <a:r>
              <a:rPr lang="en-US" sz="2400" dirty="0">
                <a:cs typeface="Times New Roman" pitchFamily="18" charset="0"/>
              </a:rPr>
              <a:t>	</a:t>
            </a:r>
            <a:r>
              <a:rPr lang="en-US" sz="2400" dirty="0" smtClean="0">
                <a:cs typeface="Times New Roman" pitchFamily="18" charset="0"/>
              </a:rPr>
              <a:t>{   return </a:t>
            </a:r>
            <a:r>
              <a:rPr lang="en-US" sz="2400" dirty="0" err="1">
                <a:cs typeface="Times New Roman" pitchFamily="18" charset="0"/>
              </a:rPr>
              <a:t>numDecks</a:t>
            </a:r>
            <a:r>
              <a:rPr lang="en-US" sz="2400" dirty="0" smtClean="0">
                <a:cs typeface="Times New Roman" pitchFamily="18" charset="0"/>
              </a:rPr>
              <a:t>; </a:t>
            </a:r>
            <a:r>
              <a:rPr lang="en-US" sz="2400" dirty="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public </a:t>
            </a:r>
            <a:r>
              <a:rPr lang="en-US" sz="2400" dirty="0" err="1">
                <a:cs typeface="Times New Roman" pitchFamily="18" charset="0"/>
              </a:rPr>
              <a:t>int</a:t>
            </a:r>
            <a:r>
              <a:rPr lang="en-US" sz="2400" dirty="0">
                <a:cs typeface="Times New Roman" pitchFamily="18" charset="0"/>
              </a:rPr>
              <a:t> </a:t>
            </a:r>
            <a:r>
              <a:rPr lang="en-US" sz="2400" dirty="0" err="1">
                <a:cs typeface="Times New Roman" pitchFamily="18" charset="0"/>
              </a:rPr>
              <a:t>getPlayers</a:t>
            </a:r>
            <a:r>
              <a:rPr lang="en-US" sz="2400" dirty="0" smtClean="0">
                <a:cs typeface="Times New Roman" pitchFamily="18" charset="0"/>
              </a:rPr>
              <a:t>()</a:t>
            </a:r>
            <a:r>
              <a:rPr lang="en-US" sz="2400" dirty="0">
                <a:cs typeface="Times New Roman" pitchFamily="18" charset="0"/>
              </a:rPr>
              <a:t>	</a:t>
            </a:r>
            <a:r>
              <a:rPr lang="en-US" sz="2400" dirty="0" smtClean="0">
                <a:cs typeface="Times New Roman" pitchFamily="18" charset="0"/>
              </a:rPr>
              <a:t>{   return </a:t>
            </a:r>
            <a:r>
              <a:rPr lang="en-US" sz="2400" dirty="0" err="1">
                <a:cs typeface="Times New Roman" pitchFamily="18" charset="0"/>
              </a:rPr>
              <a:t>numPlayers</a:t>
            </a:r>
            <a:r>
              <a:rPr lang="en-US" sz="2400" dirty="0" smtClean="0">
                <a:cs typeface="Times New Roman" pitchFamily="18" charset="0"/>
              </a:rPr>
              <a:t>;</a:t>
            </a:r>
            <a:r>
              <a:rPr lang="en-US" sz="2400" dirty="0">
                <a:cs typeface="Times New Roman" pitchFamily="18" charset="0"/>
              </a:rPr>
              <a:t>	</a:t>
            </a:r>
            <a:r>
              <a:rPr lang="en-US" sz="2400" dirty="0" smtClean="0">
                <a:cs typeface="Times New Roman" pitchFamily="18" charset="0"/>
              </a:rPr>
              <a:t>}</a:t>
            </a:r>
            <a:endParaRPr lang="en-US" sz="2400" dirty="0">
              <a:cs typeface="Times New Roman" pitchFamily="18" charset="0"/>
            </a:endParaRP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a:t>
            </a:r>
          </a:p>
          <a:p>
            <a:pPr>
              <a:lnSpc>
                <a:spcPct val="114000"/>
              </a:lnSpc>
              <a:tabLst>
                <a:tab pos="463550" algn="l"/>
                <a:tab pos="914400" algn="l"/>
                <a:tab pos="1377950" algn="l"/>
                <a:tab pos="1828800" algn="l"/>
                <a:tab pos="2292350" algn="l"/>
                <a:tab pos="2743200" algn="l"/>
                <a:tab pos="3200400" algn="l"/>
                <a:tab pos="3657600" algn="l"/>
                <a:tab pos="4114800" algn="l"/>
                <a:tab pos="4741863" algn="l"/>
                <a:tab pos="5029200" algn="l"/>
                <a:tab pos="5486400" algn="l"/>
                <a:tab pos="5943600" algn="l"/>
                <a:tab pos="6342063" algn="l"/>
                <a:tab pos="6858000" algn="l"/>
                <a:tab pos="7315200" algn="l"/>
                <a:tab pos="7772400" algn="l"/>
                <a:tab pos="8569325" algn="l"/>
              </a:tabLst>
            </a:pPr>
            <a:r>
              <a:rPr lang="en-US" sz="2400" dirty="0">
                <a:cs typeface="Times New Roman" pitchFamily="18" charset="0"/>
              </a:rPr>
              <a:t>	public </a:t>
            </a:r>
            <a:r>
              <a:rPr lang="en-US" sz="2400" dirty="0" err="1">
                <a:cs typeface="Times New Roman" pitchFamily="18" charset="0"/>
              </a:rPr>
              <a:t>int</a:t>
            </a:r>
            <a:r>
              <a:rPr lang="en-US" sz="2400" dirty="0">
                <a:cs typeface="Times New Roman" pitchFamily="18" charset="0"/>
              </a:rPr>
              <a:t> </a:t>
            </a:r>
            <a:r>
              <a:rPr lang="en-US" sz="2400" dirty="0" err="1">
                <a:cs typeface="Times New Roman" pitchFamily="18" charset="0"/>
              </a:rPr>
              <a:t>getCards</a:t>
            </a:r>
            <a:r>
              <a:rPr lang="en-US" sz="2400" dirty="0" smtClean="0">
                <a:cs typeface="Times New Roman" pitchFamily="18" charset="0"/>
              </a:rPr>
              <a:t>() </a:t>
            </a:r>
            <a:r>
              <a:rPr lang="en-US" sz="2400" dirty="0">
                <a:cs typeface="Times New Roman" pitchFamily="18" charset="0"/>
              </a:rPr>
              <a:t>	</a:t>
            </a:r>
            <a:r>
              <a:rPr lang="en-US" sz="2400" dirty="0" smtClean="0">
                <a:cs typeface="Times New Roman" pitchFamily="18" charset="0"/>
              </a:rPr>
              <a:t>	{   return </a:t>
            </a:r>
            <a:r>
              <a:rPr lang="en-US" sz="2400" dirty="0" err="1">
                <a:cs typeface="Times New Roman" pitchFamily="18" charset="0"/>
              </a:rPr>
              <a:t>cardsLeft</a:t>
            </a:r>
            <a:r>
              <a:rPr lang="en-US" sz="2400" dirty="0" smtClean="0">
                <a:cs typeface="Times New Roman" pitchFamily="18" charset="0"/>
              </a:rPr>
              <a:t>;  </a:t>
            </a:r>
            <a:r>
              <a:rPr lang="en-US" sz="2400" dirty="0">
                <a:cs typeface="Times New Roman" pitchFamily="18" charset="0"/>
              </a:rPr>
              <a:t>	}</a:t>
            </a:r>
          </a:p>
          <a:p>
            <a:pPr>
              <a:lnSpc>
                <a:spcPct val="114000"/>
              </a:lnSpc>
            </a:pP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14000"/>
              </a:lnSpc>
            </a:pPr>
            <a:endParaRPr lang="en-US" sz="2000" dirty="0">
              <a:latin typeface="Times New Roman" pitchFamily="18" charset="0"/>
              <a:cs typeface="Times New Roman" pitchFamily="18" charset="0"/>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1"/>
            <a:ext cx="4953000" cy="285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872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6878806"/>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100" dirty="0">
                <a:latin typeface="Times New Roman" pitchFamily="18" charset="0"/>
                <a:cs typeface="Times New Roman" pitchFamily="18" charset="0"/>
              </a:rPr>
              <a:t>// Java0806.java</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 Case Study #06</a:t>
            </a:r>
          </a:p>
          <a:p>
            <a:r>
              <a:rPr lang="en-US" sz="2100" dirty="0">
                <a:latin typeface="Times New Roman" pitchFamily="18" charset="0"/>
                <a:cs typeface="Times New Roman" pitchFamily="18" charset="0"/>
              </a:rPr>
              <a:t>// The &lt;</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&gt; class adds four "set" methods  </a:t>
            </a: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 to </a:t>
            </a:r>
            <a:r>
              <a:rPr lang="en-US" sz="2100" dirty="0">
                <a:latin typeface="Times New Roman" pitchFamily="18" charset="0"/>
                <a:cs typeface="Times New Roman" pitchFamily="18" charset="0"/>
              </a:rPr>
              <a:t>alter the data attributes of &lt;</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&gt; objects.</a:t>
            </a:r>
          </a:p>
          <a:p>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public class Java0806</a:t>
            </a:r>
          </a:p>
          <a:p>
            <a:r>
              <a:rPr lang="en-US" sz="2100" dirty="0">
                <a:latin typeface="Times New Roman" pitchFamily="18" charset="0"/>
                <a:cs typeface="Times New Roman" pitchFamily="18" charset="0"/>
              </a:rPr>
              <a:t>{</a:t>
            </a:r>
          </a:p>
          <a:p>
            <a:r>
              <a:rPr lang="en-US" sz="2100" dirty="0">
                <a:latin typeface="Times New Roman" pitchFamily="18" charset="0"/>
                <a:cs typeface="Times New Roman" pitchFamily="18" charset="0"/>
              </a:rPr>
              <a:t>	public static void main(String </a:t>
            </a:r>
            <a:r>
              <a:rPr lang="en-US" sz="2100" dirty="0" err="1">
                <a:latin typeface="Times New Roman" pitchFamily="18" charset="0"/>
                <a:cs typeface="Times New Roman" pitchFamily="18" charset="0"/>
              </a:rPr>
              <a:t>args</a:t>
            </a:r>
            <a:r>
              <a:rPr lang="en-US" sz="2100" dirty="0">
                <a:latin typeface="Times New Roman" pitchFamily="18" charset="0"/>
                <a:cs typeface="Times New Roman" pitchFamily="18" charset="0"/>
              </a:rPr>
              <a:t>[])</a:t>
            </a:r>
          </a:p>
          <a:p>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a:t>
            </a:r>
            <a:r>
              <a:rPr lang="en-US" sz="2100" dirty="0" err="1">
                <a:latin typeface="Times New Roman" pitchFamily="18" charset="0"/>
                <a:cs typeface="Times New Roman" pitchFamily="18" charset="0"/>
              </a:rPr>
              <a:t>nCard</a:t>
            </a:r>
            <a:r>
              <a:rPr lang="en-US" sz="2100" dirty="0">
                <a:latin typeface="Times New Roman" pitchFamily="18" charset="0"/>
                <a:cs typeface="Times New Roman" pitchFamily="18" charset="0"/>
              </a:rPr>
              <a:t> Deck Case Study 06\n");</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 d = new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d.setGame</a:t>
            </a:r>
            <a:r>
              <a:rPr lang="en-US" sz="2100" dirty="0">
                <a:latin typeface="Times New Roman" pitchFamily="18" charset="0"/>
                <a:cs typeface="Times New Roman" pitchFamily="18" charset="0"/>
              </a:rPr>
              <a:t>("Bridge");</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d.setDecks</a:t>
            </a:r>
            <a:r>
              <a:rPr lang="en-US" sz="2100" dirty="0">
                <a:latin typeface="Times New Roman" pitchFamily="18" charset="0"/>
                <a:cs typeface="Times New Roman" pitchFamily="18" charset="0"/>
              </a:rPr>
              <a:t>(1);</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d.setPlayers</a:t>
            </a:r>
            <a:r>
              <a:rPr lang="en-US" sz="2100" dirty="0">
                <a:latin typeface="Times New Roman" pitchFamily="18" charset="0"/>
                <a:cs typeface="Times New Roman" pitchFamily="18" charset="0"/>
              </a:rPr>
              <a:t>(4);</a:t>
            </a:r>
          </a:p>
          <a:p>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d.setCards</a:t>
            </a:r>
            <a:r>
              <a:rPr lang="en-US" sz="2100" dirty="0">
                <a:latin typeface="Times New Roman" pitchFamily="18" charset="0"/>
                <a:cs typeface="Times New Roman" pitchFamily="18" charset="0"/>
              </a:rPr>
              <a:t>(52);</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113463"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("Name of Card Game: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d.getGame</a:t>
            </a:r>
            <a:r>
              <a:rPr lang="en-US" sz="21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113463"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Decks: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d.getDecks</a:t>
            </a:r>
            <a:r>
              <a:rPr lang="en-US" sz="21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113463"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Players: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d.getPlayers</a:t>
            </a:r>
            <a:r>
              <a:rPr lang="en-US" sz="2100" dirty="0">
                <a:latin typeface="Times New Roman" pitchFamily="18" charset="0"/>
                <a:cs typeface="Times New Roman" pitchFamily="18" charset="0"/>
              </a:rPr>
              <a:t>());</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113463"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Cards Left: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d.getCards</a:t>
            </a:r>
            <a:r>
              <a:rPr lang="en-US" sz="2100" dirty="0">
                <a:latin typeface="Times New Roman" pitchFamily="18" charset="0"/>
                <a:cs typeface="Times New Roman" pitchFamily="18" charset="0"/>
              </a:rPr>
              <a:t>()); </a:t>
            </a:r>
          </a:p>
          <a:p>
            <a:r>
              <a:rPr lang="en-US" sz="2100" dirty="0">
                <a:latin typeface="Times New Roman" pitchFamily="18" charset="0"/>
                <a:cs typeface="Times New Roman" pitchFamily="18" charset="0"/>
              </a:rPr>
              <a:t>	}</a:t>
            </a:r>
          </a:p>
          <a:p>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pic>
        <p:nvPicPr>
          <p:cNvPr id="33796" name="Picture 6" descr="MCj03115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680" y="609600"/>
            <a:ext cx="18176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838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689419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smtClean="0">
                <a:latin typeface="Times New Roman" pitchFamily="18" charset="0"/>
                <a:cs typeface="Times New Roman" pitchFamily="18" charset="0"/>
              </a:rPr>
              <a:t>class </a:t>
            </a:r>
            <a:r>
              <a:rPr lang="en-US" sz="2000" dirty="0" err="1">
                <a:latin typeface="Times New Roman" pitchFamily="18" charset="0"/>
                <a:cs typeface="Times New Roman" pitchFamily="18" charset="0"/>
              </a:rPr>
              <a:t>CardDeck</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 Data attributes</a:t>
            </a:r>
          </a:p>
          <a:p>
            <a:r>
              <a:rPr lang="en-US" sz="2000" dirty="0">
                <a:latin typeface="Times New Roman" pitchFamily="18" charset="0"/>
                <a:cs typeface="Times New Roman" pitchFamily="18" charset="0"/>
              </a:rPr>
              <a:t>	private String </a:t>
            </a:r>
            <a:r>
              <a:rPr lang="en-US" sz="2000" dirty="0" err="1">
                <a:latin typeface="Times New Roman" pitchFamily="18" charset="0"/>
                <a:cs typeface="Times New Roman" pitchFamily="18" charset="0"/>
              </a:rPr>
              <a:t>cardGame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numDecks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numPlayers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cardsLeft</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 Get return Methods</a:t>
            </a:r>
          </a:p>
          <a:p>
            <a:pPr>
              <a:tabLst>
                <a:tab pos="463550" algn="l"/>
                <a:tab pos="914400" algn="l"/>
                <a:tab pos="1377950" algn="l"/>
                <a:tab pos="1828800" algn="l"/>
                <a:tab pos="2292350" algn="l"/>
                <a:tab pos="2743200" algn="l"/>
                <a:tab pos="3375025" algn="l"/>
                <a:tab pos="3722688" algn="l"/>
                <a:tab pos="4114800" algn="l"/>
                <a:tab pos="4572000" algn="l"/>
                <a:tab pos="5029200" algn="l"/>
                <a:tab pos="5486400" algn="l"/>
                <a:tab pos="5943600" algn="l"/>
                <a:tab pos="6342063" algn="l"/>
                <a:tab pos="6858000" algn="l"/>
                <a:tab pos="7315200" algn="l"/>
                <a:tab pos="7772400" algn="l"/>
                <a:tab pos="8229600" algn="l"/>
              </a:tabLst>
            </a:pPr>
            <a:r>
              <a:rPr lang="en-US" sz="2000" dirty="0">
                <a:latin typeface="Times New Roman" pitchFamily="18" charset="0"/>
                <a:cs typeface="Times New Roman" pitchFamily="18" charset="0"/>
              </a:rPr>
              <a:t>	public String </a:t>
            </a:r>
            <a:r>
              <a:rPr lang="en-US" sz="2000" dirty="0" err="1">
                <a:latin typeface="Times New Roman" pitchFamily="18" charset="0"/>
                <a:cs typeface="Times New Roman" pitchFamily="18" charset="0"/>
              </a:rPr>
              <a:t>getGame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return </a:t>
            </a:r>
            <a:r>
              <a:rPr lang="en-US" sz="2000" dirty="0" err="1">
                <a:latin typeface="Times New Roman" pitchFamily="18" charset="0"/>
                <a:cs typeface="Times New Roman" pitchFamily="18" charset="0"/>
              </a:rPr>
              <a:t>cardGame</a:t>
            </a:r>
            <a:r>
              <a:rPr lang="en-US" sz="2000" dirty="0">
                <a:latin typeface="Times New Roman" pitchFamily="18" charset="0"/>
                <a:cs typeface="Times New Roman" pitchFamily="18" charset="0"/>
              </a:rPr>
              <a:t>;    	}</a:t>
            </a:r>
          </a:p>
          <a:p>
            <a:pPr>
              <a:tabLst>
                <a:tab pos="463550" algn="l"/>
                <a:tab pos="914400" algn="l"/>
                <a:tab pos="1377950" algn="l"/>
                <a:tab pos="1828800" algn="l"/>
                <a:tab pos="2292350" algn="l"/>
                <a:tab pos="2743200" algn="l"/>
                <a:tab pos="3375025" algn="l"/>
                <a:tab pos="3722688" algn="l"/>
                <a:tab pos="4114800" algn="l"/>
                <a:tab pos="4572000" algn="l"/>
                <a:tab pos="5029200" algn="l"/>
                <a:tab pos="5486400" algn="l"/>
                <a:tab pos="5943600" algn="l"/>
                <a:tab pos="6342063" algn="l"/>
                <a:tab pos="6858000"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getDecks</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return </a:t>
            </a:r>
            <a:r>
              <a:rPr lang="en-US" sz="2000" dirty="0" err="1">
                <a:latin typeface="Times New Roman" pitchFamily="18" charset="0"/>
                <a:cs typeface="Times New Roman" pitchFamily="18" charset="0"/>
              </a:rPr>
              <a:t>numDecks</a:t>
            </a:r>
            <a:r>
              <a:rPr lang="en-US" sz="2000" dirty="0">
                <a:latin typeface="Times New Roman" pitchFamily="18" charset="0"/>
                <a:cs typeface="Times New Roman" pitchFamily="18" charset="0"/>
              </a:rPr>
              <a:t>;    	}</a:t>
            </a:r>
          </a:p>
          <a:p>
            <a:pPr>
              <a:tabLst>
                <a:tab pos="463550" algn="l"/>
                <a:tab pos="914400" algn="l"/>
                <a:tab pos="1377950" algn="l"/>
                <a:tab pos="1828800" algn="l"/>
                <a:tab pos="2292350" algn="l"/>
                <a:tab pos="2743200" algn="l"/>
                <a:tab pos="3375025" algn="l"/>
                <a:tab pos="3722688" algn="l"/>
                <a:tab pos="4114800" algn="l"/>
                <a:tab pos="4572000" algn="l"/>
                <a:tab pos="5029200" algn="l"/>
                <a:tab pos="5486400" algn="l"/>
                <a:tab pos="5943600" algn="l"/>
                <a:tab pos="6342063" algn="l"/>
                <a:tab pos="6858000"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getPlayers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return </a:t>
            </a:r>
            <a:r>
              <a:rPr lang="en-US" sz="2000" dirty="0" err="1">
                <a:latin typeface="Times New Roman" pitchFamily="18" charset="0"/>
                <a:cs typeface="Times New Roman" pitchFamily="18" charset="0"/>
              </a:rPr>
              <a:t>numPlayers</a:t>
            </a:r>
            <a:r>
              <a:rPr lang="en-US" sz="2000" dirty="0">
                <a:latin typeface="Times New Roman" pitchFamily="18" charset="0"/>
                <a:cs typeface="Times New Roman" pitchFamily="18" charset="0"/>
              </a:rPr>
              <a:t>;	}</a:t>
            </a:r>
          </a:p>
          <a:p>
            <a:pPr>
              <a:tabLst>
                <a:tab pos="463550" algn="l"/>
                <a:tab pos="914400" algn="l"/>
                <a:tab pos="1377950" algn="l"/>
                <a:tab pos="1828800" algn="l"/>
                <a:tab pos="2292350" algn="l"/>
                <a:tab pos="2743200" algn="l"/>
                <a:tab pos="3375025" algn="l"/>
                <a:tab pos="3722688" algn="l"/>
                <a:tab pos="4114800" algn="l"/>
                <a:tab pos="4572000" algn="l"/>
                <a:tab pos="5029200" algn="l"/>
                <a:tab pos="5486400" algn="l"/>
                <a:tab pos="5943600" algn="l"/>
                <a:tab pos="6342063" algn="l"/>
                <a:tab pos="6858000"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getCards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return </a:t>
            </a:r>
            <a:r>
              <a:rPr lang="en-US" sz="2000" dirty="0" err="1">
                <a:latin typeface="Times New Roman" pitchFamily="18" charset="0"/>
                <a:cs typeface="Times New Roman" pitchFamily="18" charset="0"/>
              </a:rPr>
              <a:t>cardsLeft</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p>
          <a:p>
            <a:r>
              <a:rPr lang="en-US" sz="2000" dirty="0">
                <a:cs typeface="Times New Roman" pitchFamily="18" charset="0"/>
              </a:rPr>
              <a:t>	// Set void Methods</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r>
              <a:rPr lang="en-US" sz="2000" dirty="0">
                <a:cs typeface="Times New Roman" pitchFamily="18" charset="0"/>
              </a:rPr>
              <a:t>	public void </a:t>
            </a:r>
            <a:r>
              <a:rPr lang="en-US" sz="2000" dirty="0" err="1">
                <a:cs typeface="Times New Roman" pitchFamily="18" charset="0"/>
              </a:rPr>
              <a:t>setGame</a:t>
            </a:r>
            <a:r>
              <a:rPr lang="en-US" sz="2000" dirty="0">
                <a:cs typeface="Times New Roman" pitchFamily="18" charset="0"/>
              </a:rPr>
              <a:t>(String </a:t>
            </a:r>
            <a:r>
              <a:rPr lang="en-US" sz="2000" dirty="0" err="1">
                <a:cs typeface="Times New Roman" pitchFamily="18" charset="0"/>
              </a:rPr>
              <a:t>cG</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a:t>
            </a:r>
            <a:r>
              <a:rPr lang="en-US" sz="2000" dirty="0" err="1" smtClean="0">
                <a:cs typeface="Times New Roman" pitchFamily="18" charset="0"/>
              </a:rPr>
              <a:t>cardGame</a:t>
            </a:r>
            <a:r>
              <a:rPr lang="en-US" sz="2000" dirty="0" smtClean="0">
                <a:cs typeface="Times New Roman" pitchFamily="18" charset="0"/>
              </a:rPr>
              <a:t> </a:t>
            </a:r>
            <a:r>
              <a:rPr lang="en-US" sz="2000" dirty="0">
                <a:cs typeface="Times New Roman" pitchFamily="18" charset="0"/>
              </a:rPr>
              <a:t>= </a:t>
            </a:r>
            <a:r>
              <a:rPr lang="en-US" sz="2000" dirty="0" err="1">
                <a:cs typeface="Times New Roman" pitchFamily="18" charset="0"/>
              </a:rPr>
              <a:t>cG</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a:t>
            </a: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endParaRPr lang="en-US" sz="1400" dirty="0">
              <a:cs typeface="Times New Roman" pitchFamily="18" charset="0"/>
            </a:endParaRP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r>
              <a:rPr lang="en-US" sz="2000" dirty="0">
                <a:cs typeface="Times New Roman" pitchFamily="18" charset="0"/>
              </a:rPr>
              <a:t>	public void </a:t>
            </a:r>
            <a:r>
              <a:rPr lang="en-US" sz="2000" dirty="0" err="1">
                <a:cs typeface="Times New Roman" pitchFamily="18" charset="0"/>
              </a:rPr>
              <a:t>setDecks</a:t>
            </a:r>
            <a:r>
              <a:rPr lang="en-US" sz="2000" dirty="0">
                <a:cs typeface="Times New Roman" pitchFamily="18" charset="0"/>
              </a:rPr>
              <a:t>(</a:t>
            </a:r>
            <a:r>
              <a:rPr lang="en-US" sz="2000" dirty="0" err="1">
                <a:cs typeface="Times New Roman" pitchFamily="18" charset="0"/>
              </a:rPr>
              <a:t>int</a:t>
            </a:r>
            <a:r>
              <a:rPr lang="en-US" sz="2000" dirty="0">
                <a:cs typeface="Times New Roman" pitchFamily="18" charset="0"/>
              </a:rPr>
              <a:t> </a:t>
            </a:r>
            <a:r>
              <a:rPr lang="en-US" sz="2000" dirty="0" err="1">
                <a:cs typeface="Times New Roman" pitchFamily="18" charset="0"/>
              </a:rPr>
              <a:t>nD</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   </a:t>
            </a:r>
            <a:r>
              <a:rPr lang="en-US" sz="2000" dirty="0" err="1" smtClean="0">
                <a:cs typeface="Times New Roman" pitchFamily="18" charset="0"/>
              </a:rPr>
              <a:t>numDecks</a:t>
            </a:r>
            <a:r>
              <a:rPr lang="en-US" sz="2000" dirty="0" smtClean="0">
                <a:cs typeface="Times New Roman" pitchFamily="18" charset="0"/>
              </a:rPr>
              <a:t> </a:t>
            </a:r>
            <a:r>
              <a:rPr lang="en-US" sz="2000" dirty="0">
                <a:cs typeface="Times New Roman" pitchFamily="18" charset="0"/>
              </a:rPr>
              <a:t>= </a:t>
            </a:r>
            <a:r>
              <a:rPr lang="en-US" sz="2000" dirty="0" err="1">
                <a:cs typeface="Times New Roman" pitchFamily="18" charset="0"/>
              </a:rPr>
              <a:t>nD</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endParaRPr lang="en-US" sz="1400" dirty="0" smtClean="0">
              <a:cs typeface="Times New Roman" pitchFamily="18" charset="0"/>
            </a:endParaRP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r>
              <a:rPr lang="en-US" sz="2000" dirty="0">
                <a:cs typeface="Times New Roman" pitchFamily="18" charset="0"/>
              </a:rPr>
              <a:t>	public void </a:t>
            </a:r>
            <a:r>
              <a:rPr lang="en-US" sz="2000" dirty="0" err="1">
                <a:cs typeface="Times New Roman" pitchFamily="18" charset="0"/>
              </a:rPr>
              <a:t>setPlayers</a:t>
            </a:r>
            <a:r>
              <a:rPr lang="en-US" sz="2000" dirty="0">
                <a:cs typeface="Times New Roman" pitchFamily="18" charset="0"/>
              </a:rPr>
              <a:t>(</a:t>
            </a:r>
            <a:r>
              <a:rPr lang="en-US" sz="2000" dirty="0" err="1">
                <a:cs typeface="Times New Roman" pitchFamily="18" charset="0"/>
              </a:rPr>
              <a:t>int</a:t>
            </a:r>
            <a:r>
              <a:rPr lang="en-US" sz="2000" dirty="0">
                <a:cs typeface="Times New Roman" pitchFamily="18" charset="0"/>
              </a:rPr>
              <a:t> </a:t>
            </a:r>
            <a:r>
              <a:rPr lang="en-US" sz="2000" dirty="0" err="1">
                <a:cs typeface="Times New Roman" pitchFamily="18" charset="0"/>
              </a:rPr>
              <a:t>nP</a:t>
            </a:r>
            <a:r>
              <a:rPr lang="en-US" sz="2000" dirty="0" smtClean="0">
                <a:cs typeface="Times New Roman" pitchFamily="18" charset="0"/>
              </a:rPr>
              <a:t>) </a:t>
            </a:r>
            <a:r>
              <a:rPr lang="en-US" sz="2000" dirty="0">
                <a:cs typeface="Times New Roman" pitchFamily="18" charset="0"/>
              </a:rPr>
              <a:t>	</a:t>
            </a:r>
            <a:r>
              <a:rPr lang="en-US" sz="2000" dirty="0" smtClean="0">
                <a:cs typeface="Times New Roman" pitchFamily="18" charset="0"/>
              </a:rPr>
              <a:t>{   </a:t>
            </a:r>
            <a:r>
              <a:rPr lang="en-US" sz="2000" dirty="0" err="1" smtClean="0">
                <a:cs typeface="Times New Roman" pitchFamily="18" charset="0"/>
              </a:rPr>
              <a:t>numPlayers</a:t>
            </a:r>
            <a:r>
              <a:rPr lang="en-US" sz="2000" dirty="0" smtClean="0">
                <a:cs typeface="Times New Roman" pitchFamily="18" charset="0"/>
              </a:rPr>
              <a:t> </a:t>
            </a:r>
            <a:r>
              <a:rPr lang="en-US" sz="2000" dirty="0">
                <a:cs typeface="Times New Roman" pitchFamily="18" charset="0"/>
              </a:rPr>
              <a:t>= </a:t>
            </a:r>
            <a:r>
              <a:rPr lang="en-US" sz="2000" dirty="0" err="1">
                <a:cs typeface="Times New Roman" pitchFamily="18" charset="0"/>
              </a:rPr>
              <a:t>nP</a:t>
            </a:r>
            <a:r>
              <a:rPr lang="en-US" sz="2000" dirty="0" smtClean="0">
                <a:cs typeface="Times New Roman" pitchFamily="18" charset="0"/>
              </a:rPr>
              <a:t>; 	}</a:t>
            </a:r>
            <a:endParaRPr lang="en-US" sz="2000" dirty="0">
              <a:cs typeface="Times New Roman" pitchFamily="18" charset="0"/>
            </a:endParaRP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endParaRPr lang="en-US" sz="1400" dirty="0" smtClean="0">
              <a:cs typeface="Times New Roman" pitchFamily="18" charset="0"/>
            </a:endParaRPr>
          </a:p>
          <a:p>
            <a:pPr>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837488" algn="l"/>
                <a:tab pos="8012113" algn="l"/>
              </a:tabLst>
            </a:pPr>
            <a:r>
              <a:rPr lang="en-US" sz="2000" dirty="0">
                <a:cs typeface="Times New Roman" pitchFamily="18" charset="0"/>
              </a:rPr>
              <a:t>	public void </a:t>
            </a:r>
            <a:r>
              <a:rPr lang="en-US" sz="2000" dirty="0" err="1">
                <a:cs typeface="Times New Roman" pitchFamily="18" charset="0"/>
              </a:rPr>
              <a:t>setCards</a:t>
            </a:r>
            <a:r>
              <a:rPr lang="en-US" sz="2000" dirty="0">
                <a:cs typeface="Times New Roman" pitchFamily="18" charset="0"/>
              </a:rPr>
              <a:t>(</a:t>
            </a:r>
            <a:r>
              <a:rPr lang="en-US" sz="2000" dirty="0" err="1">
                <a:cs typeface="Times New Roman" pitchFamily="18" charset="0"/>
              </a:rPr>
              <a:t>int</a:t>
            </a:r>
            <a:r>
              <a:rPr lang="en-US" sz="2000" dirty="0">
                <a:cs typeface="Times New Roman" pitchFamily="18" charset="0"/>
              </a:rPr>
              <a:t> </a:t>
            </a:r>
            <a:r>
              <a:rPr lang="en-US" sz="2000" dirty="0" err="1">
                <a:cs typeface="Times New Roman" pitchFamily="18" charset="0"/>
              </a:rPr>
              <a:t>cL</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   </a:t>
            </a:r>
            <a:r>
              <a:rPr lang="en-US" sz="2000" dirty="0" err="1" smtClean="0">
                <a:cs typeface="Times New Roman" pitchFamily="18" charset="0"/>
              </a:rPr>
              <a:t>cardsLeft</a:t>
            </a:r>
            <a:r>
              <a:rPr lang="en-US" sz="2000" dirty="0" smtClean="0">
                <a:cs typeface="Times New Roman" pitchFamily="18" charset="0"/>
              </a:rPr>
              <a:t> </a:t>
            </a:r>
            <a:r>
              <a:rPr lang="en-US" sz="2000" dirty="0">
                <a:cs typeface="Times New Roman" pitchFamily="18" charset="0"/>
              </a:rPr>
              <a:t>= </a:t>
            </a:r>
            <a:r>
              <a:rPr lang="en-US" sz="2000" dirty="0" err="1">
                <a:cs typeface="Times New Roman" pitchFamily="18" charset="0"/>
              </a:rPr>
              <a:t>cL</a:t>
            </a:r>
            <a:r>
              <a:rPr lang="en-US" sz="2000" dirty="0" smtClean="0">
                <a:cs typeface="Times New Roman" pitchFamily="18" charset="0"/>
              </a:rPr>
              <a:t>;</a:t>
            </a:r>
            <a:r>
              <a:rPr lang="en-US" sz="2000" dirty="0">
                <a:cs typeface="Times New Roman" pitchFamily="18" charset="0"/>
              </a:rPr>
              <a:t>	</a:t>
            </a:r>
            <a:r>
              <a:rPr lang="en-US" sz="2000" dirty="0" smtClean="0">
                <a:cs typeface="Times New Roman" pitchFamily="18" charset="0"/>
              </a:rPr>
              <a:t>	}</a:t>
            </a:r>
            <a:endParaRPr lang="en-US" sz="2000" dirty="0">
              <a:cs typeface="Times New Roman" pitchFamily="18" charset="0"/>
            </a:endParaRPr>
          </a:p>
          <a:p>
            <a:r>
              <a:rPr lang="en-US" sz="2000" dirty="0">
                <a:latin typeface="Times New Roman" pitchFamily="18" charset="0"/>
                <a:cs typeface="Times New Roman" pitchFamily="18" charset="0"/>
              </a:rPr>
              <a:t>}</a:t>
            </a: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237" y="-1"/>
            <a:ext cx="4632764" cy="266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466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8"/>
          <p:cNvSpPr>
            <a:spLocks noChangeArrowheads="1" noChangeShapeType="1" noTextEdit="1"/>
          </p:cNvSpPr>
          <p:nvPr/>
        </p:nvSpPr>
        <p:spPr bwMode="auto">
          <a:xfrm>
            <a:off x="2891137" y="376535"/>
            <a:ext cx="3352200" cy="923330"/>
          </a:xfrm>
          <a:prstGeom prst="rect">
            <a:avLst/>
          </a:prstGeom>
          <a:noFill/>
        </p:spPr>
        <p:txBody>
          <a:bodyPr vert="horz" wrap="none" lIns="91440" tIns="45720" rIns="91440" bIns="45720" rtlCol="0" anchor="ctr">
            <a:spAutoFit/>
          </a:bodyPr>
          <a:lstStyle/>
          <a:p>
            <a:pPr algn="ctr">
              <a:spcBef>
                <a:spcPct val="0"/>
              </a:spcBef>
            </a:pP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8.5</a:t>
            </a:r>
          </a:p>
        </p:txBody>
      </p:sp>
      <p:sp>
        <p:nvSpPr>
          <p:cNvPr id="15363" name="WordArt 2"/>
          <p:cNvSpPr>
            <a:spLocks noChangeArrowheads="1" noChangeShapeType="1" noTextEdit="1"/>
          </p:cNvSpPr>
          <p:nvPr/>
        </p:nvSpPr>
        <p:spPr bwMode="auto">
          <a:xfrm>
            <a:off x="2293741" y="2057400"/>
            <a:ext cx="4708918"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Constructor</a:t>
            </a:r>
          </a:p>
        </p:txBody>
      </p:sp>
      <p:sp>
        <p:nvSpPr>
          <p:cNvPr id="15364" name="WordArt 3"/>
          <p:cNvSpPr>
            <a:spLocks noChangeArrowheads="1" noChangeShapeType="1" noTextEdit="1"/>
          </p:cNvSpPr>
          <p:nvPr/>
        </p:nvSpPr>
        <p:spPr bwMode="auto">
          <a:xfrm>
            <a:off x="2863840" y="2743200"/>
            <a:ext cx="3416320"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Methods</a:t>
            </a:r>
          </a:p>
        </p:txBody>
      </p:sp>
      <p:pic>
        <p:nvPicPr>
          <p:cNvPr id="15365" name="Picture 2" descr="C:\Documents and Settings\JohnSchram\Local Settings\Temporary Internet Files\Content.IE5\BTRTFM96\MCj044041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5563" y="2362200"/>
            <a:ext cx="175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C:\Documents and Settings\JohnSchram\Local Settings\Temporary Internet Files\Content.IE5\J2XVZ0KZ\MCj044042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191000"/>
            <a:ext cx="1997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C:\Documents and Settings\JohnSchram\Local Settings\Temporary Internet Files\Content.IE5\DOVD8D41\MCj0428079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1752600"/>
            <a:ext cx="121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617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8"/>
          <p:cNvSpPr>
            <a:spLocks noChangeArrowheads="1" noChangeShapeType="1" noTextEdit="1"/>
          </p:cNvSpPr>
          <p:nvPr/>
        </p:nvSpPr>
        <p:spPr bwMode="auto">
          <a:xfrm>
            <a:off x="2944838" y="457200"/>
            <a:ext cx="3244799" cy="923330"/>
          </a:xfrm>
          <a:prstGeom prst="rect">
            <a:avLst/>
          </a:prstGeom>
          <a:noFill/>
        </p:spPr>
        <p:txBody>
          <a:bodyPr wrap="none" lIns="91440" tIns="45720" rIns="91440" bIns="45720">
            <a:spAutoFit/>
          </a:bodyPr>
          <a:lstStyle/>
          <a:p>
            <a:pPr algn="ct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8.1</a:t>
            </a:r>
          </a:p>
        </p:txBody>
      </p:sp>
      <p:sp>
        <p:nvSpPr>
          <p:cNvPr id="3075" name="WordArt 2"/>
          <p:cNvSpPr>
            <a:spLocks noChangeArrowheads="1" noChangeShapeType="1" noTextEdit="1"/>
          </p:cNvSpPr>
          <p:nvPr/>
        </p:nvSpPr>
        <p:spPr bwMode="auto">
          <a:xfrm>
            <a:off x="2222728" y="1828800"/>
            <a:ext cx="4850943"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Introduction</a:t>
            </a:r>
          </a:p>
        </p:txBody>
      </p:sp>
    </p:spTree>
    <p:extLst>
      <p:ext uri="{BB962C8B-B14F-4D97-AF65-F5344CB8AC3E}">
        <p14:creationId xmlns:p14="http://schemas.microsoft.com/office/powerpoint/2010/main" val="432409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110000"/>
              </a:lnSpc>
            </a:pPr>
            <a:r>
              <a:rPr lang="en-US" sz="2100" dirty="0">
                <a:latin typeface="Times New Roman" pitchFamily="18" charset="0"/>
                <a:cs typeface="Times New Roman" pitchFamily="18" charset="0"/>
              </a:rPr>
              <a:t>// Java0807.java</a:t>
            </a:r>
          </a:p>
          <a:p>
            <a:pPr>
              <a:lnSpc>
                <a:spcPct val="110000"/>
              </a:lnSpc>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 Case Study #07</a:t>
            </a:r>
          </a:p>
          <a:p>
            <a:pPr>
              <a:lnSpc>
                <a:spcPct val="110000"/>
              </a:lnSpc>
            </a:pPr>
            <a:r>
              <a:rPr lang="en-US" sz="2100" dirty="0">
                <a:latin typeface="Times New Roman" pitchFamily="18" charset="0"/>
                <a:cs typeface="Times New Roman" pitchFamily="18" charset="0"/>
              </a:rPr>
              <a:t>// This &lt;</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&gt; class uses a constructor to initialize variables</a:t>
            </a:r>
          </a:p>
          <a:p>
            <a:pPr>
              <a:lnSpc>
                <a:spcPct val="110000"/>
              </a:lnSpc>
            </a:pPr>
            <a:r>
              <a:rPr lang="en-US" sz="2100" dirty="0">
                <a:latin typeface="Times New Roman" pitchFamily="18" charset="0"/>
                <a:cs typeface="Times New Roman" pitchFamily="18" charset="0"/>
              </a:rPr>
              <a:t>// during the instantiation of a new &lt;</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&gt; object.</a:t>
            </a:r>
          </a:p>
          <a:p>
            <a:pPr>
              <a:lnSpc>
                <a:spcPct val="110000"/>
              </a:lnSpc>
            </a:pPr>
            <a:r>
              <a:rPr lang="en-US" sz="2100" dirty="0">
                <a:latin typeface="Times New Roman" pitchFamily="18" charset="0"/>
                <a:cs typeface="Times New Roman" pitchFamily="18" charset="0"/>
              </a:rPr>
              <a:t>// This is an example of increasing reliability by an automatic constructor call.</a:t>
            </a:r>
          </a:p>
          <a:p>
            <a:pPr>
              <a:lnSpc>
                <a:spcPct val="110000"/>
              </a:lnSpc>
            </a:pPr>
            <a:r>
              <a:rPr lang="en-US" sz="2400" dirty="0">
                <a:latin typeface="Times New Roman" pitchFamily="18" charset="0"/>
                <a:cs typeface="Times New Roman" pitchFamily="18" charset="0"/>
              </a:rPr>
              <a:t> </a:t>
            </a:r>
          </a:p>
          <a:p>
            <a:pPr>
              <a:lnSpc>
                <a:spcPct val="110000"/>
              </a:lnSpc>
            </a:pPr>
            <a:r>
              <a:rPr lang="en-US" sz="2100" dirty="0">
                <a:latin typeface="Times New Roman" pitchFamily="18" charset="0"/>
                <a:cs typeface="Times New Roman" pitchFamily="18" charset="0"/>
              </a:rPr>
              <a:t>public class Java0807</a:t>
            </a:r>
          </a:p>
          <a:p>
            <a:pPr>
              <a:lnSpc>
                <a:spcPct val="110000"/>
              </a:lnSpc>
            </a:pPr>
            <a:r>
              <a:rPr lang="en-US" sz="2100" dirty="0">
                <a:latin typeface="Times New Roman" pitchFamily="18" charset="0"/>
                <a:cs typeface="Times New Roman" pitchFamily="18" charset="0"/>
              </a:rPr>
              <a:t>{</a:t>
            </a:r>
          </a:p>
          <a:p>
            <a:pPr>
              <a:lnSpc>
                <a:spcPct val="110000"/>
              </a:lnSpc>
            </a:pPr>
            <a:r>
              <a:rPr lang="en-US" sz="2100" dirty="0">
                <a:latin typeface="Times New Roman" pitchFamily="18" charset="0"/>
                <a:cs typeface="Times New Roman" pitchFamily="18" charset="0"/>
              </a:rPr>
              <a:t>	public static void main(String </a:t>
            </a:r>
            <a:r>
              <a:rPr lang="en-US" sz="2100" dirty="0" err="1">
                <a:latin typeface="Times New Roman" pitchFamily="18" charset="0"/>
                <a:cs typeface="Times New Roman" pitchFamily="18" charset="0"/>
              </a:rPr>
              <a:t>args</a:t>
            </a:r>
            <a:r>
              <a:rPr lang="en-US" sz="2100" dirty="0">
                <a:latin typeface="Times New Roman" pitchFamily="18" charset="0"/>
                <a:cs typeface="Times New Roman" pitchFamily="18" charset="0"/>
              </a:rPr>
              <a:t>[])</a:t>
            </a:r>
          </a:p>
          <a:p>
            <a:pPr>
              <a:lnSpc>
                <a:spcPct val="110000"/>
              </a:lnSpc>
            </a:pPr>
            <a:r>
              <a:rPr lang="en-US" sz="2100" dirty="0">
                <a:latin typeface="Times New Roman" pitchFamily="18" charset="0"/>
                <a:cs typeface="Times New Roman" pitchFamily="18" charset="0"/>
              </a:rPr>
              <a:t>	{</a:t>
            </a:r>
          </a:p>
          <a:p>
            <a:pPr>
              <a:lnSpc>
                <a:spcPct val="110000"/>
              </a:lnSpc>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a:t>
            </a:r>
            <a:r>
              <a:rPr lang="en-US" sz="2100" dirty="0" err="1">
                <a:latin typeface="Times New Roman" pitchFamily="18" charset="0"/>
                <a:cs typeface="Times New Roman" pitchFamily="18" charset="0"/>
              </a:rPr>
              <a:t>nCard</a:t>
            </a:r>
            <a:r>
              <a:rPr lang="en-US" sz="2100" dirty="0">
                <a:latin typeface="Times New Roman" pitchFamily="18" charset="0"/>
                <a:cs typeface="Times New Roman" pitchFamily="18" charset="0"/>
              </a:rPr>
              <a:t> Deck Case Study 07\n");</a:t>
            </a:r>
          </a:p>
          <a:p>
            <a:pPr>
              <a:lnSpc>
                <a:spcPct val="110000"/>
              </a:lnSpc>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 d = new </a:t>
            </a:r>
            <a:r>
              <a:rPr lang="en-US" sz="2100" dirty="0" err="1">
                <a:latin typeface="Times New Roman" pitchFamily="18" charset="0"/>
                <a:cs typeface="Times New Roman" pitchFamily="18" charset="0"/>
              </a:rPr>
              <a:t>CardDeck</a:t>
            </a:r>
            <a:r>
              <a:rPr lang="en-US" sz="2100" dirty="0">
                <a:latin typeface="Times New Roman" pitchFamily="18" charset="0"/>
                <a:cs typeface="Times New Roman" pitchFamily="18" charset="0"/>
              </a:rPr>
              <a:t>();</a:t>
            </a:r>
          </a:p>
          <a:p>
            <a:pPr>
              <a:lnSpc>
                <a:spcPct val="11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061075"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("Name of Card Game: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d.getGame</a:t>
            </a:r>
            <a:r>
              <a:rPr lang="en-US" sz="2100" dirty="0">
                <a:latin typeface="Times New Roman" pitchFamily="18" charset="0"/>
                <a:cs typeface="Times New Roman" pitchFamily="18" charset="0"/>
              </a:rPr>
              <a:t>());</a:t>
            </a:r>
          </a:p>
          <a:p>
            <a:pPr>
              <a:lnSpc>
                <a:spcPct val="11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061075"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Decks: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d.getDecks</a:t>
            </a:r>
            <a:r>
              <a:rPr lang="en-US" sz="2100" dirty="0">
                <a:latin typeface="Times New Roman" pitchFamily="18" charset="0"/>
                <a:cs typeface="Times New Roman" pitchFamily="18" charset="0"/>
              </a:rPr>
              <a:t>());</a:t>
            </a:r>
          </a:p>
          <a:p>
            <a:pPr>
              <a:lnSpc>
                <a:spcPct val="11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061075"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Players:    </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d.getPlayers</a:t>
            </a:r>
            <a:r>
              <a:rPr lang="en-US" sz="2100" dirty="0">
                <a:latin typeface="Times New Roman" pitchFamily="18" charset="0"/>
                <a:cs typeface="Times New Roman" pitchFamily="18" charset="0"/>
              </a:rPr>
              <a:t>());</a:t>
            </a:r>
          </a:p>
          <a:p>
            <a:pPr>
              <a:lnSpc>
                <a:spcPct val="11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6061075" algn="l"/>
                <a:tab pos="6342063" algn="l"/>
                <a:tab pos="6858000" algn="l"/>
                <a:tab pos="7315200" algn="l"/>
                <a:tab pos="7772400" algn="l"/>
                <a:tab pos="8229600" algn="l"/>
              </a:tabLst>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("Number of Cards Left</a:t>
            </a:r>
            <a:r>
              <a:rPr lang="en-US" sz="2100" dirty="0" smtClean="0">
                <a:latin typeface="Times New Roman" pitchFamily="18" charset="0"/>
                <a:cs typeface="Times New Roman" pitchFamily="18" charset="0"/>
              </a:rPr>
              <a:t>:	" </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d.getCards</a:t>
            </a:r>
            <a:r>
              <a:rPr lang="en-US" sz="2100" dirty="0">
                <a:latin typeface="Times New Roman" pitchFamily="18" charset="0"/>
                <a:cs typeface="Times New Roman" pitchFamily="18" charset="0"/>
              </a:rPr>
              <a:t>());</a:t>
            </a:r>
          </a:p>
          <a:p>
            <a:pPr>
              <a:lnSpc>
                <a:spcPct val="110000"/>
              </a:lnSpc>
            </a:pP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System.out.println</a:t>
            </a:r>
            <a:r>
              <a:rPr lang="en-US" sz="2100" dirty="0">
                <a:latin typeface="Times New Roman" pitchFamily="18" charset="0"/>
                <a:cs typeface="Times New Roman" pitchFamily="18" charset="0"/>
              </a:rPr>
              <a:t>();</a:t>
            </a:r>
          </a:p>
          <a:p>
            <a:pPr>
              <a:lnSpc>
                <a:spcPct val="110000"/>
              </a:lnSpc>
            </a:pPr>
            <a:r>
              <a:rPr lang="en-US" sz="2100" dirty="0">
                <a:latin typeface="Times New Roman" pitchFamily="18" charset="0"/>
                <a:cs typeface="Times New Roman" pitchFamily="18" charset="0"/>
              </a:rPr>
              <a:t>	}</a:t>
            </a:r>
          </a:p>
          <a:p>
            <a:pPr>
              <a:lnSpc>
                <a:spcPct val="110000"/>
              </a:lnSpc>
            </a:pP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p:txBody>
      </p:sp>
      <p:pic>
        <p:nvPicPr>
          <p:cNvPr id="348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1"/>
            <a:ext cx="4953000" cy="285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 to="" calcmode="lin" valueType="num">
                                      <p:cBhvr>
                                        <p:cTn id="7" dur="1" fill="hold"/>
                                        <p:tgtEl>
                                          <p:spTgt spid="348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2000" dirty="0" smtClean="0">
                <a:latin typeface="Times New Roman" pitchFamily="18" charset="0"/>
                <a:cs typeface="Times New Roman" pitchFamily="18" charset="0"/>
              </a:rPr>
              <a:t>class </a:t>
            </a:r>
            <a:r>
              <a:rPr lang="en-US" sz="2000" dirty="0" err="1">
                <a:latin typeface="Times New Roman" pitchFamily="18" charset="0"/>
                <a:cs typeface="Times New Roman" pitchFamily="18" charset="0"/>
              </a:rPr>
              <a:t>CardDeck</a:t>
            </a:r>
            <a:endParaRPr lang="en-US" sz="2000" dirty="0">
              <a:latin typeface="Times New Roman" pitchFamily="18" charset="0"/>
              <a:cs typeface="Times New Roman" pitchFamily="18" charset="0"/>
            </a:endParaRPr>
          </a:p>
          <a:p>
            <a:pPr>
              <a:lnSpc>
                <a:spcPct val="90000"/>
              </a:lnSpc>
            </a:pPr>
            <a:r>
              <a:rPr lang="en-US" sz="2000" dirty="0">
                <a:latin typeface="Times New Roman" pitchFamily="18" charset="0"/>
                <a:cs typeface="Times New Roman" pitchFamily="18" charset="0"/>
              </a:rPr>
              <a:t>{</a:t>
            </a:r>
          </a:p>
          <a:p>
            <a:pPr>
              <a:lnSpc>
                <a:spcPct val="90000"/>
              </a:lnSpc>
            </a:pPr>
            <a:r>
              <a:rPr lang="en-US" sz="2000" dirty="0">
                <a:latin typeface="Times New Roman" pitchFamily="18" charset="0"/>
                <a:cs typeface="Times New Roman" pitchFamily="18" charset="0"/>
              </a:rPr>
              <a:t>	private String </a:t>
            </a:r>
            <a:r>
              <a:rPr lang="en-US" sz="2000" dirty="0" err="1">
                <a:latin typeface="Times New Roman" pitchFamily="18" charset="0"/>
                <a:cs typeface="Times New Roman" pitchFamily="18" charset="0"/>
              </a:rPr>
              <a:t>cardGame</a:t>
            </a:r>
            <a:r>
              <a:rPr lang="en-US" sz="2000" dirty="0">
                <a:latin typeface="Times New Roman" pitchFamily="18" charset="0"/>
                <a:cs typeface="Times New Roman" pitchFamily="18" charset="0"/>
              </a:rPr>
              <a:t>;</a:t>
            </a:r>
          </a:p>
          <a:p>
            <a:pPr>
              <a:lnSpc>
                <a:spcPct val="90000"/>
              </a:lnSpc>
            </a:pPr>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numDecks</a:t>
            </a:r>
            <a:r>
              <a:rPr lang="en-US" sz="2000" dirty="0">
                <a:latin typeface="Times New Roman" pitchFamily="18" charset="0"/>
                <a:cs typeface="Times New Roman" pitchFamily="18" charset="0"/>
              </a:rPr>
              <a:t>;</a:t>
            </a:r>
          </a:p>
          <a:p>
            <a:pPr>
              <a:lnSpc>
                <a:spcPct val="90000"/>
              </a:lnSpc>
            </a:pPr>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numPlayers</a:t>
            </a:r>
            <a:r>
              <a:rPr lang="en-US" sz="2000" dirty="0">
                <a:latin typeface="Times New Roman" pitchFamily="18" charset="0"/>
                <a:cs typeface="Times New Roman" pitchFamily="18" charset="0"/>
              </a:rPr>
              <a:t>;</a:t>
            </a:r>
          </a:p>
          <a:p>
            <a:pPr>
              <a:lnSpc>
                <a:spcPct val="90000"/>
              </a:lnSpc>
            </a:pPr>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cardsLeft</a:t>
            </a:r>
            <a:r>
              <a:rPr lang="en-US" sz="2000" dirty="0">
                <a:latin typeface="Times New Roman" pitchFamily="18" charset="0"/>
                <a:cs typeface="Times New Roman" pitchFamily="18" charset="0"/>
              </a:rPr>
              <a:t>;</a:t>
            </a:r>
          </a:p>
          <a:p>
            <a:pPr>
              <a:lnSpc>
                <a:spcPct val="90000"/>
              </a:lnSpc>
            </a:pPr>
            <a:r>
              <a:rPr lang="en-US" sz="1600" dirty="0">
                <a:latin typeface="Times New Roman" pitchFamily="18" charset="0"/>
                <a:cs typeface="Times New Roman" pitchFamily="18" charset="0"/>
              </a:rPr>
              <a:t> </a:t>
            </a:r>
          </a:p>
          <a:p>
            <a:pPr>
              <a:lnSpc>
                <a:spcPct val="90000"/>
              </a:lnSpc>
            </a:pPr>
            <a:r>
              <a:rPr lang="en-US" sz="2000" b="0" dirty="0" smtClean="0">
                <a:cs typeface="Times New Roman" pitchFamily="18" charset="0"/>
              </a:rPr>
              <a:t> 	// Constructor</a:t>
            </a:r>
          </a:p>
          <a:p>
            <a:pPr>
              <a:lnSpc>
                <a:spcPct val="90000"/>
              </a:lnSpc>
            </a:pPr>
            <a:r>
              <a:rPr lang="en-US" sz="2000" b="0" dirty="0">
                <a:cs typeface="Times New Roman" pitchFamily="18" charset="0"/>
              </a:rPr>
              <a:t>	</a:t>
            </a:r>
            <a:r>
              <a:rPr lang="en-US" sz="2000" b="0" dirty="0" smtClean="0">
                <a:cs typeface="Times New Roman" pitchFamily="18" charset="0"/>
              </a:rPr>
              <a:t>public </a:t>
            </a:r>
            <a:r>
              <a:rPr lang="en-US" sz="2000" b="0" dirty="0" err="1">
                <a:cs typeface="Times New Roman" pitchFamily="18" charset="0"/>
              </a:rPr>
              <a:t>CardDeck</a:t>
            </a:r>
            <a:r>
              <a:rPr lang="en-US" sz="2000" b="0" dirty="0" smtClean="0">
                <a:cs typeface="Times New Roman" pitchFamily="18" charset="0"/>
              </a:rPr>
              <a:t>()</a:t>
            </a:r>
            <a:r>
              <a:rPr lang="en-US" sz="2000" b="0" dirty="0">
                <a:cs typeface="Times New Roman" pitchFamily="18" charset="0"/>
              </a:rPr>
              <a:t> </a:t>
            </a:r>
            <a:endParaRPr lang="en-US" sz="2000" b="0" dirty="0" smtClean="0">
              <a:cs typeface="Times New Roman" pitchFamily="18" charset="0"/>
            </a:endParaRPr>
          </a:p>
          <a:p>
            <a:pPr>
              <a:lnSpc>
                <a:spcPct val="90000"/>
              </a:lnSpc>
            </a:pPr>
            <a:r>
              <a:rPr lang="en-US" sz="2000" b="0" dirty="0">
                <a:cs typeface="Times New Roman" pitchFamily="18" charset="0"/>
              </a:rPr>
              <a:t>	{</a:t>
            </a:r>
          </a:p>
          <a:p>
            <a:pPr>
              <a:lnSpc>
                <a:spcPct val="90000"/>
              </a:lnSpc>
            </a:pPr>
            <a:r>
              <a:rPr lang="en-US" sz="2000" b="0" dirty="0">
                <a:cs typeface="Times New Roman" pitchFamily="18" charset="0"/>
              </a:rPr>
              <a:t>		</a:t>
            </a:r>
            <a:r>
              <a:rPr lang="en-US" sz="2000" b="0" dirty="0" err="1">
                <a:cs typeface="Times New Roman" pitchFamily="18" charset="0"/>
              </a:rPr>
              <a:t>cardGame</a:t>
            </a:r>
            <a:r>
              <a:rPr lang="en-US" sz="2000" b="0" dirty="0">
                <a:cs typeface="Times New Roman" pitchFamily="18" charset="0"/>
              </a:rPr>
              <a:t> = null;</a:t>
            </a:r>
          </a:p>
          <a:p>
            <a:pPr>
              <a:lnSpc>
                <a:spcPct val="90000"/>
              </a:lnSpc>
            </a:pPr>
            <a:r>
              <a:rPr lang="en-US" sz="2000" b="0" dirty="0">
                <a:cs typeface="Times New Roman" pitchFamily="18" charset="0"/>
              </a:rPr>
              <a:t>		</a:t>
            </a:r>
            <a:r>
              <a:rPr lang="en-US" sz="2000" b="0" dirty="0" err="1">
                <a:cs typeface="Times New Roman" pitchFamily="18" charset="0"/>
              </a:rPr>
              <a:t>numDecks</a:t>
            </a:r>
            <a:r>
              <a:rPr lang="en-US" sz="2000" b="0" dirty="0">
                <a:cs typeface="Times New Roman" pitchFamily="18" charset="0"/>
              </a:rPr>
              <a:t> = 1;</a:t>
            </a:r>
          </a:p>
          <a:p>
            <a:pPr>
              <a:lnSpc>
                <a:spcPct val="90000"/>
              </a:lnSpc>
            </a:pPr>
            <a:r>
              <a:rPr lang="en-US" sz="2000" b="0" dirty="0">
                <a:cs typeface="Times New Roman" pitchFamily="18" charset="0"/>
              </a:rPr>
              <a:t>		</a:t>
            </a:r>
            <a:r>
              <a:rPr lang="en-US" sz="2000" b="0" dirty="0" err="1">
                <a:cs typeface="Times New Roman" pitchFamily="18" charset="0"/>
              </a:rPr>
              <a:t>numPlayers</a:t>
            </a:r>
            <a:r>
              <a:rPr lang="en-US" sz="2000" b="0" dirty="0">
                <a:cs typeface="Times New Roman" pitchFamily="18" charset="0"/>
              </a:rPr>
              <a:t> = 1;</a:t>
            </a:r>
          </a:p>
          <a:p>
            <a:pPr>
              <a:lnSpc>
                <a:spcPct val="90000"/>
              </a:lnSpc>
            </a:pPr>
            <a:r>
              <a:rPr lang="en-US" sz="2000" b="0" dirty="0">
                <a:cs typeface="Times New Roman" pitchFamily="18" charset="0"/>
              </a:rPr>
              <a:t>		</a:t>
            </a:r>
            <a:r>
              <a:rPr lang="en-US" sz="2000" b="0" dirty="0" err="1">
                <a:cs typeface="Times New Roman" pitchFamily="18" charset="0"/>
              </a:rPr>
              <a:t>cardsLeft</a:t>
            </a:r>
            <a:r>
              <a:rPr lang="en-US" sz="2000" b="0" dirty="0">
                <a:cs typeface="Times New Roman" pitchFamily="18" charset="0"/>
              </a:rPr>
              <a:t> = 52;</a:t>
            </a:r>
          </a:p>
          <a:p>
            <a:pPr>
              <a:lnSpc>
                <a:spcPct val="90000"/>
              </a:lnSpc>
            </a:pPr>
            <a:r>
              <a:rPr lang="en-US" sz="2000" b="0" dirty="0">
                <a:cs typeface="Times New Roman" pitchFamily="18" charset="0"/>
              </a:rPr>
              <a:t>	}</a:t>
            </a:r>
          </a:p>
          <a:p>
            <a:pPr>
              <a:lnSpc>
                <a:spcPct val="90000"/>
              </a:lnSpc>
            </a:pPr>
            <a:r>
              <a:rPr lang="en-US" sz="16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String </a:t>
            </a:r>
            <a:r>
              <a:rPr lang="en-US" sz="2000" dirty="0" err="1">
                <a:latin typeface="Times New Roman" pitchFamily="18" charset="0"/>
                <a:cs typeface="Times New Roman" pitchFamily="18" charset="0"/>
              </a:rPr>
              <a:t>getGame</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return </a:t>
            </a:r>
            <a:r>
              <a:rPr lang="en-US" sz="2000" dirty="0" err="1">
                <a:latin typeface="Times New Roman" pitchFamily="18" charset="0"/>
                <a:cs typeface="Times New Roman" pitchFamily="18" charset="0"/>
              </a:rPr>
              <a:t>cardGame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getDecks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return </a:t>
            </a:r>
            <a:r>
              <a:rPr lang="en-US" sz="2000" dirty="0" err="1">
                <a:latin typeface="Times New Roman" pitchFamily="18" charset="0"/>
                <a:cs typeface="Times New Roman" pitchFamily="18" charset="0"/>
              </a:rPr>
              <a:t>numDecks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getPlayers</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return </a:t>
            </a:r>
            <a:r>
              <a:rPr lang="en-US" sz="2000" dirty="0" err="1" smtClean="0">
                <a:latin typeface="Times New Roman" pitchFamily="18" charset="0"/>
                <a:cs typeface="Times New Roman" pitchFamily="18" charset="0"/>
              </a:rPr>
              <a:t>numPlayers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getCards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return </a:t>
            </a:r>
            <a:r>
              <a:rPr lang="en-US" sz="2000" dirty="0" err="1">
                <a:latin typeface="Times New Roman" pitchFamily="18" charset="0"/>
                <a:cs typeface="Times New Roman" pitchFamily="18" charset="0"/>
              </a:rPr>
              <a:t>cardsLeft</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void </a:t>
            </a:r>
            <a:r>
              <a:rPr lang="en-US" sz="2000" dirty="0" err="1">
                <a:latin typeface="Times New Roman" pitchFamily="18" charset="0"/>
                <a:cs typeface="Times New Roman" pitchFamily="18" charset="0"/>
              </a:rPr>
              <a:t>setGame</a:t>
            </a:r>
            <a:r>
              <a:rPr lang="en-US" sz="2000" dirty="0">
                <a:latin typeface="Times New Roman" pitchFamily="18" charset="0"/>
                <a:cs typeface="Times New Roman" pitchFamily="18" charset="0"/>
              </a:rPr>
              <a:t>(String </a:t>
            </a:r>
            <a:r>
              <a:rPr lang="en-US" sz="2000" dirty="0" err="1">
                <a:latin typeface="Times New Roman" pitchFamily="18" charset="0"/>
                <a:cs typeface="Times New Roman" pitchFamily="18" charset="0"/>
              </a:rPr>
              <a:t>cG</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cardGame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cG</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void </a:t>
            </a:r>
            <a:r>
              <a:rPr lang="en-US" sz="2000" dirty="0" err="1">
                <a:latin typeface="Times New Roman" pitchFamily="18" charset="0"/>
                <a:cs typeface="Times New Roman" pitchFamily="18" charset="0"/>
              </a:rPr>
              <a:t>setDecks</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numDecks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nD</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void </a:t>
            </a:r>
            <a:r>
              <a:rPr lang="en-US" sz="2000" dirty="0" err="1">
                <a:latin typeface="Times New Roman" pitchFamily="18" charset="0"/>
                <a:cs typeface="Times New Roman" pitchFamily="18" charset="0"/>
              </a:rPr>
              <a:t>setPlayers</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nP</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numPlayers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nP</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688138" algn="l"/>
                <a:tab pos="7315200" algn="l"/>
                <a:tab pos="7772400" algn="l"/>
                <a:tab pos="8229600" algn="l"/>
              </a:tabLst>
            </a:pPr>
            <a:r>
              <a:rPr lang="en-US" sz="2000" dirty="0">
                <a:latin typeface="Times New Roman" pitchFamily="18" charset="0"/>
                <a:cs typeface="Times New Roman" pitchFamily="18" charset="0"/>
              </a:rPr>
              <a:t>	public void </a:t>
            </a:r>
            <a:r>
              <a:rPr lang="en-US" sz="2000" dirty="0" err="1">
                <a:latin typeface="Times New Roman" pitchFamily="18" charset="0"/>
                <a:cs typeface="Times New Roman" pitchFamily="18" charset="0"/>
              </a:rPr>
              <a:t>setCards</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cL</a:t>
            </a:r>
            <a:r>
              <a:rPr lang="en-US" sz="2000" dirty="0">
                <a:latin typeface="Times New Roman" pitchFamily="18" charset="0"/>
                <a:cs typeface="Times New Roman" pitchFamily="18" charset="0"/>
              </a:rPr>
              <a:t>)	      	{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cardsLeft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cL</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nSpc>
                <a:spcPct val="90000"/>
              </a:lnSpc>
            </a:pPr>
            <a:r>
              <a:rPr lang="en-US" sz="2000" dirty="0">
                <a:latin typeface="Times New Roman" pitchFamily="18" charset="0"/>
                <a:cs typeface="Times New Roman" pitchFamily="18" charset="0"/>
              </a:rPr>
              <a:t>}</a:t>
            </a:r>
          </a:p>
        </p:txBody>
      </p:sp>
      <p:pic>
        <p:nvPicPr>
          <p:cNvPr id="76802" name="Picture 2" descr="C:\Users\JohnSchram\AppData\Local\Microsoft\Windows\Temporary Internet Files\Content.IE5\4IKOJ3QF\MC9001276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240" y="78907"/>
            <a:ext cx="4647160" cy="395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20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110000"/>
              </a:lnSpc>
            </a:pPr>
            <a:r>
              <a:rPr lang="en-US" sz="2200" dirty="0">
                <a:latin typeface="Times New Roman" pitchFamily="18" charset="0"/>
                <a:cs typeface="Times New Roman" pitchFamily="18" charset="0"/>
              </a:rPr>
              <a:t>// Java0808.java</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 Case Study #08</a:t>
            </a:r>
          </a:p>
          <a:p>
            <a:pPr>
              <a:lnSpc>
                <a:spcPct val="110000"/>
              </a:lnSpc>
            </a:pPr>
            <a:r>
              <a:rPr lang="en-US" sz="2200" dirty="0">
                <a:latin typeface="Times New Roman" pitchFamily="18" charset="0"/>
                <a:cs typeface="Times New Roman" pitchFamily="18" charset="0"/>
              </a:rPr>
              <a:t>// This program adds the &lt;</a:t>
            </a:r>
            <a:r>
              <a:rPr lang="en-US" sz="2200" dirty="0" err="1">
                <a:latin typeface="Times New Roman" pitchFamily="18" charset="0"/>
                <a:cs typeface="Times New Roman" pitchFamily="18" charset="0"/>
              </a:rPr>
              <a:t>shuffleCards</a:t>
            </a:r>
            <a:r>
              <a:rPr lang="en-US" sz="2200" dirty="0">
                <a:latin typeface="Times New Roman" pitchFamily="18" charset="0"/>
                <a:cs typeface="Times New Roman" pitchFamily="18" charset="0"/>
              </a:rPr>
              <a:t>&gt; method, which is a &lt;private&gt; </a:t>
            </a:r>
            <a:endParaRPr lang="en-US" sz="2200" dirty="0" smtClean="0">
              <a:latin typeface="Times New Roman" pitchFamily="18" charset="0"/>
              <a:cs typeface="Times New Roman" pitchFamily="18" charset="0"/>
            </a:endParaRPr>
          </a:p>
          <a:p>
            <a:pPr>
              <a:lnSpc>
                <a:spcPct val="110000"/>
              </a:lnSpc>
            </a:pPr>
            <a:r>
              <a:rPr lang="en-US" sz="2200" dirty="0" smtClean="0">
                <a:latin typeface="Times New Roman" pitchFamily="18" charset="0"/>
                <a:cs typeface="Times New Roman" pitchFamily="18" charset="0"/>
              </a:rPr>
              <a:t>// helper method  used </a:t>
            </a:r>
            <a:r>
              <a:rPr lang="en-US" sz="2200" dirty="0">
                <a:latin typeface="Times New Roman" pitchFamily="18" charset="0"/>
                <a:cs typeface="Times New Roman" pitchFamily="18" charset="0"/>
              </a:rPr>
              <a:t>by the &lt;</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&gt; constructor</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nSpc>
                <a:spcPct val="110000"/>
              </a:lnSpc>
            </a:pPr>
            <a:r>
              <a:rPr lang="en-US" sz="2800" dirty="0">
                <a:latin typeface="Times New Roman" pitchFamily="18" charset="0"/>
                <a:cs typeface="Times New Roman" pitchFamily="18" charset="0"/>
              </a:rPr>
              <a:t> </a:t>
            </a:r>
          </a:p>
          <a:p>
            <a:pPr>
              <a:lnSpc>
                <a:spcPct val="110000"/>
              </a:lnSpc>
            </a:pPr>
            <a:r>
              <a:rPr lang="en-US" sz="2200" dirty="0">
                <a:latin typeface="Times New Roman" pitchFamily="18" charset="0"/>
                <a:cs typeface="Times New Roman" pitchFamily="18" charset="0"/>
              </a:rPr>
              <a:t>public class Java0808</a:t>
            </a:r>
          </a:p>
          <a:p>
            <a:pPr>
              <a:lnSpc>
                <a:spcPct val="110000"/>
              </a:lnSpc>
            </a:pP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public static void main(String </a:t>
            </a:r>
            <a:r>
              <a:rPr lang="en-US" sz="2200" dirty="0" err="1">
                <a:latin typeface="Times New Roman" pitchFamily="18" charset="0"/>
                <a:cs typeface="Times New Roman" pitchFamily="18" charset="0"/>
              </a:rPr>
              <a:t>args</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a:t>
            </a:r>
            <a:r>
              <a:rPr lang="en-US" sz="2200" dirty="0" err="1">
                <a:latin typeface="Times New Roman" pitchFamily="18" charset="0"/>
                <a:cs typeface="Times New Roman" pitchFamily="18" charset="0"/>
              </a:rPr>
              <a:t>nCard</a:t>
            </a:r>
            <a:r>
              <a:rPr lang="en-US" sz="2200" dirty="0">
                <a:latin typeface="Times New Roman" pitchFamily="18" charset="0"/>
                <a:cs typeface="Times New Roman" pitchFamily="18" charset="0"/>
              </a:rPr>
              <a:t> Deck Case Study 08\n");</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 d = new </a:t>
            </a:r>
            <a:r>
              <a:rPr lang="en-US" sz="2200" dirty="0" err="1">
                <a:latin typeface="Times New Roman" pitchFamily="18" charset="0"/>
                <a:cs typeface="Times New Roman" pitchFamily="18" charset="0"/>
              </a:rPr>
              <a:t>CardDeck</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("Name of Card Game: 	" + </a:t>
            </a:r>
            <a:r>
              <a:rPr lang="en-US" sz="2200" dirty="0" err="1">
                <a:latin typeface="Times New Roman" pitchFamily="18" charset="0"/>
                <a:cs typeface="Times New Roman" pitchFamily="18" charset="0"/>
              </a:rPr>
              <a:t>d.getGame</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Decks:    	</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d.getDecks</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Players:   	</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d.getPlayers</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("Number of Cards Left</a:t>
            </a:r>
            <a:r>
              <a:rPr lang="en-US" sz="2200" dirty="0" smtClean="0">
                <a:latin typeface="Times New Roman" pitchFamily="18" charset="0"/>
                <a:cs typeface="Times New Roman" pitchFamily="18" charset="0"/>
              </a:rPr>
              <a:t>:	" </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d.getCards</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a:t>
            </a:r>
          </a:p>
          <a:p>
            <a:pPr>
              <a:lnSpc>
                <a:spcPct val="110000"/>
              </a:lnSpc>
            </a:pPr>
            <a:r>
              <a:rPr lang="en-US" sz="2200" dirty="0">
                <a:latin typeface="Times New Roman" pitchFamily="18" charset="0"/>
                <a:cs typeface="Times New Roman" pitchFamily="18" charset="0"/>
              </a:rPr>
              <a:t>	}</a:t>
            </a:r>
          </a:p>
          <a:p>
            <a:pPr>
              <a:lnSpc>
                <a:spcPct val="110000"/>
              </a:lnSpc>
            </a:pP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8709"/>
            <a:ext cx="5562600" cy="342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7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to="" calcmode="lin" valueType="num">
                                      <p:cBhvr>
                                        <p:cTn id="7" dur="1" fill="hold"/>
                                        <p:tgtEl>
                                          <p:spTgt spid="778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6000"/>
              </a:lnSpc>
            </a:pPr>
            <a:r>
              <a:rPr lang="en-US" sz="1700" dirty="0">
                <a:latin typeface="Times New Roman" pitchFamily="18" charset="0"/>
                <a:cs typeface="Times New Roman" pitchFamily="18" charset="0"/>
              </a:rPr>
              <a:t>class </a:t>
            </a:r>
            <a:r>
              <a:rPr lang="en-US" sz="1700" dirty="0" err="1">
                <a:latin typeface="Times New Roman" pitchFamily="18" charset="0"/>
                <a:cs typeface="Times New Roman" pitchFamily="18" charset="0"/>
              </a:rPr>
              <a:t>CardDeck</a:t>
            </a:r>
            <a:endParaRPr lang="en-US" sz="1700" dirty="0">
              <a:latin typeface="Times New Roman" pitchFamily="18" charset="0"/>
              <a:cs typeface="Times New Roman" pitchFamily="18" charset="0"/>
            </a:endParaRPr>
          </a:p>
          <a:p>
            <a:pPr>
              <a:lnSpc>
                <a:spcPct val="96000"/>
              </a:lnSpc>
            </a:pP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private String </a:t>
            </a:r>
            <a:r>
              <a:rPr lang="en-US" sz="1700" dirty="0" err="1">
                <a:latin typeface="Times New Roman" pitchFamily="18" charset="0"/>
                <a:cs typeface="Times New Roman" pitchFamily="18" charset="0"/>
              </a:rPr>
              <a:t>cardGame</a:t>
            </a: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numDecks</a:t>
            </a: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numPlayers</a:t>
            </a: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cardsLeft</a:t>
            </a: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a:t>
            </a:r>
          </a:p>
          <a:p>
            <a:pPr>
              <a:lnSpc>
                <a:spcPct val="96000"/>
              </a:lnSpc>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CardDeck</a:t>
            </a:r>
            <a:r>
              <a:rPr lang="en-US" sz="1700" dirty="0">
                <a:latin typeface="Times New Roman" pitchFamily="18" charset="0"/>
                <a:cs typeface="Times New Roman" pitchFamily="18" charset="0"/>
              </a:rPr>
              <a:t>()</a:t>
            </a:r>
          </a:p>
          <a:p>
            <a:pPr>
              <a:lnSpc>
                <a:spcPct val="96000"/>
              </a:lnSpc>
            </a:pPr>
            <a:r>
              <a:rPr lang="en-US" sz="1700" dirty="0">
                <a:latin typeface="Times New Roman" pitchFamily="18" charset="0"/>
                <a:cs typeface="Times New Roman" pitchFamily="18" charset="0"/>
              </a:rPr>
              <a:t>	{</a:t>
            </a:r>
          </a:p>
          <a:p>
            <a:pPr>
              <a:lnSpc>
                <a:spcPct val="96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cardGame</a:t>
            </a:r>
            <a:r>
              <a:rPr lang="en-US" sz="1700" dirty="0">
                <a:latin typeface="Times New Roman" pitchFamily="18" charset="0"/>
                <a:cs typeface="Times New Roman" pitchFamily="18" charset="0"/>
              </a:rPr>
              <a:t> = "Poker";</a:t>
            </a:r>
          </a:p>
          <a:p>
            <a:pPr>
              <a:lnSpc>
                <a:spcPct val="96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numDecks</a:t>
            </a:r>
            <a:r>
              <a:rPr lang="en-US" sz="1700" dirty="0">
                <a:latin typeface="Times New Roman" pitchFamily="18" charset="0"/>
                <a:cs typeface="Times New Roman" pitchFamily="18" charset="0"/>
              </a:rPr>
              <a:t> = 1;</a:t>
            </a:r>
          </a:p>
          <a:p>
            <a:pPr>
              <a:lnSpc>
                <a:spcPct val="96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numPlayers</a:t>
            </a:r>
            <a:r>
              <a:rPr lang="en-US" sz="1700" dirty="0">
                <a:latin typeface="Times New Roman" pitchFamily="18" charset="0"/>
                <a:cs typeface="Times New Roman" pitchFamily="18" charset="0"/>
              </a:rPr>
              <a:t> = 4;</a:t>
            </a:r>
          </a:p>
          <a:p>
            <a:pPr>
              <a:lnSpc>
                <a:spcPct val="96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cardsLeft</a:t>
            </a:r>
            <a:r>
              <a:rPr lang="en-US" sz="1700" dirty="0">
                <a:latin typeface="Times New Roman" pitchFamily="18" charset="0"/>
                <a:cs typeface="Times New Roman" pitchFamily="18" charset="0"/>
              </a:rPr>
              <a:t> = 52;</a:t>
            </a:r>
          </a:p>
          <a:p>
            <a:pPr>
              <a:lnSpc>
                <a:spcPct val="96000"/>
              </a:lnSpc>
            </a:pPr>
            <a:r>
              <a:rPr lang="en-US" sz="1700" b="0" dirty="0">
                <a:cs typeface="Times New Roman" pitchFamily="18" charset="0"/>
              </a:rPr>
              <a:t>		</a:t>
            </a:r>
            <a:r>
              <a:rPr lang="en-US" sz="1700" b="0" dirty="0" err="1">
                <a:cs typeface="Times New Roman" pitchFamily="18" charset="0"/>
              </a:rPr>
              <a:t>shuffleCards</a:t>
            </a:r>
            <a:r>
              <a:rPr lang="en-US" sz="1700" b="0" dirty="0">
                <a:cs typeface="Times New Roman" pitchFamily="18" charset="0"/>
              </a:rPr>
              <a:t>();</a:t>
            </a:r>
          </a:p>
          <a:p>
            <a:pPr>
              <a:lnSpc>
                <a:spcPct val="96000"/>
              </a:lnSpc>
            </a:pPr>
            <a:r>
              <a:rPr lang="en-US" sz="1700" dirty="0">
                <a:latin typeface="Times New Roman" pitchFamily="18" charset="0"/>
                <a:cs typeface="Times New Roman" pitchFamily="18" charset="0"/>
              </a:rPr>
              <a:t>	}</a:t>
            </a:r>
          </a:p>
          <a:p>
            <a:pPr>
              <a:lnSpc>
                <a:spcPct val="96000"/>
              </a:lnSpc>
            </a:pPr>
            <a:r>
              <a:rPr lang="en-US" sz="1700" dirty="0">
                <a:latin typeface="Times New Roman" pitchFamily="18" charset="0"/>
                <a:cs typeface="Times New Roman" pitchFamily="18" charset="0"/>
              </a:rPr>
              <a:t> </a:t>
            </a:r>
          </a:p>
          <a:p>
            <a:pPr>
              <a:lnSpc>
                <a:spcPct val="96000"/>
              </a:lnSpc>
            </a:pPr>
            <a:r>
              <a:rPr lang="en-US" sz="1700" b="0" dirty="0">
                <a:cs typeface="Times New Roman" pitchFamily="18" charset="0"/>
              </a:rPr>
              <a:t>	private void </a:t>
            </a:r>
            <a:r>
              <a:rPr lang="en-US" sz="1700" b="0" dirty="0" err="1">
                <a:cs typeface="Times New Roman" pitchFamily="18" charset="0"/>
              </a:rPr>
              <a:t>shuffleCards</a:t>
            </a:r>
            <a:r>
              <a:rPr lang="en-US" sz="1700" b="0" dirty="0" smtClean="0">
                <a:cs typeface="Times New Roman" pitchFamily="18" charset="0"/>
              </a:rPr>
              <a:t>()	  {   </a:t>
            </a:r>
            <a:r>
              <a:rPr lang="en-US" sz="1700" b="0" dirty="0" err="1" smtClean="0">
                <a:cs typeface="Times New Roman" pitchFamily="18" charset="0"/>
              </a:rPr>
              <a:t>System.out.println</a:t>
            </a:r>
            <a:r>
              <a:rPr lang="en-US" sz="1700" b="0" dirty="0">
                <a:cs typeface="Times New Roman" pitchFamily="18" charset="0"/>
              </a:rPr>
              <a:t>("Shuffling Cards</a:t>
            </a:r>
            <a:r>
              <a:rPr lang="en-US" sz="1700" b="0" dirty="0" smtClean="0">
                <a:cs typeface="Times New Roman" pitchFamily="18" charset="0"/>
              </a:rPr>
              <a:t>");   }</a:t>
            </a:r>
            <a:endParaRPr lang="en-US" sz="1700" dirty="0" smtClean="0">
              <a:latin typeface="Times New Roman" pitchFamily="18" charset="0"/>
              <a:cs typeface="Times New Roman" pitchFamily="18" charset="0"/>
            </a:endParaRPr>
          </a:p>
          <a:p>
            <a:pPr>
              <a:lnSpc>
                <a:spcPct val="96000"/>
              </a:lnSpc>
            </a:pPr>
            <a:r>
              <a:rPr lang="en-US" sz="1700" dirty="0" smtClean="0">
                <a:latin typeface="Times New Roman" pitchFamily="18" charset="0"/>
                <a:cs typeface="Times New Roman" pitchFamily="18" charset="0"/>
              </a:rPr>
              <a:t> </a:t>
            </a: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String </a:t>
            </a:r>
            <a:r>
              <a:rPr lang="en-US" sz="1700" dirty="0" err="1">
                <a:latin typeface="Times New Roman" pitchFamily="18" charset="0"/>
                <a:cs typeface="Times New Roman" pitchFamily="18" charset="0"/>
              </a:rPr>
              <a:t>getGame</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return </a:t>
            </a:r>
            <a:r>
              <a:rPr lang="en-US" sz="1700" dirty="0" err="1">
                <a:latin typeface="Times New Roman" pitchFamily="18" charset="0"/>
                <a:cs typeface="Times New Roman" pitchFamily="18" charset="0"/>
              </a:rPr>
              <a:t>cardGame</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getDecks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return </a:t>
            </a:r>
            <a:r>
              <a:rPr lang="en-US" sz="1700" dirty="0" err="1">
                <a:latin typeface="Times New Roman" pitchFamily="18" charset="0"/>
                <a:cs typeface="Times New Roman" pitchFamily="18" charset="0"/>
              </a:rPr>
              <a:t>numDecks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getPlayers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return </a:t>
            </a:r>
            <a:r>
              <a:rPr lang="en-US" sz="1700" dirty="0" err="1">
                <a:latin typeface="Times New Roman" pitchFamily="18" charset="0"/>
                <a:cs typeface="Times New Roman" pitchFamily="18" charset="0"/>
              </a:rPr>
              <a:t>numPlayers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getCards</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return </a:t>
            </a:r>
            <a:r>
              <a:rPr lang="en-US" sz="1700" dirty="0" err="1">
                <a:latin typeface="Times New Roman" pitchFamily="18" charset="0"/>
                <a:cs typeface="Times New Roman" pitchFamily="18" charset="0"/>
              </a:rPr>
              <a:t>cardsLeft</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setGame</a:t>
            </a:r>
            <a:r>
              <a:rPr lang="en-US" sz="1700" dirty="0">
                <a:latin typeface="Times New Roman" pitchFamily="18" charset="0"/>
                <a:cs typeface="Times New Roman" pitchFamily="18" charset="0"/>
              </a:rPr>
              <a:t>(String </a:t>
            </a:r>
            <a:r>
              <a:rPr lang="en-US" sz="1700" dirty="0" err="1">
                <a:latin typeface="Times New Roman" pitchFamily="18" charset="0"/>
                <a:cs typeface="Times New Roman" pitchFamily="18" charset="0"/>
              </a:rPr>
              <a:t>cG</a:t>
            </a:r>
            <a:r>
              <a:rPr lang="en-US" sz="1700" dirty="0">
                <a:latin typeface="Times New Roman" pitchFamily="18" charset="0"/>
                <a:cs typeface="Times New Roman" pitchFamily="18" charset="0"/>
              </a:rPr>
              <a:t>)	{ </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cardGame</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cG</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setDecks</a:t>
            </a: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nD</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a:t>
            </a:r>
            <a:r>
              <a:rPr lang="en-US" sz="1700" dirty="0" err="1" smtClean="0">
                <a:latin typeface="Times New Roman" pitchFamily="18" charset="0"/>
                <a:cs typeface="Times New Roman" pitchFamily="18" charset="0"/>
              </a:rPr>
              <a:t>numDecks</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nD</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setPlayers</a:t>
            </a: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nP</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a:t>
            </a:r>
            <a:r>
              <a:rPr lang="en-US" sz="1700" dirty="0" err="1" smtClean="0">
                <a:latin typeface="Times New Roman" pitchFamily="18" charset="0"/>
                <a:cs typeface="Times New Roman" pitchFamily="18" charset="0"/>
              </a:rPr>
              <a:t>numPlayers</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nP</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tabLst>
                <a:tab pos="463550" algn="l"/>
                <a:tab pos="914400" algn="l"/>
                <a:tab pos="1377950" algn="l"/>
                <a:tab pos="1828800" algn="l"/>
                <a:tab pos="2292350" algn="l"/>
                <a:tab pos="2743200" algn="l"/>
                <a:tab pos="3200400" algn="l"/>
                <a:tab pos="3657600" algn="l"/>
                <a:tab pos="4114800" algn="l"/>
                <a:tab pos="4572000" algn="l"/>
                <a:tab pos="5029200" algn="l"/>
                <a:tab pos="5595938" algn="l"/>
                <a:tab pos="5878513" algn="l"/>
                <a:tab pos="6342063" algn="l"/>
                <a:tab pos="6858000" algn="l"/>
                <a:tab pos="7380288" algn="l"/>
                <a:tab pos="7772400" algn="l"/>
                <a:tab pos="8229600"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setCards</a:t>
            </a:r>
            <a:r>
              <a:rPr lang="en-US" sz="1700" dirty="0">
                <a:latin typeface="Times New Roman" pitchFamily="18" charset="0"/>
                <a:cs typeface="Times New Roman" pitchFamily="18" charset="0"/>
              </a:rPr>
              <a:t>(</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cL</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a:t>
            </a:r>
            <a:r>
              <a:rPr lang="en-US" sz="1700" dirty="0" err="1" smtClean="0">
                <a:latin typeface="Times New Roman" pitchFamily="18" charset="0"/>
                <a:cs typeface="Times New Roman" pitchFamily="18" charset="0"/>
              </a:rPr>
              <a:t>cardsLeft</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cL</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6000"/>
              </a:lnSpc>
            </a:pPr>
            <a:r>
              <a:rPr lang="en-US" sz="1700" dirty="0">
                <a:latin typeface="Times New Roman" pitchFamily="18" charset="0"/>
                <a:cs typeface="Times New Roman" pitchFamily="18" charset="0"/>
              </a:rPr>
              <a:t>}</a:t>
            </a:r>
          </a:p>
        </p:txBody>
      </p:sp>
      <p:pic>
        <p:nvPicPr>
          <p:cNvPr id="78851" name="Picture 3" descr="C:\Users\JohnSchram\AppData\Local\Microsoft\Windows\Temporary Internet Files\Content.IE5\4IKOJ3QF\MP9004423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042" y="1"/>
            <a:ext cx="565707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3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7017306"/>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2000" dirty="0" smtClean="0">
                <a:latin typeface="Times New Roman" pitchFamily="18" charset="0"/>
                <a:cs typeface="Times New Roman" pitchFamily="18" charset="0"/>
              </a:rPr>
              <a:t>// Java0809.java</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CardDeck</a:t>
            </a:r>
            <a:r>
              <a:rPr lang="en-US" sz="2000" dirty="0" smtClean="0">
                <a:latin typeface="Times New Roman" pitchFamily="18" charset="0"/>
                <a:cs typeface="Times New Roman" pitchFamily="18" charset="0"/>
              </a:rPr>
              <a:t> Case Study #09</a:t>
            </a:r>
          </a:p>
          <a:p>
            <a:pPr>
              <a:lnSpc>
                <a:spcPct val="90000"/>
              </a:lnSpc>
            </a:pPr>
            <a:r>
              <a:rPr lang="en-US" sz="2000" dirty="0" smtClean="0">
                <a:latin typeface="Times New Roman" pitchFamily="18" charset="0"/>
                <a:cs typeface="Times New Roman" pitchFamily="18" charset="0"/>
              </a:rPr>
              <a:t>// A second, overloaded constructor, method is added to the program.</a:t>
            </a:r>
          </a:p>
          <a:p>
            <a:pPr>
              <a:lnSpc>
                <a:spcPct val="90000"/>
              </a:lnSpc>
            </a:pPr>
            <a:r>
              <a:rPr lang="en-US" sz="2000" dirty="0" smtClean="0">
                <a:latin typeface="Times New Roman" pitchFamily="18" charset="0"/>
                <a:cs typeface="Times New Roman" pitchFamily="18" charset="0"/>
              </a:rPr>
              <a:t>// It is now possible to specify card deck details during instantiation.</a:t>
            </a:r>
          </a:p>
          <a:p>
            <a:pPr>
              <a:lnSpc>
                <a:spcPct val="90000"/>
              </a:lnSpc>
            </a:pPr>
            <a:r>
              <a:rPr lang="en-US" sz="1400" dirty="0" smtClean="0">
                <a:latin typeface="Times New Roman" pitchFamily="18" charset="0"/>
                <a:cs typeface="Times New Roman" pitchFamily="18" charset="0"/>
              </a:rPr>
              <a:t> </a:t>
            </a:r>
          </a:p>
          <a:p>
            <a:pPr>
              <a:lnSpc>
                <a:spcPct val="90000"/>
              </a:lnSpc>
            </a:pPr>
            <a:r>
              <a:rPr lang="en-US" sz="2000" dirty="0" smtClean="0">
                <a:latin typeface="Times New Roman" pitchFamily="18" charset="0"/>
                <a:cs typeface="Times New Roman" pitchFamily="18" charset="0"/>
              </a:rPr>
              <a:t>public class Java0809</a:t>
            </a:r>
          </a:p>
          <a:p>
            <a:pPr>
              <a:lnSpc>
                <a:spcPct val="90000"/>
              </a:lnSpc>
            </a:pP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public static void main(String </a:t>
            </a:r>
            <a:r>
              <a:rPr lang="en-US" sz="2000" dirty="0" err="1" smtClean="0">
                <a:latin typeface="Times New Roman" pitchFamily="18" charset="0"/>
                <a:cs typeface="Times New Roman" pitchFamily="18" charset="0"/>
              </a:rPr>
              <a:t>args</a:t>
            </a: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nCard</a:t>
            </a:r>
            <a:r>
              <a:rPr lang="en-US" sz="2000" dirty="0" smtClean="0">
                <a:latin typeface="Times New Roman" pitchFamily="18" charset="0"/>
                <a:cs typeface="Times New Roman" pitchFamily="18" charset="0"/>
              </a:rPr>
              <a:t> Deck Case Study 09\n");</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CardDeck</a:t>
            </a:r>
            <a:r>
              <a:rPr lang="en-US" sz="2000" dirty="0" smtClean="0">
                <a:latin typeface="Times New Roman" pitchFamily="18" charset="0"/>
                <a:cs typeface="Times New Roman" pitchFamily="18" charset="0"/>
              </a:rPr>
              <a:t> d1 = new </a:t>
            </a:r>
            <a:r>
              <a:rPr lang="en-US" sz="2000" dirty="0" err="1" smtClean="0">
                <a:latin typeface="Times New Roman" pitchFamily="18" charset="0"/>
                <a:cs typeface="Times New Roman" pitchFamily="18" charset="0"/>
              </a:rPr>
              <a:t>CardDeck</a:t>
            </a: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CardDeck</a:t>
            </a:r>
            <a:r>
              <a:rPr lang="en-US" sz="2000" dirty="0" smtClean="0">
                <a:latin typeface="Times New Roman" pitchFamily="18" charset="0"/>
                <a:cs typeface="Times New Roman" pitchFamily="18" charset="0"/>
              </a:rPr>
              <a:t> d2 = new </a:t>
            </a:r>
            <a:r>
              <a:rPr lang="en-US" sz="2000" dirty="0" err="1" smtClean="0">
                <a:latin typeface="Times New Roman" pitchFamily="18" charset="0"/>
                <a:cs typeface="Times New Roman" pitchFamily="18" charset="0"/>
              </a:rPr>
              <a:t>CardDeck</a:t>
            </a:r>
            <a:r>
              <a:rPr lang="en-US" sz="2000" dirty="0" smtClean="0">
                <a:latin typeface="Times New Roman" pitchFamily="18" charset="0"/>
                <a:cs typeface="Times New Roman" pitchFamily="18" charset="0"/>
              </a:rPr>
              <a:t>("BlackJack",4,5);</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("Name of Card Game: 	" + d1.getGame());</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Decks:      	" + d1.getDecks());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Players:    	" + d1.getPlayers());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Cards Left:	" + d1.getCards());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("Name of Card Game:	" + d2.getGame());</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Decks:    		" + d2.getDecks());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Players:    	" + d2.getPlayers());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("Number of Cards Left	" + d2.getCards());</a:t>
            </a:r>
          </a:p>
          <a:p>
            <a:pPr>
              <a:lnSpc>
                <a:spcPct val="9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System.out.println</a:t>
            </a:r>
            <a:r>
              <a:rPr lang="en-US" sz="2000" dirty="0" smtClean="0">
                <a:latin typeface="Times New Roman" pitchFamily="18" charset="0"/>
                <a:cs typeface="Times New Roman" pitchFamily="18" charset="0"/>
              </a:rPr>
              <a:t>();</a:t>
            </a:r>
          </a:p>
          <a:p>
            <a:pPr>
              <a:lnSpc>
                <a:spcPct val="90000"/>
              </a:lnSpc>
            </a:pPr>
            <a:r>
              <a:rPr lang="en-US" sz="2000" dirty="0" smtClean="0">
                <a:latin typeface="Times New Roman" pitchFamily="18" charset="0"/>
                <a:cs typeface="Times New Roman" pitchFamily="18" charset="0"/>
              </a:rPr>
              <a:t>	}</a:t>
            </a:r>
          </a:p>
          <a:p>
            <a:pPr>
              <a:lnSpc>
                <a:spcPct val="90000"/>
              </a:lnSpc>
            </a:pP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63904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6878806"/>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700" dirty="0">
                <a:latin typeface="Times New Roman" pitchFamily="18" charset="0"/>
                <a:cs typeface="Times New Roman" pitchFamily="18" charset="0"/>
              </a:rPr>
              <a:t>class </a:t>
            </a:r>
            <a:r>
              <a:rPr lang="en-US" sz="1700" dirty="0" err="1">
                <a:latin typeface="Times New Roman" pitchFamily="18" charset="0"/>
                <a:cs typeface="Times New Roman" pitchFamily="18" charset="0"/>
              </a:rPr>
              <a:t>CardDeck</a:t>
            </a:r>
            <a:endParaRPr lang="en-US" sz="1700" dirty="0">
              <a:latin typeface="Times New Roman" pitchFamily="18" charset="0"/>
              <a:cs typeface="Times New Roman" pitchFamily="18" charset="0"/>
            </a:endParaRPr>
          </a:p>
          <a:p>
            <a:pPr>
              <a:lnSpc>
                <a:spcPct val="90000"/>
              </a:lnSpc>
            </a:pP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private String </a:t>
            </a:r>
            <a:r>
              <a:rPr lang="en-US" sz="1700" dirty="0" err="1">
                <a:latin typeface="Times New Roman" pitchFamily="18" charset="0"/>
                <a:cs typeface="Times New Roman" pitchFamily="18" charset="0"/>
              </a:rPr>
              <a:t>cardGame</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numDecks</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numPlayers</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private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cardsLeft</a:t>
            </a:r>
            <a:r>
              <a:rPr lang="en-US" sz="1700" dirty="0">
                <a:latin typeface="Times New Roman" pitchFamily="18" charset="0"/>
                <a:cs typeface="Times New Roman" pitchFamily="18" charset="0"/>
              </a:rPr>
              <a:t>;</a:t>
            </a:r>
          </a:p>
          <a:p>
            <a:pPr>
              <a:lnSpc>
                <a:spcPct val="90000"/>
              </a:lnSpc>
            </a:pPr>
            <a:r>
              <a:rPr lang="en-US" sz="1200" dirty="0">
                <a:latin typeface="Times New Roman" pitchFamily="18" charset="0"/>
                <a:cs typeface="Times New Roman" pitchFamily="18" charset="0"/>
              </a:rPr>
              <a:t> </a:t>
            </a:r>
          </a:p>
          <a:p>
            <a:pPr>
              <a:lnSpc>
                <a:spcPct val="90000"/>
              </a:lnSpc>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CardDeck</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("Default Constructor");</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cardGame</a:t>
            </a:r>
            <a:r>
              <a:rPr lang="en-US" sz="1700" dirty="0">
                <a:latin typeface="Times New Roman" pitchFamily="18" charset="0"/>
                <a:cs typeface="Times New Roman" pitchFamily="18" charset="0"/>
              </a:rPr>
              <a:t> = "Poker";</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numDecks</a:t>
            </a:r>
            <a:r>
              <a:rPr lang="en-US" sz="1700" dirty="0">
                <a:latin typeface="Times New Roman" pitchFamily="18" charset="0"/>
                <a:cs typeface="Times New Roman" pitchFamily="18" charset="0"/>
              </a:rPr>
              <a:t> = 1;</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numPlayers</a:t>
            </a:r>
            <a:r>
              <a:rPr lang="en-US" sz="1700" dirty="0">
                <a:latin typeface="Times New Roman" pitchFamily="18" charset="0"/>
                <a:cs typeface="Times New Roman" pitchFamily="18" charset="0"/>
              </a:rPr>
              <a:t> = 4;</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cardsLeft</a:t>
            </a:r>
            <a:r>
              <a:rPr lang="en-US" sz="1700" dirty="0">
                <a:latin typeface="Times New Roman" pitchFamily="18" charset="0"/>
                <a:cs typeface="Times New Roman" pitchFamily="18" charset="0"/>
              </a:rPr>
              <a:t> = 52;</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shuffleCards</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a:t>
            </a:r>
          </a:p>
          <a:p>
            <a:pPr>
              <a:lnSpc>
                <a:spcPct val="90000"/>
              </a:lnSpc>
            </a:pPr>
            <a:r>
              <a:rPr lang="en-US" sz="1200" dirty="0">
                <a:latin typeface="Times New Roman" pitchFamily="18" charset="0"/>
                <a:cs typeface="Times New Roman" pitchFamily="18" charset="0"/>
              </a:rPr>
              <a:t> </a:t>
            </a:r>
          </a:p>
          <a:p>
            <a:pPr>
              <a:lnSpc>
                <a:spcPct val="90000"/>
              </a:lnSpc>
            </a:pPr>
            <a:r>
              <a:rPr lang="en-US" sz="1700" b="0" dirty="0">
                <a:cs typeface="Times New Roman" pitchFamily="18" charset="0"/>
              </a:rPr>
              <a:t>	public </a:t>
            </a:r>
            <a:r>
              <a:rPr lang="en-US" sz="1700" b="0" dirty="0" err="1">
                <a:cs typeface="Times New Roman" pitchFamily="18" charset="0"/>
              </a:rPr>
              <a:t>CardDeck</a:t>
            </a:r>
            <a:r>
              <a:rPr lang="en-US" sz="1700" b="0" dirty="0">
                <a:cs typeface="Times New Roman" pitchFamily="18" charset="0"/>
              </a:rPr>
              <a:t>(String </a:t>
            </a:r>
            <a:r>
              <a:rPr lang="en-US" sz="1700" b="0" dirty="0" err="1">
                <a:cs typeface="Times New Roman" pitchFamily="18" charset="0"/>
              </a:rPr>
              <a:t>cG</a:t>
            </a:r>
            <a:r>
              <a:rPr lang="en-US" sz="1700" b="0" dirty="0">
                <a:cs typeface="Times New Roman" pitchFamily="18" charset="0"/>
              </a:rPr>
              <a:t>, </a:t>
            </a:r>
            <a:r>
              <a:rPr lang="en-US" sz="1700" b="0" dirty="0" err="1">
                <a:cs typeface="Times New Roman" pitchFamily="18" charset="0"/>
              </a:rPr>
              <a:t>int</a:t>
            </a:r>
            <a:r>
              <a:rPr lang="en-US" sz="1700" b="0" dirty="0">
                <a:cs typeface="Times New Roman" pitchFamily="18" charset="0"/>
              </a:rPr>
              <a:t> </a:t>
            </a:r>
            <a:r>
              <a:rPr lang="en-US" sz="1700" b="0" dirty="0" err="1">
                <a:cs typeface="Times New Roman" pitchFamily="18" charset="0"/>
              </a:rPr>
              <a:t>nD</a:t>
            </a:r>
            <a:r>
              <a:rPr lang="en-US" sz="1700" b="0" dirty="0">
                <a:cs typeface="Times New Roman" pitchFamily="18" charset="0"/>
              </a:rPr>
              <a:t>, </a:t>
            </a:r>
            <a:r>
              <a:rPr lang="en-US" sz="1700" b="0" dirty="0" err="1">
                <a:cs typeface="Times New Roman" pitchFamily="18" charset="0"/>
              </a:rPr>
              <a:t>int</a:t>
            </a:r>
            <a:r>
              <a:rPr lang="en-US" sz="1700" b="0" dirty="0">
                <a:cs typeface="Times New Roman" pitchFamily="18" charset="0"/>
              </a:rPr>
              <a:t> </a:t>
            </a:r>
            <a:r>
              <a:rPr lang="en-US" sz="1700" b="0" dirty="0" err="1">
                <a:cs typeface="Times New Roman" pitchFamily="18" charset="0"/>
              </a:rPr>
              <a:t>nP</a:t>
            </a:r>
            <a:r>
              <a:rPr lang="en-US" sz="1700" b="0" dirty="0">
                <a:cs typeface="Times New Roman" pitchFamily="18" charset="0"/>
              </a:rPr>
              <a:t>)</a:t>
            </a:r>
          </a:p>
          <a:p>
            <a:pPr>
              <a:lnSpc>
                <a:spcPct val="90000"/>
              </a:lnSpc>
            </a:pPr>
            <a:r>
              <a:rPr lang="en-US" sz="1700" b="0" dirty="0">
                <a:cs typeface="Times New Roman" pitchFamily="18" charset="0"/>
              </a:rPr>
              <a:t>   	{</a:t>
            </a:r>
          </a:p>
          <a:p>
            <a:pPr>
              <a:lnSpc>
                <a:spcPct val="90000"/>
              </a:lnSpc>
            </a:pPr>
            <a:r>
              <a:rPr lang="en-US" sz="1700" b="0" dirty="0">
                <a:cs typeface="Times New Roman" pitchFamily="18" charset="0"/>
              </a:rPr>
              <a:t>      		</a:t>
            </a:r>
            <a:r>
              <a:rPr lang="en-US" sz="1700" b="0" dirty="0" err="1">
                <a:cs typeface="Times New Roman" pitchFamily="18" charset="0"/>
              </a:rPr>
              <a:t>System.out.println</a:t>
            </a:r>
            <a:r>
              <a:rPr lang="en-US" sz="1700" b="0" dirty="0">
                <a:cs typeface="Times New Roman" pitchFamily="18" charset="0"/>
              </a:rPr>
              <a:t>("Overloaded Constructor");</a:t>
            </a:r>
          </a:p>
          <a:p>
            <a:pPr>
              <a:lnSpc>
                <a:spcPct val="90000"/>
              </a:lnSpc>
            </a:pPr>
            <a:r>
              <a:rPr lang="en-US" sz="1700" b="0" dirty="0">
                <a:cs typeface="Times New Roman" pitchFamily="18" charset="0"/>
              </a:rPr>
              <a:t>      		</a:t>
            </a:r>
            <a:r>
              <a:rPr lang="en-US" sz="1700" b="0" dirty="0" err="1">
                <a:cs typeface="Times New Roman" pitchFamily="18" charset="0"/>
              </a:rPr>
              <a:t>cardGame</a:t>
            </a:r>
            <a:r>
              <a:rPr lang="en-US" sz="1700" b="0" dirty="0">
                <a:cs typeface="Times New Roman" pitchFamily="18" charset="0"/>
              </a:rPr>
              <a:t> = </a:t>
            </a:r>
            <a:r>
              <a:rPr lang="en-US" sz="1700" b="0" dirty="0" err="1">
                <a:cs typeface="Times New Roman" pitchFamily="18" charset="0"/>
              </a:rPr>
              <a:t>cG</a:t>
            </a:r>
            <a:r>
              <a:rPr lang="en-US" sz="1700" b="0" dirty="0">
                <a:cs typeface="Times New Roman" pitchFamily="18" charset="0"/>
              </a:rPr>
              <a:t>;</a:t>
            </a:r>
          </a:p>
          <a:p>
            <a:pPr>
              <a:lnSpc>
                <a:spcPct val="90000"/>
              </a:lnSpc>
            </a:pPr>
            <a:r>
              <a:rPr lang="en-US" sz="1700" b="0" dirty="0">
                <a:cs typeface="Times New Roman" pitchFamily="18" charset="0"/>
              </a:rPr>
              <a:t>      		</a:t>
            </a:r>
            <a:r>
              <a:rPr lang="en-US" sz="1700" b="0" dirty="0" err="1">
                <a:cs typeface="Times New Roman" pitchFamily="18" charset="0"/>
              </a:rPr>
              <a:t>numDecks</a:t>
            </a:r>
            <a:r>
              <a:rPr lang="en-US" sz="1700" b="0" dirty="0">
                <a:cs typeface="Times New Roman" pitchFamily="18" charset="0"/>
              </a:rPr>
              <a:t> = </a:t>
            </a:r>
            <a:r>
              <a:rPr lang="en-US" sz="1700" b="0" dirty="0" err="1">
                <a:cs typeface="Times New Roman" pitchFamily="18" charset="0"/>
              </a:rPr>
              <a:t>nD</a:t>
            </a:r>
            <a:r>
              <a:rPr lang="en-US" sz="1700" b="0" dirty="0">
                <a:cs typeface="Times New Roman" pitchFamily="18" charset="0"/>
              </a:rPr>
              <a:t>;</a:t>
            </a:r>
          </a:p>
          <a:p>
            <a:pPr>
              <a:lnSpc>
                <a:spcPct val="90000"/>
              </a:lnSpc>
            </a:pPr>
            <a:r>
              <a:rPr lang="en-US" sz="1700" b="0" dirty="0">
                <a:cs typeface="Times New Roman" pitchFamily="18" charset="0"/>
              </a:rPr>
              <a:t>      		</a:t>
            </a:r>
            <a:r>
              <a:rPr lang="en-US" sz="1700" b="0" dirty="0" err="1">
                <a:cs typeface="Times New Roman" pitchFamily="18" charset="0"/>
              </a:rPr>
              <a:t>numPlayers</a:t>
            </a:r>
            <a:r>
              <a:rPr lang="en-US" sz="1700" b="0" dirty="0">
                <a:cs typeface="Times New Roman" pitchFamily="18" charset="0"/>
              </a:rPr>
              <a:t> = </a:t>
            </a:r>
            <a:r>
              <a:rPr lang="en-US" sz="1700" b="0" dirty="0" err="1">
                <a:cs typeface="Times New Roman" pitchFamily="18" charset="0"/>
              </a:rPr>
              <a:t>nP</a:t>
            </a:r>
            <a:r>
              <a:rPr lang="en-US" sz="1700" b="0" dirty="0">
                <a:cs typeface="Times New Roman" pitchFamily="18" charset="0"/>
              </a:rPr>
              <a:t>;</a:t>
            </a:r>
          </a:p>
          <a:p>
            <a:pPr>
              <a:lnSpc>
                <a:spcPct val="90000"/>
              </a:lnSpc>
            </a:pPr>
            <a:r>
              <a:rPr lang="en-US" sz="1700" b="0" dirty="0">
                <a:cs typeface="Times New Roman" pitchFamily="18" charset="0"/>
              </a:rPr>
              <a:t>      		</a:t>
            </a:r>
            <a:r>
              <a:rPr lang="en-US" sz="1700" b="0" dirty="0" err="1">
                <a:cs typeface="Times New Roman" pitchFamily="18" charset="0"/>
              </a:rPr>
              <a:t>cardsLeft</a:t>
            </a:r>
            <a:r>
              <a:rPr lang="en-US" sz="1700" b="0" dirty="0">
                <a:cs typeface="Times New Roman" pitchFamily="18" charset="0"/>
              </a:rPr>
              <a:t> = </a:t>
            </a:r>
            <a:r>
              <a:rPr lang="en-US" sz="1700" b="0" dirty="0" err="1">
                <a:cs typeface="Times New Roman" pitchFamily="18" charset="0"/>
              </a:rPr>
              <a:t>nD</a:t>
            </a:r>
            <a:r>
              <a:rPr lang="en-US" sz="1700" b="0" dirty="0">
                <a:cs typeface="Times New Roman" pitchFamily="18" charset="0"/>
              </a:rPr>
              <a:t> * 52;</a:t>
            </a:r>
          </a:p>
          <a:p>
            <a:pPr>
              <a:lnSpc>
                <a:spcPct val="90000"/>
              </a:lnSpc>
            </a:pPr>
            <a:r>
              <a:rPr lang="en-US" sz="1700" b="0" dirty="0">
                <a:cs typeface="Times New Roman" pitchFamily="18" charset="0"/>
              </a:rPr>
              <a:t>      		</a:t>
            </a:r>
            <a:r>
              <a:rPr lang="en-US" sz="1700" b="0" dirty="0" err="1">
                <a:cs typeface="Times New Roman" pitchFamily="18" charset="0"/>
              </a:rPr>
              <a:t>shuffleCards</a:t>
            </a:r>
            <a:r>
              <a:rPr lang="en-US" sz="1700" b="0" dirty="0">
                <a:cs typeface="Times New Roman" pitchFamily="18" charset="0"/>
              </a:rPr>
              <a:t>();</a:t>
            </a:r>
          </a:p>
          <a:p>
            <a:pPr>
              <a:lnSpc>
                <a:spcPct val="90000"/>
              </a:lnSpc>
            </a:pPr>
            <a:r>
              <a:rPr lang="en-US" sz="1700" b="0" dirty="0">
                <a:cs typeface="Times New Roman" pitchFamily="18" charset="0"/>
              </a:rPr>
              <a:t>   	}</a:t>
            </a:r>
          </a:p>
          <a:p>
            <a:pPr>
              <a:lnSpc>
                <a:spcPct val="90000"/>
              </a:lnSpc>
            </a:pPr>
            <a:r>
              <a:rPr lang="en-US" sz="1200" dirty="0">
                <a:latin typeface="Times New Roman" pitchFamily="18" charset="0"/>
                <a:cs typeface="Times New Roman" pitchFamily="18" charset="0"/>
              </a:rPr>
              <a:t> </a:t>
            </a:r>
          </a:p>
          <a:p>
            <a:pPr>
              <a:lnSpc>
                <a:spcPct val="90000"/>
              </a:lnSpc>
            </a:pPr>
            <a:r>
              <a:rPr lang="en-US" sz="1700" dirty="0">
                <a:latin typeface="Times New Roman" pitchFamily="18" charset="0"/>
                <a:cs typeface="Times New Roman" pitchFamily="18" charset="0"/>
              </a:rPr>
              <a:t>	private void </a:t>
            </a:r>
            <a:r>
              <a:rPr lang="en-US" sz="1700" dirty="0" err="1">
                <a:latin typeface="Times New Roman" pitchFamily="18" charset="0"/>
                <a:cs typeface="Times New Roman" pitchFamily="18" charset="0"/>
              </a:rPr>
              <a:t>shuffleCards</a:t>
            </a:r>
            <a:r>
              <a:rPr lang="en-US" sz="1700" dirty="0" smtClean="0">
                <a:latin typeface="Times New Roman" pitchFamily="18" charset="0"/>
                <a:cs typeface="Times New Roman" pitchFamily="18" charset="0"/>
              </a:rPr>
              <a:t>()</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System.out.println</a:t>
            </a:r>
            <a:r>
              <a:rPr lang="en-US" sz="1700" dirty="0">
                <a:latin typeface="Times New Roman" pitchFamily="18" charset="0"/>
                <a:cs typeface="Times New Roman" pitchFamily="18" charset="0"/>
              </a:rPr>
              <a:t>("Shuffling Cards</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0000"/>
              </a:lnSpc>
            </a:pPr>
            <a:r>
              <a:rPr lang="en-US" sz="1200" dirty="0">
                <a:latin typeface="Times New Roman" pitchFamily="18" charset="0"/>
                <a:cs typeface="Times New Roman" pitchFamily="18" charset="0"/>
              </a:rPr>
              <a:t> </a:t>
            </a:r>
          </a:p>
          <a:p>
            <a:pPr>
              <a:lnSpc>
                <a:spcPct val="90000"/>
              </a:lnSpc>
            </a:pPr>
            <a:r>
              <a:rPr lang="en-US" sz="1700" dirty="0">
                <a:solidFill>
                  <a:srgbClr val="C00000"/>
                </a:solidFill>
                <a:latin typeface="Times New Roman" pitchFamily="18" charset="0"/>
                <a:cs typeface="Times New Roman" pitchFamily="18" charset="0"/>
              </a:rPr>
              <a:t>	</a:t>
            </a:r>
            <a:r>
              <a:rPr lang="en-US" sz="1700" dirty="0" smtClean="0">
                <a:solidFill>
                  <a:srgbClr val="C00000"/>
                </a:solidFill>
                <a:latin typeface="Times New Roman" pitchFamily="18" charset="0"/>
                <a:cs typeface="Times New Roman" pitchFamily="18" charset="0"/>
              </a:rPr>
              <a:t>// </a:t>
            </a:r>
            <a:r>
              <a:rPr lang="en-US" sz="1700" dirty="0" err="1" smtClean="0">
                <a:solidFill>
                  <a:srgbClr val="C00000"/>
                </a:solidFill>
                <a:latin typeface="Times New Roman" pitchFamily="18" charset="0"/>
                <a:cs typeface="Times New Roman" pitchFamily="18" charset="0"/>
              </a:rPr>
              <a:t>CardDeck</a:t>
            </a:r>
            <a:r>
              <a:rPr lang="en-US" sz="1700" dirty="0" smtClean="0">
                <a:solidFill>
                  <a:srgbClr val="C00000"/>
                </a:solidFill>
                <a:latin typeface="Times New Roman" pitchFamily="18" charset="0"/>
                <a:cs typeface="Times New Roman" pitchFamily="18" charset="0"/>
              </a:rPr>
              <a:t> get and set methods will no longer be shown.</a:t>
            </a:r>
          </a:p>
        </p:txBody>
      </p:sp>
      <p:pic>
        <p:nvPicPr>
          <p:cNvPr id="5" name="Picture 2"/>
          <p:cNvPicPr>
            <a:picLocks noChangeAspect="1"/>
          </p:cNvPicPr>
          <p:nvPr/>
        </p:nvPicPr>
        <p:blipFill rotWithShape="1">
          <a:blip r:embed="rId3">
            <a:extLst>
              <a:ext uri="{28A0092B-C50C-407E-A947-70E740481C1C}">
                <a14:useLocalDpi xmlns:a14="http://schemas.microsoft.com/office/drawing/2010/main" val="0"/>
              </a:ext>
            </a:extLst>
          </a:blip>
          <a:srcRect l="14542" r="6080"/>
          <a:stretch/>
        </p:blipFill>
        <p:spPr bwMode="auto">
          <a:xfrm>
            <a:off x="5324480" y="228600"/>
            <a:ext cx="358438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658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76"/>
            <a:ext cx="9144000" cy="685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WordArt 4"/>
          <p:cNvSpPr>
            <a:spLocks noChangeArrowheads="1" noChangeShapeType="1" noTextEdit="1"/>
          </p:cNvSpPr>
          <p:nvPr/>
        </p:nvSpPr>
        <p:spPr bwMode="auto">
          <a:xfrm>
            <a:off x="5781675" y="1565275"/>
            <a:ext cx="2524125" cy="2016125"/>
          </a:xfrm>
          <a:prstGeom prst="rect">
            <a:avLst/>
          </a:prstGeom>
        </p:spPr>
        <p:txBody>
          <a:bodyPr wrap="none" fromWordArt="1">
            <a:prstTxWarp prst="textCascadeUp">
              <a:avLst>
                <a:gd name="adj" fmla="val 86093"/>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Output for</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Program</a:t>
            </a:r>
          </a:p>
          <a:p>
            <a:pPr algn="ctr"/>
            <a:r>
              <a:rPr lang="en-US" sz="3600" b="1" kern="1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Java0809.java</a:t>
            </a:r>
            <a:endPar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endParaRPr>
          </a:p>
        </p:txBody>
      </p:sp>
    </p:spTree>
    <p:extLst>
      <p:ext uri="{BB962C8B-B14F-4D97-AF65-F5344CB8AC3E}">
        <p14:creationId xmlns:p14="http://schemas.microsoft.com/office/powerpoint/2010/main" val="2773263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0938" y="71735"/>
            <a:ext cx="8222123"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Instantiation </a:t>
            </a:r>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&amp; C</a:t>
            </a:r>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onstruction</a:t>
            </a:r>
            <a:endPar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23555" name="Text Box 3"/>
          <p:cNvSpPr txBox="1">
            <a:spLocks noChangeArrowheads="1"/>
          </p:cNvSpPr>
          <p:nvPr/>
        </p:nvSpPr>
        <p:spPr bwMode="auto">
          <a:xfrm>
            <a:off x="381000" y="1255713"/>
            <a:ext cx="8382000" cy="5260975"/>
          </a:xfrm>
          <a:prstGeom prst="rect">
            <a:avLst/>
          </a:prstGeom>
          <a:solidFill>
            <a:schemeClr val="tx2">
              <a:lumMod val="40000"/>
              <a:lumOff val="60000"/>
            </a:schemeClr>
          </a:solidFill>
          <a:ln w="57150">
            <a:solidFill>
              <a:schemeClr val="tx1"/>
            </a:solidFill>
            <a:miter lim="800000"/>
            <a:headEnd/>
            <a:tailEnd/>
          </a:ln>
        </p:spPr>
        <p:txBody>
          <a:bodyPr>
            <a:spAutoFit/>
          </a:bodyPr>
          <a:lstStyle/>
          <a:p>
            <a:pPr>
              <a:tabLst>
                <a:tab pos="457200" algn="l"/>
                <a:tab pos="914400" algn="l"/>
                <a:tab pos="1371600" algn="l"/>
                <a:tab pos="1828800" algn="l"/>
                <a:tab pos="2286000" algn="l"/>
                <a:tab pos="2743200" algn="l"/>
              </a:tabLst>
              <a:defRPr/>
            </a:pPr>
            <a:r>
              <a:rPr lang="en-US" sz="2400" dirty="0">
                <a:latin typeface="Arial" charset="0"/>
                <a:sym typeface="Symbol" pitchFamily="18" charset="2"/>
              </a:rPr>
              <a:t>A </a:t>
            </a:r>
            <a:r>
              <a:rPr lang="en-US" sz="2400" dirty="0">
                <a:sym typeface="Symbol" pitchFamily="18" charset="2"/>
              </a:rPr>
              <a:t>class</a:t>
            </a:r>
            <a:r>
              <a:rPr lang="en-US" sz="2400" dirty="0">
                <a:latin typeface="Arial" charset="0"/>
                <a:sym typeface="Symbol" pitchFamily="18" charset="2"/>
              </a:rPr>
              <a:t> is a template that can form many objects.</a:t>
            </a:r>
          </a:p>
          <a:p>
            <a:pPr>
              <a:tabLst>
                <a:tab pos="457200" algn="l"/>
                <a:tab pos="914400" algn="l"/>
                <a:tab pos="1371600" algn="l"/>
                <a:tab pos="1828800" algn="l"/>
                <a:tab pos="2286000" algn="l"/>
                <a:tab pos="2743200" algn="l"/>
              </a:tabLst>
              <a:defRPr/>
            </a:pPr>
            <a:endParaRPr lang="en-US" sz="2400" dirty="0">
              <a:latin typeface="Arial" charset="0"/>
              <a:sym typeface="Symbol" pitchFamily="18" charset="2"/>
            </a:endParaRP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An </a:t>
            </a:r>
            <a:r>
              <a:rPr lang="en-US" sz="2400" i="1" dirty="0">
                <a:latin typeface="Arial" pitchFamily="34" charset="0"/>
                <a:cs typeface="Arial" pitchFamily="34" charset="0"/>
                <a:sym typeface="Symbol" pitchFamily="18" charset="2"/>
              </a:rPr>
              <a:t>object</a:t>
            </a:r>
            <a:r>
              <a:rPr lang="en-US" sz="2400" dirty="0">
                <a:latin typeface="Arial" charset="0"/>
                <a:sym typeface="Symbol" pitchFamily="18" charset="2"/>
              </a:rPr>
              <a:t> is a single variable instance of a class.</a:t>
            </a:r>
          </a:p>
          <a:p>
            <a:pPr>
              <a:tabLst>
                <a:tab pos="457200" algn="l"/>
                <a:tab pos="914400" algn="l"/>
                <a:tab pos="1371600" algn="l"/>
                <a:tab pos="1828800" algn="l"/>
                <a:tab pos="2286000" algn="l"/>
                <a:tab pos="2743200" algn="l"/>
              </a:tabLst>
              <a:defRPr/>
            </a:pPr>
            <a:endParaRPr lang="en-US" sz="2400" dirty="0">
              <a:latin typeface="Arial" charset="0"/>
              <a:sym typeface="Symbol" pitchFamily="18" charset="2"/>
            </a:endParaRP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Objects are sometimes called </a:t>
            </a:r>
            <a:r>
              <a:rPr lang="en-US" sz="2400" i="1" dirty="0">
                <a:latin typeface="Arial" pitchFamily="34" charset="0"/>
                <a:cs typeface="Arial" pitchFamily="34" charset="0"/>
                <a:sym typeface="Symbol" pitchFamily="18" charset="2"/>
              </a:rPr>
              <a:t>instances</a:t>
            </a:r>
            <a:r>
              <a:rPr lang="en-US" sz="2400" dirty="0">
                <a:latin typeface="Arial" charset="0"/>
                <a:sym typeface="Symbol" pitchFamily="18" charset="2"/>
              </a:rPr>
              <a:t>.</a:t>
            </a:r>
          </a:p>
          <a:p>
            <a:pPr>
              <a:tabLst>
                <a:tab pos="457200" algn="l"/>
                <a:tab pos="914400" algn="l"/>
                <a:tab pos="1371600" algn="l"/>
                <a:tab pos="1828800" algn="l"/>
                <a:tab pos="2286000" algn="l"/>
                <a:tab pos="2743200" algn="l"/>
              </a:tabLst>
              <a:defRPr/>
            </a:pPr>
            <a:endParaRPr lang="en-US" sz="2400" dirty="0">
              <a:latin typeface="Arial" charset="0"/>
              <a:sym typeface="Symbol" pitchFamily="18" charset="2"/>
            </a:endParaRP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An object is created with the </a:t>
            </a:r>
            <a:r>
              <a:rPr lang="en-US" sz="2400" b="0" dirty="0">
                <a:sym typeface="Symbol" pitchFamily="18" charset="2"/>
              </a:rPr>
              <a:t>new</a:t>
            </a:r>
            <a:r>
              <a:rPr lang="en-US" sz="2400" dirty="0">
                <a:latin typeface="Arial" charset="0"/>
                <a:sym typeface="Symbol" pitchFamily="18" charset="2"/>
              </a:rPr>
              <a:t> operator.  </a:t>
            </a:r>
          </a:p>
          <a:p>
            <a:pPr>
              <a:tabLst>
                <a:tab pos="457200" algn="l"/>
                <a:tab pos="914400" algn="l"/>
                <a:tab pos="1371600" algn="l"/>
                <a:tab pos="1828800" algn="l"/>
                <a:tab pos="2286000" algn="l"/>
                <a:tab pos="2743200" algn="l"/>
              </a:tabLst>
              <a:defRPr/>
            </a:pPr>
            <a:endParaRPr lang="en-US" sz="2400" dirty="0">
              <a:latin typeface="Arial" charset="0"/>
              <a:sym typeface="Symbol" pitchFamily="18" charset="2"/>
            </a:endParaRP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The creation of a new object is called:</a:t>
            </a: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	</a:t>
            </a:r>
            <a:r>
              <a:rPr lang="en-US" sz="2400" i="1" dirty="0">
                <a:latin typeface="+mn-lt"/>
                <a:sym typeface="Symbol" pitchFamily="18" charset="2"/>
              </a:rPr>
              <a:t>instantiation</a:t>
            </a:r>
            <a:r>
              <a:rPr lang="en-US" sz="2400" dirty="0">
                <a:latin typeface="Arial" charset="0"/>
                <a:sym typeface="Symbol" pitchFamily="18" charset="2"/>
              </a:rPr>
              <a:t> of an object</a:t>
            </a: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	</a:t>
            </a:r>
            <a:r>
              <a:rPr lang="en-US" sz="2400" i="1" dirty="0">
                <a:latin typeface="+mn-lt"/>
                <a:sym typeface="Symbol" pitchFamily="18" charset="2"/>
              </a:rPr>
              <a:t>construction</a:t>
            </a:r>
            <a:r>
              <a:rPr lang="en-US" sz="2400" dirty="0">
                <a:latin typeface="Arial" charset="0"/>
                <a:sym typeface="Symbol" pitchFamily="18" charset="2"/>
              </a:rPr>
              <a:t> of an object</a:t>
            </a:r>
          </a:p>
          <a:p>
            <a:pPr>
              <a:tabLst>
                <a:tab pos="457200" algn="l"/>
                <a:tab pos="914400" algn="l"/>
                <a:tab pos="1371600" algn="l"/>
                <a:tab pos="1828800" algn="l"/>
                <a:tab pos="2286000" algn="l"/>
                <a:tab pos="2743200" algn="l"/>
              </a:tabLst>
              <a:defRPr/>
            </a:pPr>
            <a:endParaRPr lang="en-US" sz="2400" dirty="0">
              <a:latin typeface="Arial" charset="0"/>
              <a:sym typeface="Symbol" pitchFamily="18" charset="2"/>
            </a:endParaRPr>
          </a:p>
          <a:p>
            <a:pPr>
              <a:tabLst>
                <a:tab pos="457200" algn="l"/>
                <a:tab pos="914400" algn="l"/>
                <a:tab pos="1371600" algn="l"/>
                <a:tab pos="1828800" algn="l"/>
                <a:tab pos="2286000" algn="l"/>
                <a:tab pos="2743200" algn="l"/>
              </a:tabLst>
              <a:defRPr/>
            </a:pPr>
            <a:r>
              <a:rPr lang="en-US" sz="2400" dirty="0">
                <a:latin typeface="Arial" charset="0"/>
                <a:sym typeface="Symbol" pitchFamily="18" charset="2"/>
              </a:rPr>
              <a:t>The special method that is called during the </a:t>
            </a:r>
            <a:r>
              <a:rPr lang="en-US" sz="2400" i="1" dirty="0">
                <a:latin typeface="+mn-lt"/>
                <a:sym typeface="Symbol" pitchFamily="18" charset="2"/>
              </a:rPr>
              <a:t>instantiation</a:t>
            </a:r>
            <a:r>
              <a:rPr lang="en-US" sz="2400" dirty="0">
                <a:latin typeface="Arial" charset="0"/>
                <a:sym typeface="Symbol" pitchFamily="18" charset="2"/>
              </a:rPr>
              <a:t> of a </a:t>
            </a:r>
            <a:r>
              <a:rPr lang="en-US" sz="2400" b="0" dirty="0">
                <a:sym typeface="Symbol" pitchFamily="18" charset="2"/>
              </a:rPr>
              <a:t>new</a:t>
            </a:r>
            <a:r>
              <a:rPr lang="en-US" sz="2400" dirty="0">
                <a:latin typeface="Arial" charset="0"/>
                <a:sym typeface="Symbol" pitchFamily="18" charset="2"/>
              </a:rPr>
              <a:t> object is the </a:t>
            </a:r>
            <a:r>
              <a:rPr lang="en-US" sz="2400" i="1" dirty="0">
                <a:latin typeface="Arial" pitchFamily="34" charset="0"/>
                <a:cs typeface="Arial" pitchFamily="34" charset="0"/>
                <a:sym typeface="Symbol" pitchFamily="18" charset="2"/>
              </a:rPr>
              <a:t>constructor</a:t>
            </a:r>
            <a:r>
              <a:rPr lang="en-US" sz="2400" dirty="0">
                <a:latin typeface="Arial" charset="0"/>
                <a:sym typeface="Symbol" pitchFamily="18" charset="2"/>
              </a:rPr>
              <a:t>.</a:t>
            </a:r>
          </a:p>
        </p:txBody>
      </p:sp>
      <p:pic>
        <p:nvPicPr>
          <p:cNvPr id="27652" name="Picture 4" descr="C:\Program Files\Microsoft Office\MEDIA\CAGCAT10\j01995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438400"/>
            <a:ext cx="16700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C:\Documents and Settings\JohnSchram\Local Settings\Temporary Internet Files\Content.IE5\HBASB2PV\MCj043255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759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04443" y="-118765"/>
            <a:ext cx="5335114"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C</a:t>
            </a:r>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onstructor Notes</a:t>
            </a:r>
            <a:endPar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34819" name="Text Box 3"/>
          <p:cNvSpPr txBox="1">
            <a:spLocks noChangeArrowheads="1"/>
          </p:cNvSpPr>
          <p:nvPr/>
        </p:nvSpPr>
        <p:spPr bwMode="auto">
          <a:xfrm>
            <a:off x="152400" y="685800"/>
            <a:ext cx="8839200" cy="6138863"/>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300" i="1" dirty="0">
                <a:latin typeface="Arial" charset="0"/>
                <a:cs typeface="Arial" charset="0"/>
                <a:sym typeface="Symbol" pitchFamily="18" charset="2"/>
              </a:rPr>
              <a:t>Constructors</a:t>
            </a:r>
            <a:r>
              <a:rPr lang="en-US" sz="2300" dirty="0">
                <a:latin typeface="Arial" charset="0"/>
                <a:sym typeface="Symbol" pitchFamily="18" charset="2"/>
              </a:rPr>
              <a:t>  are methods, which are called during the </a:t>
            </a:r>
          </a:p>
          <a:p>
            <a:pPr eaLnBrk="1" hangingPunct="1">
              <a:lnSpc>
                <a:spcPct val="90000"/>
              </a:lnSpc>
            </a:pPr>
            <a:r>
              <a:rPr lang="en-US" sz="2300" i="1" dirty="0">
                <a:latin typeface="Arial" charset="0"/>
                <a:cs typeface="Arial" charset="0"/>
                <a:sym typeface="Symbol" pitchFamily="18" charset="2"/>
              </a:rPr>
              <a:t>instantiation</a:t>
            </a:r>
            <a:r>
              <a:rPr lang="en-US" sz="2300" dirty="0">
                <a:latin typeface="Arial" charset="0"/>
                <a:sym typeface="Symbol" pitchFamily="18" charset="2"/>
              </a:rPr>
              <a:t>  of an object with the </a:t>
            </a:r>
            <a:r>
              <a:rPr lang="en-US" sz="2300" b="0" dirty="0">
                <a:sym typeface="Symbol" pitchFamily="18" charset="2"/>
              </a:rPr>
              <a:t>new</a:t>
            </a:r>
            <a:r>
              <a:rPr lang="en-US" sz="2300" dirty="0">
                <a:latin typeface="Arial" charset="0"/>
                <a:sym typeface="Symbol" pitchFamily="18" charset="2"/>
              </a:rPr>
              <a:t>  operator.</a:t>
            </a:r>
          </a:p>
          <a:p>
            <a:pPr eaLnBrk="1" hangingPunct="1">
              <a:lnSpc>
                <a:spcPct val="90000"/>
              </a:lnSpc>
            </a:pPr>
            <a:endParaRPr lang="en-US" sz="2000" dirty="0">
              <a:latin typeface="Arial" charset="0"/>
              <a:sym typeface="Symbol" pitchFamily="18" charset="2"/>
            </a:endParaRPr>
          </a:p>
          <a:p>
            <a:pPr eaLnBrk="1" hangingPunct="1">
              <a:lnSpc>
                <a:spcPct val="90000"/>
              </a:lnSpc>
            </a:pPr>
            <a:r>
              <a:rPr lang="en-US" sz="2300" dirty="0">
                <a:latin typeface="Arial" charset="0"/>
                <a:sym typeface="Symbol" pitchFamily="18" charset="2"/>
              </a:rPr>
              <a:t>The primary purpose of a constructor is to </a:t>
            </a:r>
          </a:p>
          <a:p>
            <a:pPr eaLnBrk="1" hangingPunct="1">
              <a:lnSpc>
                <a:spcPct val="90000"/>
              </a:lnSpc>
            </a:pPr>
            <a:r>
              <a:rPr lang="en-US" sz="2300" dirty="0">
                <a:latin typeface="Arial" charset="0"/>
                <a:sym typeface="Symbol" pitchFamily="18" charset="2"/>
              </a:rPr>
              <a:t>initialize all the attributes of newly created object.</a:t>
            </a:r>
          </a:p>
          <a:p>
            <a:pPr eaLnBrk="1" hangingPunct="1">
              <a:lnSpc>
                <a:spcPct val="90000"/>
              </a:lnSpc>
            </a:pPr>
            <a:endParaRPr lang="en-US" sz="2000" dirty="0">
              <a:latin typeface="Arial" charset="0"/>
              <a:sym typeface="Symbol" pitchFamily="18" charset="2"/>
            </a:endParaRPr>
          </a:p>
          <a:p>
            <a:pPr eaLnBrk="1" hangingPunct="1">
              <a:lnSpc>
                <a:spcPct val="90000"/>
              </a:lnSpc>
            </a:pPr>
            <a:r>
              <a:rPr lang="en-US" sz="2300" dirty="0">
                <a:latin typeface="Arial" charset="0"/>
                <a:sym typeface="Symbol" pitchFamily="18" charset="2"/>
              </a:rPr>
              <a:t>Constructors have the same identifier as the </a:t>
            </a:r>
            <a:r>
              <a:rPr lang="en-US" sz="2300" b="0" dirty="0">
                <a:sym typeface="Symbol" pitchFamily="18" charset="2"/>
              </a:rPr>
              <a:t>class</a:t>
            </a:r>
            <a:r>
              <a:rPr lang="en-US" sz="2300" dirty="0">
                <a:latin typeface="Arial" charset="0"/>
                <a:sym typeface="Symbol" pitchFamily="18" charset="2"/>
              </a:rPr>
              <a:t>.</a:t>
            </a:r>
          </a:p>
          <a:p>
            <a:pPr eaLnBrk="1" hangingPunct="1">
              <a:lnSpc>
                <a:spcPct val="90000"/>
              </a:lnSpc>
            </a:pPr>
            <a:endParaRPr lang="en-US" sz="2000" dirty="0">
              <a:latin typeface="Arial" charset="0"/>
              <a:sym typeface="Symbol" pitchFamily="18" charset="2"/>
            </a:endParaRPr>
          </a:p>
          <a:p>
            <a:pPr eaLnBrk="1" hangingPunct="1">
              <a:lnSpc>
                <a:spcPct val="90000"/>
              </a:lnSpc>
            </a:pPr>
            <a:r>
              <a:rPr lang="en-US" sz="2300" dirty="0">
                <a:latin typeface="Arial" charset="0"/>
                <a:sym typeface="Symbol" pitchFamily="18" charset="2"/>
              </a:rPr>
              <a:t>Constructors are neither </a:t>
            </a:r>
            <a:r>
              <a:rPr lang="en-US" sz="2300" b="0" dirty="0">
                <a:sym typeface="Symbol" pitchFamily="18" charset="2"/>
              </a:rPr>
              <a:t>void</a:t>
            </a:r>
            <a:r>
              <a:rPr lang="en-US" sz="2300" dirty="0">
                <a:latin typeface="Arial" charset="0"/>
                <a:sym typeface="Symbol" pitchFamily="18" charset="2"/>
              </a:rPr>
              <a:t>  methods nor are they </a:t>
            </a:r>
          </a:p>
          <a:p>
            <a:pPr eaLnBrk="1" hangingPunct="1">
              <a:lnSpc>
                <a:spcPct val="90000"/>
              </a:lnSpc>
            </a:pPr>
            <a:r>
              <a:rPr lang="en-US" sz="2300" b="0" dirty="0">
                <a:sym typeface="Symbol" pitchFamily="18" charset="2"/>
              </a:rPr>
              <a:t>return</a:t>
            </a:r>
            <a:r>
              <a:rPr lang="en-US" sz="2300" dirty="0">
                <a:latin typeface="Arial" charset="0"/>
                <a:sym typeface="Symbol" pitchFamily="18" charset="2"/>
              </a:rPr>
              <a:t>  methods.  They are simply </a:t>
            </a:r>
            <a:r>
              <a:rPr lang="en-US" sz="2300" i="1" dirty="0">
                <a:latin typeface="Arial" charset="0"/>
                <a:cs typeface="Arial" charset="0"/>
                <a:sym typeface="Symbol" pitchFamily="18" charset="2"/>
              </a:rPr>
              <a:t>constructors</a:t>
            </a:r>
            <a:r>
              <a:rPr lang="en-US" sz="2300" dirty="0">
                <a:latin typeface="Arial" charset="0"/>
                <a:sym typeface="Symbol" pitchFamily="18" charset="2"/>
              </a:rPr>
              <a:t>.</a:t>
            </a:r>
          </a:p>
          <a:p>
            <a:pPr eaLnBrk="1" hangingPunct="1">
              <a:lnSpc>
                <a:spcPct val="90000"/>
              </a:lnSpc>
            </a:pPr>
            <a:endParaRPr lang="en-US" sz="2600" dirty="0">
              <a:latin typeface="Arial" charset="0"/>
              <a:sym typeface="Symbol" pitchFamily="18" charset="2"/>
            </a:endParaRPr>
          </a:p>
          <a:p>
            <a:pPr eaLnBrk="1" hangingPunct="1">
              <a:lnSpc>
                <a:spcPct val="90000"/>
              </a:lnSpc>
            </a:pPr>
            <a:r>
              <a:rPr lang="en-US" sz="2300" dirty="0">
                <a:latin typeface="Arial" charset="0"/>
                <a:sym typeface="Symbol" pitchFamily="18" charset="2"/>
              </a:rPr>
              <a:t>Constructors are always declared </a:t>
            </a:r>
            <a:r>
              <a:rPr lang="en-US" sz="2300" b="0" dirty="0">
                <a:sym typeface="Symbol" pitchFamily="18" charset="2"/>
              </a:rPr>
              <a:t>public</a:t>
            </a:r>
            <a:r>
              <a:rPr lang="en-US" sz="2300" dirty="0">
                <a:latin typeface="Arial" charset="0"/>
                <a:sym typeface="Symbol" pitchFamily="18" charset="2"/>
              </a:rPr>
              <a:t>.</a:t>
            </a:r>
          </a:p>
          <a:p>
            <a:pPr eaLnBrk="1" hangingPunct="1">
              <a:lnSpc>
                <a:spcPct val="90000"/>
              </a:lnSpc>
            </a:pPr>
            <a:endParaRPr lang="en-US" sz="2600" dirty="0">
              <a:latin typeface="Arial" charset="0"/>
              <a:sym typeface="Symbol" pitchFamily="18" charset="2"/>
            </a:endParaRPr>
          </a:p>
          <a:p>
            <a:pPr eaLnBrk="1" hangingPunct="1">
              <a:lnSpc>
                <a:spcPct val="90000"/>
              </a:lnSpc>
            </a:pPr>
            <a:r>
              <a:rPr lang="en-US" sz="2300" dirty="0">
                <a:latin typeface="Arial" charset="0"/>
                <a:sym typeface="Symbol" pitchFamily="18" charset="2"/>
              </a:rPr>
              <a:t>Constructors can be </a:t>
            </a:r>
            <a:r>
              <a:rPr lang="en-US" sz="2300" i="1" dirty="0">
                <a:latin typeface="Arial" charset="0"/>
                <a:cs typeface="Arial" charset="0"/>
                <a:sym typeface="Symbol" pitchFamily="18" charset="2"/>
              </a:rPr>
              <a:t>overloaded</a:t>
            </a:r>
            <a:r>
              <a:rPr lang="en-US" sz="2300" dirty="0">
                <a:latin typeface="Arial" charset="0"/>
                <a:sym typeface="Symbol" pitchFamily="18" charset="2"/>
              </a:rPr>
              <a:t>  methods.  </a:t>
            </a:r>
          </a:p>
          <a:p>
            <a:pPr eaLnBrk="1" hangingPunct="1">
              <a:lnSpc>
                <a:spcPct val="90000"/>
              </a:lnSpc>
            </a:pPr>
            <a:r>
              <a:rPr lang="en-US" sz="2300" dirty="0">
                <a:latin typeface="Arial" charset="0"/>
                <a:sym typeface="Symbol" pitchFamily="18" charset="2"/>
              </a:rPr>
              <a:t>The method identifier can be the same, but the method </a:t>
            </a:r>
          </a:p>
          <a:p>
            <a:pPr eaLnBrk="1" hangingPunct="1">
              <a:lnSpc>
                <a:spcPct val="90000"/>
              </a:lnSpc>
            </a:pPr>
            <a:r>
              <a:rPr lang="en-US" sz="2300" i="1" dirty="0">
                <a:latin typeface="Arial" charset="0"/>
                <a:cs typeface="Arial" charset="0"/>
                <a:sym typeface="Symbol" pitchFamily="18" charset="2"/>
              </a:rPr>
              <a:t>signature</a:t>
            </a:r>
            <a:r>
              <a:rPr lang="en-US" sz="2300" dirty="0">
                <a:latin typeface="Arial" charset="0"/>
                <a:sym typeface="Symbol" pitchFamily="18" charset="2"/>
              </a:rPr>
              <a:t> (which is the </a:t>
            </a:r>
            <a:r>
              <a:rPr lang="en-US" sz="2300" u="sng" dirty="0">
                <a:latin typeface="Arial" charset="0"/>
                <a:sym typeface="Symbol" pitchFamily="18" charset="2"/>
              </a:rPr>
              <a:t>parameter list</a:t>
            </a:r>
            <a:r>
              <a:rPr lang="en-US" sz="2300" dirty="0">
                <a:latin typeface="Arial" charset="0"/>
                <a:sym typeface="Symbol" pitchFamily="18" charset="2"/>
              </a:rPr>
              <a:t>) must be different.</a:t>
            </a:r>
          </a:p>
          <a:p>
            <a:pPr eaLnBrk="1" hangingPunct="1">
              <a:lnSpc>
                <a:spcPct val="90000"/>
              </a:lnSpc>
            </a:pPr>
            <a:endParaRPr lang="en-US" sz="2300" dirty="0">
              <a:latin typeface="Arial" charset="0"/>
              <a:sym typeface="Symbol" pitchFamily="18" charset="2"/>
            </a:endParaRPr>
          </a:p>
          <a:p>
            <a:pPr eaLnBrk="1" hangingPunct="1">
              <a:lnSpc>
                <a:spcPct val="90000"/>
              </a:lnSpc>
            </a:pPr>
            <a:r>
              <a:rPr lang="en-US" sz="2300" dirty="0">
                <a:latin typeface="Arial" charset="0"/>
                <a:sym typeface="Symbol" pitchFamily="18" charset="2"/>
              </a:rPr>
              <a:t>A constructor with no parameters </a:t>
            </a:r>
          </a:p>
          <a:p>
            <a:pPr eaLnBrk="1" hangingPunct="1">
              <a:lnSpc>
                <a:spcPct val="90000"/>
              </a:lnSpc>
            </a:pPr>
            <a:r>
              <a:rPr lang="en-US" sz="2300" dirty="0">
                <a:latin typeface="Arial" charset="0"/>
                <a:sym typeface="Symbol" pitchFamily="18" charset="2"/>
              </a:rPr>
              <a:t>is called a </a:t>
            </a:r>
            <a:r>
              <a:rPr lang="en-US" sz="2300" i="1" dirty="0">
                <a:latin typeface="Arial" charset="0"/>
                <a:cs typeface="Arial" charset="0"/>
                <a:sym typeface="Symbol" pitchFamily="18" charset="2"/>
              </a:rPr>
              <a:t>default constructor</a:t>
            </a:r>
            <a:r>
              <a:rPr lang="en-US" sz="2300" dirty="0">
                <a:latin typeface="Arial" charset="0"/>
                <a:sym typeface="Symbol" pitchFamily="18" charset="2"/>
              </a:rPr>
              <a:t>.</a:t>
            </a:r>
          </a:p>
        </p:txBody>
      </p:sp>
      <p:pic>
        <p:nvPicPr>
          <p:cNvPr id="34821" name="Picture 10" descr="C:\Documents and Settings\JohnSchram\Local Settings\Temporary Internet Files\Content.IE5\Q9PCVH2I\MMj036526000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791200"/>
            <a:ext cx="15954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0" descr="overload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7900" y="3479800"/>
            <a:ext cx="15875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Documents and Settings\JohnSchram\Local Settings\Temporary Internet Files\Content.IE5\FXR10CRP\MCj04338060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Documents and Settings\JohnSchram\Local Settings\Temporary Internet Files\Content.IE5\D94HGVXA\MCj043381000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0"/>
            <a:ext cx="73152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Documents and Settings\JohnSchram\Local Settings\Temporary Internet Files\Content.IE5\3ZH45KL3\MCj0433949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371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115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18"/>
          <p:cNvSpPr>
            <a:spLocks noChangeArrowheads="1" noChangeShapeType="1" noTextEdit="1"/>
          </p:cNvSpPr>
          <p:nvPr/>
        </p:nvSpPr>
        <p:spPr bwMode="auto">
          <a:xfrm>
            <a:off x="2889534" y="376535"/>
            <a:ext cx="3355406" cy="923330"/>
          </a:xfrm>
          <a:prstGeom prst="rect">
            <a:avLst/>
          </a:prstGeom>
          <a:noFill/>
        </p:spPr>
        <p:txBody>
          <a:bodyPr vert="horz" wrap="none" lIns="91440" tIns="45720" rIns="91440" bIns="45720" rtlCol="0" anchor="ctr">
            <a:spAutoFit/>
          </a:bodyPr>
          <a:lstStyle/>
          <a:p>
            <a:pPr algn="ctr">
              <a:spcBef>
                <a:spcPct val="0"/>
              </a:spcBef>
            </a:pP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8.6</a:t>
            </a:r>
          </a:p>
        </p:txBody>
      </p:sp>
      <p:sp>
        <p:nvSpPr>
          <p:cNvPr id="43011" name="WordArt 2"/>
          <p:cNvSpPr>
            <a:spLocks noChangeArrowheads="1" noChangeShapeType="1" noTextEdit="1"/>
          </p:cNvSpPr>
          <p:nvPr/>
        </p:nvSpPr>
        <p:spPr bwMode="auto">
          <a:xfrm>
            <a:off x="2695837" y="2962870"/>
            <a:ext cx="3781163"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The Cube</a:t>
            </a:r>
          </a:p>
        </p:txBody>
      </p:sp>
      <p:sp>
        <p:nvSpPr>
          <p:cNvPr id="43012" name="WordArt 3"/>
          <p:cNvSpPr>
            <a:spLocks noChangeArrowheads="1" noChangeShapeType="1" noTextEdit="1"/>
          </p:cNvSpPr>
          <p:nvPr/>
        </p:nvSpPr>
        <p:spPr bwMode="auto">
          <a:xfrm>
            <a:off x="2420667" y="3733800"/>
            <a:ext cx="4455066"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Case Study</a:t>
            </a:r>
          </a:p>
        </p:txBody>
      </p:sp>
      <p:pic>
        <p:nvPicPr>
          <p:cNvPr id="43013" name="Picture 4" descr="C:\Documents and Settings\JohnSchram\Local Settings\Temporary Internet Files\Content.IE5\URQ75OAI\MCDD01732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447800"/>
            <a:ext cx="682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598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3537" y="71735"/>
            <a:ext cx="8436925" cy="923330"/>
          </a:xfrm>
          <a:noFill/>
        </p:spPr>
        <p:txBody>
          <a:bodyPr wrap="none" lIns="91440" tIns="45720" rIns="91440" bIns="45720">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Objects, Variables &amp; Methods</a:t>
            </a:r>
          </a:p>
        </p:txBody>
      </p:sp>
      <p:sp>
        <p:nvSpPr>
          <p:cNvPr id="4099" name="Text Box 3"/>
          <p:cNvSpPr txBox="1">
            <a:spLocks noChangeArrowheads="1"/>
          </p:cNvSpPr>
          <p:nvPr/>
        </p:nvSpPr>
        <p:spPr bwMode="auto">
          <a:xfrm>
            <a:off x="152400" y="1255713"/>
            <a:ext cx="8839200" cy="453548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3200" dirty="0">
                <a:latin typeface="Arial" pitchFamily="34" charset="0"/>
                <a:cs typeface="Arial" pitchFamily="34" charset="0"/>
                <a:sym typeface="Symbol" pitchFamily="18" charset="2"/>
              </a:rPr>
              <a:t>Java encapsulates data and action modules that access the data in one container, called an </a:t>
            </a:r>
            <a:r>
              <a:rPr lang="en-US" sz="3200" i="1" dirty="0">
                <a:latin typeface="Arial" pitchFamily="34" charset="0"/>
                <a:cs typeface="Arial" pitchFamily="34" charset="0"/>
                <a:sym typeface="Symbol" pitchFamily="18" charset="2"/>
              </a:rPr>
              <a:t>object</a:t>
            </a:r>
            <a:r>
              <a:rPr lang="en-US" sz="3200" dirty="0">
                <a:latin typeface="Arial" pitchFamily="34" charset="0"/>
                <a:cs typeface="Arial" pitchFamily="34" charset="0"/>
                <a:sym typeface="Symbol" pitchFamily="18" charset="2"/>
              </a:rPr>
              <a:t>.</a:t>
            </a:r>
          </a:p>
          <a:p>
            <a:pPr eaLnBrk="1" hangingPunct="1"/>
            <a:endParaRPr lang="en-US" sz="3200" dirty="0">
              <a:latin typeface="Arial" pitchFamily="34" charset="0"/>
              <a:cs typeface="Arial" pitchFamily="34" charset="0"/>
              <a:sym typeface="Symbol" pitchFamily="18" charset="2"/>
            </a:endParaRPr>
          </a:p>
          <a:p>
            <a:pPr eaLnBrk="1" hangingPunct="1"/>
            <a:r>
              <a:rPr lang="en-US" sz="3200" dirty="0">
                <a:latin typeface="Arial" pitchFamily="34" charset="0"/>
                <a:cs typeface="Arial" pitchFamily="34" charset="0"/>
                <a:sym typeface="Symbol" pitchFamily="18" charset="2"/>
              </a:rPr>
              <a:t>Object members that perform some task are called </a:t>
            </a:r>
            <a:r>
              <a:rPr lang="en-US" sz="3200" i="1" dirty="0">
                <a:latin typeface="Arial" pitchFamily="34" charset="0"/>
                <a:cs typeface="Arial" pitchFamily="34" charset="0"/>
                <a:sym typeface="Symbol" pitchFamily="18" charset="2"/>
              </a:rPr>
              <a:t>methods</a:t>
            </a:r>
            <a:r>
              <a:rPr lang="en-US" sz="3200" dirty="0">
                <a:latin typeface="Arial" pitchFamily="34" charset="0"/>
                <a:cs typeface="Arial" pitchFamily="34" charset="0"/>
                <a:sym typeface="Symbol" pitchFamily="18" charset="2"/>
              </a:rPr>
              <a:t>.</a:t>
            </a:r>
          </a:p>
          <a:p>
            <a:pPr eaLnBrk="1" hangingPunct="1"/>
            <a:endParaRPr lang="en-US" sz="3200" dirty="0">
              <a:latin typeface="Arial" pitchFamily="34" charset="0"/>
              <a:cs typeface="Arial" pitchFamily="34" charset="0"/>
              <a:sym typeface="Symbol" pitchFamily="18" charset="2"/>
            </a:endParaRPr>
          </a:p>
          <a:p>
            <a:pPr eaLnBrk="1" hangingPunct="1"/>
            <a:r>
              <a:rPr lang="en-US" sz="3200" dirty="0">
                <a:latin typeface="Arial" pitchFamily="34" charset="0"/>
                <a:cs typeface="Arial" pitchFamily="34" charset="0"/>
                <a:sym typeface="Symbol" pitchFamily="18" charset="2"/>
              </a:rPr>
              <a:t>Object members that store data are called </a:t>
            </a:r>
            <a:r>
              <a:rPr lang="en-US" sz="3200" i="1" dirty="0">
                <a:latin typeface="Arial" pitchFamily="34" charset="0"/>
                <a:cs typeface="Arial" pitchFamily="34" charset="0"/>
                <a:sym typeface="Symbol" pitchFamily="18" charset="2"/>
              </a:rPr>
              <a:t>attributes</a:t>
            </a:r>
            <a:r>
              <a:rPr lang="en-US" sz="3200" dirty="0">
                <a:latin typeface="Arial" pitchFamily="34" charset="0"/>
                <a:cs typeface="Arial" pitchFamily="34" charset="0"/>
                <a:sym typeface="Symbol" pitchFamily="18" charset="2"/>
              </a:rPr>
              <a:t>.</a:t>
            </a:r>
          </a:p>
        </p:txBody>
      </p:sp>
    </p:spTree>
    <p:extLst>
      <p:ext uri="{BB962C8B-B14F-4D97-AF65-F5344CB8AC3E}">
        <p14:creationId xmlns:p14="http://schemas.microsoft.com/office/powerpoint/2010/main" val="18019858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38958" y="71735"/>
            <a:ext cx="6066083" cy="923330"/>
          </a:xfrm>
          <a:noFill/>
        </p:spPr>
        <p:txBody>
          <a:bodyPr vert="horz" wrap="none" lIns="91440" tIns="45720" rIns="91440" bIns="45720" rtlCol="0" anchor="ctr">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The Cube Case Study</a:t>
            </a:r>
          </a:p>
        </p:txBody>
      </p:sp>
      <p:graphicFrame>
        <p:nvGraphicFramePr>
          <p:cNvPr id="637978" name="Group 26"/>
          <p:cNvGraphicFramePr>
            <a:graphicFrameLocks noGrp="1"/>
          </p:cNvGraphicFramePr>
          <p:nvPr>
            <p:extLst>
              <p:ext uri="{D42A27DB-BD31-4B8C-83A1-F6EECF244321}">
                <p14:modId xmlns:p14="http://schemas.microsoft.com/office/powerpoint/2010/main" val="847604247"/>
              </p:ext>
            </p:extLst>
          </p:nvPr>
        </p:nvGraphicFramePr>
        <p:xfrm>
          <a:off x="228600" y="990600"/>
          <a:ext cx="8534400" cy="3251200"/>
        </p:xfrm>
        <a:graphic>
          <a:graphicData uri="http://schemas.openxmlformats.org/drawingml/2006/table">
            <a:tbl>
              <a:tblPr/>
              <a:tblGrid>
                <a:gridCol w="4648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Cube Methods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Black" pitchFamily="34" charset="0"/>
                        </a:rPr>
                        <a:t>Cube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Draw Cube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x Coordinate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Erase Cube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y Coordinate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Move Cube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44052" name="Picture 24" descr="j031174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7507288" y="4495800"/>
            <a:ext cx="1171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25" descr="j03117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1000" y="4572000"/>
            <a:ext cx="1169988"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27" descr="j0177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4196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336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9144000" cy="7017306"/>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1800" dirty="0" smtClean="0">
                <a:latin typeface="Times New Roman" pitchFamily="18" charset="0"/>
                <a:sym typeface="Symbol" pitchFamily="18" charset="2"/>
              </a:rPr>
              <a:t>// Java0810.java</a:t>
            </a:r>
          </a:p>
          <a:p>
            <a:pPr eaLnBrk="1" hangingPunct="1"/>
            <a:r>
              <a:rPr lang="en-US" sz="1800" dirty="0" smtClean="0">
                <a:latin typeface="Times New Roman" pitchFamily="18" charset="0"/>
                <a:sym typeface="Symbol" pitchFamily="18" charset="2"/>
              </a:rPr>
              <a:t>// Cube </a:t>
            </a:r>
            <a:r>
              <a:rPr lang="en-US" sz="1800" dirty="0" err="1" smtClean="0">
                <a:latin typeface="Times New Roman" pitchFamily="18" charset="0"/>
                <a:sym typeface="Symbol" pitchFamily="18" charset="2"/>
              </a:rPr>
              <a:t>Casestudy</a:t>
            </a:r>
            <a:r>
              <a:rPr lang="en-US" sz="1800" dirty="0" smtClean="0">
                <a:latin typeface="Times New Roman" pitchFamily="18" charset="0"/>
                <a:sym typeface="Symbol" pitchFamily="18" charset="2"/>
              </a:rPr>
              <a:t> #1</a:t>
            </a:r>
          </a:p>
          <a:p>
            <a:pPr eaLnBrk="1" hangingPunct="1"/>
            <a:r>
              <a:rPr lang="en-US" sz="1800" dirty="0" smtClean="0">
                <a:latin typeface="Times New Roman" pitchFamily="18" charset="0"/>
                <a:sym typeface="Symbol" pitchFamily="18" charset="2"/>
              </a:rPr>
              <a:t>// Stage #1 presents a &lt;Cube&gt; class with a default constructor.</a:t>
            </a:r>
          </a:p>
          <a:p>
            <a:pPr eaLnBrk="1" hangingPunct="1"/>
            <a:r>
              <a:rPr lang="en-US" sz="1800" dirty="0" smtClean="0">
                <a:latin typeface="Times New Roman" pitchFamily="18" charset="0"/>
                <a:sym typeface="Symbol" pitchFamily="18" charset="2"/>
              </a:rPr>
              <a:t>// This program does not display a cube.</a:t>
            </a:r>
          </a:p>
          <a:p>
            <a:pPr eaLnBrk="1" hangingPunct="1"/>
            <a:r>
              <a:rPr lang="en-US" sz="1800" dirty="0" smtClean="0">
                <a:latin typeface="Times New Roman" pitchFamily="18" charset="0"/>
                <a:sym typeface="Symbol" pitchFamily="18" charset="2"/>
              </a:rPr>
              <a:t>// The Cube Case Study uses applets.  Run the html file to execute.</a:t>
            </a:r>
          </a:p>
          <a:p>
            <a:pPr eaLnBrk="1" hangingPunct="1"/>
            <a:endParaRPr lang="en-US" sz="1600" dirty="0" smtClean="0">
              <a:latin typeface="Times New Roman" pitchFamily="18" charset="0"/>
              <a:sym typeface="Symbol" pitchFamily="18" charset="2"/>
            </a:endParaRPr>
          </a:p>
          <a:p>
            <a:pPr eaLnBrk="1" hangingPunct="1"/>
            <a:r>
              <a:rPr lang="en-US" sz="1800" dirty="0" smtClean="0">
                <a:latin typeface="Times New Roman" pitchFamily="18" charset="0"/>
                <a:sym typeface="Symbol" pitchFamily="18" charset="2"/>
              </a:rPr>
              <a:t>public class Java0810 extends Applet</a:t>
            </a:r>
          </a:p>
          <a:p>
            <a:pPr eaLnBrk="1" hangingPunct="1"/>
            <a:r>
              <a:rPr lang="en-US" sz="1800" dirty="0" smtClean="0">
                <a:latin typeface="Times New Roman" pitchFamily="18" charset="0"/>
                <a:sym typeface="Symbol" pitchFamily="18" charset="2"/>
              </a:rPr>
              <a:t>{</a:t>
            </a:r>
          </a:p>
          <a:p>
            <a:pPr eaLnBrk="1" hangingPunct="1"/>
            <a:r>
              <a:rPr lang="en-US" sz="1800" dirty="0" smtClean="0">
                <a:latin typeface="Times New Roman" pitchFamily="18" charset="0"/>
                <a:sym typeface="Symbol" pitchFamily="18" charset="2"/>
              </a:rPr>
              <a:t>	public void paint(Graphics g)</a:t>
            </a:r>
          </a:p>
          <a:p>
            <a:pPr eaLnBrk="1" hangingPunct="1"/>
            <a:r>
              <a:rPr lang="en-US" sz="1800" dirty="0" smtClean="0">
                <a:latin typeface="Times New Roman" pitchFamily="18" charset="0"/>
                <a:sym typeface="Symbol" pitchFamily="18" charset="2"/>
              </a:rPr>
              <a:t>	{</a:t>
            </a:r>
          </a:p>
          <a:p>
            <a:pPr eaLnBrk="1" hangingPunct="1"/>
            <a:r>
              <a:rPr lang="en-US" sz="1800" dirty="0" smtClean="0">
                <a:latin typeface="Times New Roman" pitchFamily="18" charset="0"/>
                <a:sym typeface="Symbol" pitchFamily="18" charset="2"/>
              </a:rPr>
              <a:t>		Cube </a:t>
            </a:r>
            <a:r>
              <a:rPr lang="en-US" sz="1800" dirty="0" err="1" smtClean="0">
                <a:latin typeface="Times New Roman" pitchFamily="18" charset="0"/>
                <a:sym typeface="Symbol" pitchFamily="18" charset="2"/>
              </a:rPr>
              <a:t>cube</a:t>
            </a:r>
            <a:r>
              <a:rPr lang="en-US" sz="1800" dirty="0" smtClean="0">
                <a:latin typeface="Times New Roman" pitchFamily="18" charset="0"/>
                <a:sym typeface="Symbol" pitchFamily="18" charset="2"/>
              </a:rPr>
              <a:t> = new Cube(g);</a:t>
            </a:r>
          </a:p>
          <a:p>
            <a:pPr eaLnBrk="1" hangingPunct="1"/>
            <a:r>
              <a:rPr lang="en-US" sz="1800" dirty="0" smtClean="0">
                <a:latin typeface="Times New Roman" pitchFamily="18" charset="0"/>
                <a:sym typeface="Symbol" pitchFamily="18" charset="2"/>
              </a:rPr>
              <a:t>	}</a:t>
            </a:r>
          </a:p>
          <a:p>
            <a:pPr eaLnBrk="1" hangingPunct="1"/>
            <a:r>
              <a:rPr lang="en-US" sz="1800" dirty="0" smtClean="0">
                <a:latin typeface="Times New Roman" pitchFamily="18" charset="0"/>
                <a:sym typeface="Symbol" pitchFamily="18" charset="2"/>
              </a:rPr>
              <a:t>}</a:t>
            </a:r>
          </a:p>
          <a:p>
            <a:pPr eaLnBrk="1" hangingPunct="1"/>
            <a:endParaRPr lang="en-US" sz="1600" dirty="0" smtClean="0">
              <a:latin typeface="Times New Roman" pitchFamily="18" charset="0"/>
              <a:sym typeface="Symbol" pitchFamily="18" charset="2"/>
            </a:endParaRPr>
          </a:p>
          <a:p>
            <a:pPr eaLnBrk="1" hangingPunct="1"/>
            <a:r>
              <a:rPr lang="en-US" sz="1800" dirty="0" smtClean="0">
                <a:latin typeface="Times New Roman" pitchFamily="18" charset="0"/>
                <a:sym typeface="Symbol" pitchFamily="18" charset="2"/>
              </a:rPr>
              <a:t>class Cube</a:t>
            </a:r>
          </a:p>
          <a:p>
            <a:pPr eaLnBrk="1" hangingPunct="1"/>
            <a:r>
              <a:rPr lang="en-US" sz="1800" dirty="0" smtClean="0">
                <a:latin typeface="Times New Roman" pitchFamily="18" charset="0"/>
                <a:sym typeface="Symbol" pitchFamily="18" charset="2"/>
              </a:rPr>
              <a:t>{</a:t>
            </a:r>
          </a:p>
          <a:p>
            <a:pPr eaLnBrk="1" hangingPunct="1"/>
            <a:r>
              <a:rPr lang="en-US" sz="1800" dirty="0" smtClean="0">
                <a:latin typeface="Times New Roman" pitchFamily="18" charset="0"/>
                <a:sym typeface="Symbol" pitchFamily="18" charset="2"/>
              </a:rPr>
              <a:t>	private </a:t>
            </a:r>
            <a:r>
              <a:rPr lang="en-US" sz="1800" dirty="0" err="1" smtClean="0">
                <a:latin typeface="Times New Roman" pitchFamily="18" charset="0"/>
                <a:sym typeface="Symbol" pitchFamily="18" charset="2"/>
              </a:rPr>
              <a:t>int</a:t>
            </a:r>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tlX</a:t>
            </a:r>
            <a:r>
              <a:rPr lang="en-US" sz="1800" dirty="0" smtClean="0">
                <a:latin typeface="Times New Roman" pitchFamily="18" charset="0"/>
                <a:sym typeface="Symbol" pitchFamily="18" charset="2"/>
              </a:rPr>
              <a:t>;	// </a:t>
            </a:r>
            <a:r>
              <a:rPr lang="en-US" sz="1800" dirty="0" err="1" smtClean="0">
                <a:latin typeface="Times New Roman" pitchFamily="18" charset="0"/>
                <a:sym typeface="Symbol" pitchFamily="18" charset="2"/>
              </a:rPr>
              <a:t>topleft</a:t>
            </a:r>
            <a:r>
              <a:rPr lang="en-US" sz="1800" dirty="0" smtClean="0">
                <a:latin typeface="Times New Roman" pitchFamily="18" charset="0"/>
                <a:sym typeface="Symbol" pitchFamily="18" charset="2"/>
              </a:rPr>
              <a:t> X coordinate of the Cube's position</a:t>
            </a:r>
          </a:p>
          <a:p>
            <a:pPr eaLnBrk="1" hangingPunct="1"/>
            <a:r>
              <a:rPr lang="en-US" sz="1800" dirty="0" smtClean="0">
                <a:latin typeface="Times New Roman" pitchFamily="18" charset="0"/>
                <a:sym typeface="Symbol" pitchFamily="18" charset="2"/>
              </a:rPr>
              <a:t>	private </a:t>
            </a:r>
            <a:r>
              <a:rPr lang="en-US" sz="1800" dirty="0" err="1" smtClean="0">
                <a:latin typeface="Times New Roman" pitchFamily="18" charset="0"/>
                <a:sym typeface="Symbol" pitchFamily="18" charset="2"/>
              </a:rPr>
              <a:t>int</a:t>
            </a:r>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tlY</a:t>
            </a:r>
            <a:r>
              <a:rPr lang="en-US" sz="1800" dirty="0" smtClean="0">
                <a:latin typeface="Times New Roman" pitchFamily="18" charset="0"/>
                <a:sym typeface="Symbol" pitchFamily="18" charset="2"/>
              </a:rPr>
              <a:t>;	// </a:t>
            </a:r>
            <a:r>
              <a:rPr lang="en-US" sz="1800" dirty="0" err="1" smtClean="0">
                <a:latin typeface="Times New Roman" pitchFamily="18" charset="0"/>
                <a:sym typeface="Symbol" pitchFamily="18" charset="2"/>
              </a:rPr>
              <a:t>topleft</a:t>
            </a:r>
            <a:r>
              <a:rPr lang="en-US" sz="1800" dirty="0" smtClean="0">
                <a:latin typeface="Times New Roman" pitchFamily="18" charset="0"/>
                <a:sym typeface="Symbol" pitchFamily="18" charset="2"/>
              </a:rPr>
              <a:t> y coordinate of the Cube's position</a:t>
            </a:r>
          </a:p>
          <a:p>
            <a:pPr eaLnBrk="1" hangingPunct="1"/>
            <a:endParaRPr lang="en-US" sz="1600" dirty="0" smtClean="0">
              <a:latin typeface="Times New Roman" pitchFamily="18" charset="0"/>
              <a:sym typeface="Symbol" pitchFamily="18" charset="2"/>
            </a:endParaRPr>
          </a:p>
          <a:p>
            <a:pPr eaLnBrk="1" hangingPunct="1"/>
            <a:r>
              <a:rPr lang="en-US" sz="1800" dirty="0" smtClean="0">
                <a:latin typeface="Times New Roman" pitchFamily="18" charset="0"/>
                <a:sym typeface="Symbol" pitchFamily="18" charset="2"/>
              </a:rPr>
              <a:t>	public Cube(Graphics g)</a:t>
            </a:r>
          </a:p>
          <a:p>
            <a:pPr eaLnBrk="1" hangingPunct="1"/>
            <a:r>
              <a:rPr lang="en-US" sz="1800" dirty="0" smtClean="0">
                <a:latin typeface="Times New Roman" pitchFamily="18" charset="0"/>
                <a:sym typeface="Symbol" pitchFamily="18" charset="2"/>
              </a:rPr>
              <a:t>	{</a:t>
            </a:r>
          </a:p>
          <a:p>
            <a:pPr eaLnBrk="1" hangingPunct="1"/>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tlX</a:t>
            </a:r>
            <a:r>
              <a:rPr lang="en-US" sz="1800" dirty="0" smtClean="0">
                <a:latin typeface="Times New Roman" pitchFamily="18" charset="0"/>
                <a:sym typeface="Symbol" pitchFamily="18" charset="2"/>
              </a:rPr>
              <a:t> = 50;</a:t>
            </a:r>
          </a:p>
          <a:p>
            <a:pPr eaLnBrk="1" hangingPunct="1"/>
            <a:r>
              <a:rPr lang="en-US" sz="1800" dirty="0" smtClean="0">
                <a:latin typeface="Times New Roman" pitchFamily="18" charset="0"/>
                <a:sym typeface="Symbol" pitchFamily="18" charset="2"/>
              </a:rPr>
              <a:t>		</a:t>
            </a:r>
            <a:r>
              <a:rPr lang="en-US" sz="1800" dirty="0" err="1" smtClean="0">
                <a:latin typeface="Times New Roman" pitchFamily="18" charset="0"/>
                <a:sym typeface="Symbol" pitchFamily="18" charset="2"/>
              </a:rPr>
              <a:t>tlY</a:t>
            </a:r>
            <a:r>
              <a:rPr lang="en-US" sz="1800" dirty="0" smtClean="0">
                <a:latin typeface="Times New Roman" pitchFamily="18" charset="0"/>
                <a:sym typeface="Symbol" pitchFamily="18" charset="2"/>
              </a:rPr>
              <a:t> = 50;</a:t>
            </a:r>
          </a:p>
          <a:p>
            <a:pPr eaLnBrk="1" hangingPunct="1"/>
            <a:r>
              <a:rPr lang="en-US" sz="1800" dirty="0" smtClean="0">
                <a:latin typeface="Times New Roman" pitchFamily="18" charset="0"/>
                <a:sym typeface="Symbol" pitchFamily="18" charset="2"/>
              </a:rPr>
              <a:t>	}</a:t>
            </a:r>
          </a:p>
          <a:p>
            <a:pPr eaLnBrk="1" hangingPunct="1"/>
            <a:r>
              <a:rPr lang="en-US" sz="1800" dirty="0" smtClean="0">
                <a:latin typeface="Times New Roman" pitchFamily="18" charset="0"/>
                <a:sym typeface="Symbol" pitchFamily="18" charset="2"/>
              </a:rPr>
              <a:t>}</a:t>
            </a: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147"/>
            <a:ext cx="4800600" cy="41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86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to="" calcmode="lin" valueType="num">
                                      <p:cBhvr>
                                        <p:cTn id="7"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686435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r>
              <a:rPr lang="en-US" sz="1600" dirty="0">
                <a:latin typeface="Times New Roman" pitchFamily="18" charset="0"/>
                <a:sym typeface="Symbol" pitchFamily="18" charset="2"/>
              </a:rPr>
              <a:t>// </a:t>
            </a:r>
            <a:r>
              <a:rPr lang="en-US" sz="1600" dirty="0" smtClean="0">
                <a:latin typeface="Times New Roman" pitchFamily="18" charset="0"/>
                <a:sym typeface="Symbol" pitchFamily="18" charset="2"/>
              </a:rPr>
              <a:t>Java0811.java   </a:t>
            </a:r>
            <a:r>
              <a:rPr lang="en-US" sz="1600" dirty="0">
                <a:latin typeface="Times New Roman" pitchFamily="18" charset="0"/>
                <a:sym typeface="Symbol" pitchFamily="18" charset="2"/>
              </a:rPr>
              <a:t>Cube </a:t>
            </a:r>
            <a:r>
              <a:rPr lang="en-US" sz="1600" dirty="0" err="1">
                <a:latin typeface="Times New Roman" pitchFamily="18" charset="0"/>
                <a:sym typeface="Symbol" pitchFamily="18" charset="2"/>
              </a:rPr>
              <a:t>Casestudy</a:t>
            </a:r>
            <a:r>
              <a:rPr lang="en-US" sz="1600" dirty="0">
                <a:latin typeface="Times New Roman" pitchFamily="18" charset="0"/>
                <a:sym typeface="Symbol" pitchFamily="18" charset="2"/>
              </a:rPr>
              <a:t> #2</a:t>
            </a:r>
          </a:p>
          <a:p>
            <a:pPr eaLnBrk="1" hangingPunct="1">
              <a:lnSpc>
                <a:spcPct val="90000"/>
              </a:lnSpc>
            </a:pPr>
            <a:r>
              <a:rPr lang="en-US" sz="1600" dirty="0">
                <a:latin typeface="Times New Roman" pitchFamily="18" charset="0"/>
                <a:sym typeface="Symbol" pitchFamily="18" charset="2"/>
              </a:rPr>
              <a:t>// Stage #2 presents adds a &lt;draw&gt; method to display one cube object.</a:t>
            </a:r>
          </a:p>
          <a:p>
            <a:pPr eaLnBrk="1" hangingPunct="1"/>
            <a:r>
              <a:rPr lang="en-US" sz="1600" dirty="0">
                <a:latin typeface="Times New Roman" pitchFamily="18" charset="0"/>
                <a:sym typeface="Symbol" pitchFamily="18" charset="2"/>
              </a:rPr>
              <a:t>public class </a:t>
            </a:r>
            <a:r>
              <a:rPr lang="en-US" sz="1600" dirty="0" smtClean="0">
                <a:latin typeface="Times New Roman" pitchFamily="18" charset="0"/>
                <a:sym typeface="Symbol" pitchFamily="18" charset="2"/>
              </a:rPr>
              <a:t>Java0811 </a:t>
            </a:r>
            <a:r>
              <a:rPr lang="en-US" sz="1600" dirty="0">
                <a:latin typeface="Times New Roman" pitchFamily="18" charset="0"/>
                <a:sym typeface="Symbol" pitchFamily="18" charset="2"/>
              </a:rPr>
              <a:t>extends Applet</a:t>
            </a:r>
          </a:p>
          <a:p>
            <a:pPr eaLnBrk="1" hangingPunct="1">
              <a:lnSpc>
                <a:spcPct val="90000"/>
              </a:lnSpc>
            </a:pPr>
            <a:r>
              <a:rPr lang="en-US" sz="1600" dirty="0">
                <a:latin typeface="Times New Roman" pitchFamily="18" charset="0"/>
                <a:sym typeface="Symbol" pitchFamily="18" charset="2"/>
              </a:rPr>
              <a:t>{</a:t>
            </a:r>
          </a:p>
          <a:p>
            <a:pPr eaLnBrk="1" hangingPunct="1">
              <a:lnSpc>
                <a:spcPct val="90000"/>
              </a:lnSpc>
            </a:pPr>
            <a:r>
              <a:rPr lang="en-US" sz="1600" dirty="0">
                <a:latin typeface="Times New Roman" pitchFamily="18" charset="0"/>
                <a:sym typeface="Symbol" pitchFamily="18" charset="2"/>
              </a:rPr>
              <a:t>	public void paint(Graphics g)</a:t>
            </a:r>
          </a:p>
          <a:p>
            <a:pPr eaLnBrk="1" hangingPunct="1">
              <a:lnSpc>
                <a:spcPct val="90000"/>
              </a:lnSpc>
            </a:pPr>
            <a:r>
              <a:rPr lang="en-US" sz="1600" dirty="0">
                <a:latin typeface="Times New Roman" pitchFamily="18" charset="0"/>
                <a:sym typeface="Symbol" pitchFamily="18" charset="2"/>
              </a:rPr>
              <a:t>	{</a:t>
            </a:r>
          </a:p>
          <a:p>
            <a:pPr eaLnBrk="1" hangingPunct="1">
              <a:lnSpc>
                <a:spcPct val="90000"/>
              </a:lnSpc>
            </a:pPr>
            <a:r>
              <a:rPr lang="en-US" sz="1600" dirty="0">
                <a:latin typeface="Times New Roman" pitchFamily="18" charset="0"/>
                <a:sym typeface="Symbol" pitchFamily="18" charset="2"/>
              </a:rPr>
              <a:t>		Cube </a:t>
            </a:r>
            <a:r>
              <a:rPr lang="en-US" sz="1600" dirty="0" err="1">
                <a:latin typeface="Times New Roman" pitchFamily="18" charset="0"/>
                <a:sym typeface="Symbol" pitchFamily="18" charset="2"/>
              </a:rPr>
              <a:t>cube</a:t>
            </a:r>
            <a:r>
              <a:rPr lang="en-US" sz="1600" dirty="0">
                <a:latin typeface="Times New Roman" pitchFamily="18" charset="0"/>
                <a:sym typeface="Symbol" pitchFamily="18" charset="2"/>
              </a:rPr>
              <a:t> = new Cube(g);</a:t>
            </a:r>
          </a:p>
          <a:p>
            <a:pPr eaLnBrk="1" hangingPunct="1">
              <a:lnSpc>
                <a:spcPct val="90000"/>
              </a:lnSpc>
            </a:pP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cube.draw</a:t>
            </a:r>
            <a:r>
              <a:rPr lang="en-US" sz="1600" dirty="0">
                <a:latin typeface="Times New Roman" pitchFamily="18" charset="0"/>
                <a:sym typeface="Symbol" pitchFamily="18" charset="2"/>
              </a:rPr>
              <a:t>(g);</a:t>
            </a:r>
          </a:p>
          <a:p>
            <a:pPr eaLnBrk="1" hangingPunct="1">
              <a:lnSpc>
                <a:spcPct val="90000"/>
              </a:lnSpc>
            </a:pPr>
            <a:r>
              <a:rPr lang="en-US" sz="1600" dirty="0">
                <a:latin typeface="Times New Roman" pitchFamily="18" charset="0"/>
                <a:sym typeface="Symbol" pitchFamily="18" charset="2"/>
              </a:rPr>
              <a:t>	}</a:t>
            </a:r>
          </a:p>
          <a:p>
            <a:pPr eaLnBrk="1" hangingPunct="1">
              <a:lnSpc>
                <a:spcPct val="90000"/>
              </a:lnSpc>
            </a:pPr>
            <a:r>
              <a:rPr lang="en-US" sz="1600" dirty="0">
                <a:latin typeface="Times New Roman" pitchFamily="18" charset="0"/>
                <a:sym typeface="Symbol" pitchFamily="18" charset="2"/>
              </a:rPr>
              <a:t>}</a:t>
            </a:r>
          </a:p>
          <a:p>
            <a:pPr eaLnBrk="1" hangingPunct="1">
              <a:lnSpc>
                <a:spcPct val="110000"/>
              </a:lnSpc>
            </a:pPr>
            <a:r>
              <a:rPr lang="en-US" sz="1600" dirty="0">
                <a:latin typeface="Times New Roman" pitchFamily="18" charset="0"/>
                <a:sym typeface="Symbol" pitchFamily="18" charset="2"/>
              </a:rPr>
              <a:t>class Cube</a:t>
            </a:r>
          </a:p>
          <a:p>
            <a:pPr eaLnBrk="1" hangingPunct="1">
              <a:lnSpc>
                <a:spcPct val="90000"/>
              </a:lnSpc>
            </a:pPr>
            <a:r>
              <a:rPr lang="en-US" sz="1600" dirty="0">
                <a:latin typeface="Times New Roman" pitchFamily="18" charset="0"/>
                <a:sym typeface="Symbol" pitchFamily="18" charset="2"/>
              </a:rPr>
              <a:t>{</a:t>
            </a:r>
          </a:p>
          <a:p>
            <a:pPr eaLnBrk="1" hangingPunct="1">
              <a:lnSpc>
                <a:spcPct val="90000"/>
              </a:lnSpc>
            </a:pPr>
            <a:r>
              <a:rPr lang="en-US" sz="1600" dirty="0">
                <a:latin typeface="Times New Roman" pitchFamily="18" charset="0"/>
                <a:sym typeface="Symbol" pitchFamily="18" charset="2"/>
              </a:rPr>
              <a:t>	private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tlX</a:t>
            </a:r>
            <a:r>
              <a:rPr lang="en-US" sz="1600" dirty="0">
                <a:latin typeface="Times New Roman" pitchFamily="18" charset="0"/>
                <a:sym typeface="Symbol" pitchFamily="18" charset="2"/>
              </a:rPr>
              <a:t>;				// </a:t>
            </a:r>
            <a:r>
              <a:rPr lang="en-US" sz="1600" dirty="0" err="1">
                <a:latin typeface="Times New Roman" pitchFamily="18" charset="0"/>
                <a:sym typeface="Symbol" pitchFamily="18" charset="2"/>
              </a:rPr>
              <a:t>topleft</a:t>
            </a:r>
            <a:r>
              <a:rPr lang="en-US" sz="1600" dirty="0">
                <a:latin typeface="Times New Roman" pitchFamily="18" charset="0"/>
                <a:sym typeface="Symbol" pitchFamily="18" charset="2"/>
              </a:rPr>
              <a:t> X coordinate of the Cube's position</a:t>
            </a:r>
          </a:p>
          <a:p>
            <a:pPr eaLnBrk="1" hangingPunct="1">
              <a:lnSpc>
                <a:spcPct val="90000"/>
              </a:lnSpc>
            </a:pPr>
            <a:r>
              <a:rPr lang="en-US" sz="1600" dirty="0">
                <a:latin typeface="Times New Roman" pitchFamily="18" charset="0"/>
                <a:sym typeface="Symbol" pitchFamily="18" charset="2"/>
              </a:rPr>
              <a:t>	private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tlY</a:t>
            </a:r>
            <a:r>
              <a:rPr lang="en-US" sz="1600" dirty="0">
                <a:latin typeface="Times New Roman" pitchFamily="18" charset="0"/>
                <a:sym typeface="Symbol" pitchFamily="18" charset="2"/>
              </a:rPr>
              <a:t>;				// </a:t>
            </a:r>
            <a:r>
              <a:rPr lang="en-US" sz="1600" dirty="0" err="1">
                <a:latin typeface="Times New Roman" pitchFamily="18" charset="0"/>
                <a:sym typeface="Symbol" pitchFamily="18" charset="2"/>
              </a:rPr>
              <a:t>topleft</a:t>
            </a:r>
            <a:r>
              <a:rPr lang="en-US" sz="1600" dirty="0">
                <a:latin typeface="Times New Roman" pitchFamily="18" charset="0"/>
                <a:sym typeface="Symbol" pitchFamily="18" charset="2"/>
              </a:rPr>
              <a:t> y coordinate of the Cube's position</a:t>
            </a:r>
          </a:p>
          <a:p>
            <a:pPr eaLnBrk="1" hangingPunct="1">
              <a:lnSpc>
                <a:spcPct val="90000"/>
              </a:lnSpc>
            </a:pPr>
            <a:r>
              <a:rPr lang="en-US" sz="1600" dirty="0">
                <a:latin typeface="Times New Roman" pitchFamily="18" charset="0"/>
                <a:sym typeface="Symbol" pitchFamily="18" charset="2"/>
              </a:rPr>
              <a:t>	</a:t>
            </a:r>
          </a:p>
          <a:p>
            <a:pPr eaLnBrk="1" hangingPunct="1">
              <a:lnSpc>
                <a:spcPct val="90000"/>
              </a:lnSpc>
            </a:pPr>
            <a:r>
              <a:rPr lang="en-US" sz="1600" dirty="0">
                <a:latin typeface="Times New Roman" pitchFamily="18" charset="0"/>
                <a:sym typeface="Symbol" pitchFamily="18" charset="2"/>
              </a:rPr>
              <a:t>	public Cube(Graphics g)   	{  </a:t>
            </a:r>
            <a:r>
              <a:rPr lang="en-US" sz="1600" dirty="0" err="1">
                <a:latin typeface="Times New Roman" pitchFamily="18" charset="0"/>
                <a:sym typeface="Symbol" pitchFamily="18" charset="2"/>
              </a:rPr>
              <a:t>tlX</a:t>
            </a:r>
            <a:r>
              <a:rPr lang="en-US" sz="1600" dirty="0">
                <a:latin typeface="Times New Roman" pitchFamily="18" charset="0"/>
                <a:sym typeface="Symbol" pitchFamily="18" charset="2"/>
              </a:rPr>
              <a:t> = 50;  </a:t>
            </a:r>
            <a:r>
              <a:rPr lang="en-US" sz="1600" dirty="0" err="1">
                <a:latin typeface="Times New Roman" pitchFamily="18" charset="0"/>
                <a:sym typeface="Symbol" pitchFamily="18" charset="2"/>
              </a:rPr>
              <a:t>tlY</a:t>
            </a:r>
            <a:r>
              <a:rPr lang="en-US" sz="1600" dirty="0">
                <a:latin typeface="Times New Roman" pitchFamily="18" charset="0"/>
                <a:sym typeface="Symbol" pitchFamily="18" charset="2"/>
              </a:rPr>
              <a:t> = 50;  }</a:t>
            </a:r>
          </a:p>
          <a:p>
            <a:pPr eaLnBrk="1" hangingPunct="1">
              <a:lnSpc>
                <a:spcPct val="90000"/>
              </a:lnSpc>
            </a:pPr>
            <a:r>
              <a:rPr lang="en-US" sz="1600" dirty="0">
                <a:latin typeface="Times New Roman" pitchFamily="18" charset="0"/>
                <a:sym typeface="Symbol" pitchFamily="18" charset="2"/>
              </a:rPr>
              <a:t>	</a:t>
            </a:r>
          </a:p>
          <a:p>
            <a:pPr eaLnBrk="1" hangingPunct="1">
              <a:lnSpc>
                <a:spcPct val="90000"/>
              </a:lnSpc>
            </a:pPr>
            <a:r>
              <a:rPr lang="en-US" sz="1600" b="0" dirty="0">
                <a:sym typeface="Symbol" pitchFamily="18" charset="2"/>
              </a:rPr>
              <a:t>	public void draw(Graphics g)</a:t>
            </a:r>
          </a:p>
          <a:p>
            <a:pPr eaLnBrk="1" hangingPunct="1">
              <a:lnSpc>
                <a:spcPct val="90000"/>
              </a:lnSpc>
            </a:pPr>
            <a:r>
              <a:rPr lang="en-US" sz="1600" b="0" dirty="0">
                <a:sym typeface="Symbol" pitchFamily="18" charset="2"/>
              </a:rPr>
              <a:t>	{</a:t>
            </a:r>
          </a:p>
          <a:p>
            <a:pPr eaLnBrk="1" hangingPunct="1">
              <a:lnSpc>
                <a:spcPct val="90000"/>
              </a:lnSpc>
            </a:pPr>
            <a:r>
              <a:rPr lang="en-US" sz="1600" b="0" dirty="0">
                <a:sym typeface="Symbol" pitchFamily="18" charset="2"/>
              </a:rPr>
              <a:t>		</a:t>
            </a:r>
            <a:r>
              <a:rPr lang="en-US" sz="1600" b="0" dirty="0" err="1">
                <a:sym typeface="Symbol" pitchFamily="18" charset="2"/>
              </a:rPr>
              <a:t>int</a:t>
            </a:r>
            <a:r>
              <a:rPr lang="en-US" sz="1600" b="0" dirty="0">
                <a:sym typeface="Symbol" pitchFamily="18" charset="2"/>
              </a:rPr>
              <a:t> tlX2 = </a:t>
            </a:r>
            <a:r>
              <a:rPr lang="en-US" sz="1600" b="0" dirty="0" err="1">
                <a:sym typeface="Symbol" pitchFamily="18" charset="2"/>
              </a:rPr>
              <a:t>tlX</a:t>
            </a:r>
            <a:r>
              <a:rPr lang="en-US" sz="1600" b="0" dirty="0">
                <a:sym typeface="Symbol" pitchFamily="18" charset="2"/>
              </a:rPr>
              <a:t> + 12;</a:t>
            </a:r>
          </a:p>
          <a:p>
            <a:pPr eaLnBrk="1" hangingPunct="1">
              <a:lnSpc>
                <a:spcPct val="90000"/>
              </a:lnSpc>
            </a:pPr>
            <a:r>
              <a:rPr lang="en-US" sz="1600" b="0" dirty="0">
                <a:sym typeface="Symbol" pitchFamily="18" charset="2"/>
              </a:rPr>
              <a:t>		</a:t>
            </a:r>
            <a:r>
              <a:rPr lang="en-US" sz="1600" b="0" dirty="0" err="1">
                <a:sym typeface="Symbol" pitchFamily="18" charset="2"/>
              </a:rPr>
              <a:t>int</a:t>
            </a:r>
            <a:r>
              <a:rPr lang="en-US" sz="1600" b="0" dirty="0">
                <a:sym typeface="Symbol" pitchFamily="18" charset="2"/>
              </a:rPr>
              <a:t> tlY2 = </a:t>
            </a:r>
            <a:r>
              <a:rPr lang="en-US" sz="1600" b="0" dirty="0" err="1">
                <a:sym typeface="Symbol" pitchFamily="18" charset="2"/>
              </a:rPr>
              <a:t>tlY</a:t>
            </a:r>
            <a:r>
              <a:rPr lang="en-US" sz="1600" b="0" dirty="0">
                <a:sym typeface="Symbol" pitchFamily="18" charset="2"/>
              </a:rPr>
              <a:t> + 12;</a:t>
            </a:r>
          </a:p>
          <a:p>
            <a:pPr eaLnBrk="1" hangingPunct="1">
              <a:lnSpc>
                <a:spcPct val="90000"/>
              </a:lnSpc>
            </a:pPr>
            <a:r>
              <a:rPr lang="en-US" sz="1600" b="0" dirty="0">
                <a:sym typeface="Symbol" pitchFamily="18" charset="2"/>
              </a:rPr>
              <a:t>		</a:t>
            </a:r>
            <a:r>
              <a:rPr lang="en-US" sz="1600" b="0" dirty="0" err="1">
                <a:sym typeface="Symbol" pitchFamily="18" charset="2"/>
              </a:rPr>
              <a:t>g.setColor</a:t>
            </a:r>
            <a:r>
              <a:rPr lang="en-US" sz="1600" b="0" dirty="0">
                <a:sym typeface="Symbol" pitchFamily="18" charset="2"/>
              </a:rPr>
              <a:t>(</a:t>
            </a:r>
            <a:r>
              <a:rPr lang="en-US" sz="1600" b="0" dirty="0" err="1">
                <a:sym typeface="Symbol" pitchFamily="18" charset="2"/>
              </a:rPr>
              <a:t>Color.black</a:t>
            </a:r>
            <a:r>
              <a:rPr lang="en-US" sz="1600" b="0" dirty="0">
                <a:sym typeface="Symbol" pitchFamily="18" charset="2"/>
              </a:rPr>
              <a:t>);</a:t>
            </a:r>
          </a:p>
          <a:p>
            <a:pPr eaLnBrk="1" hangingPunct="1">
              <a:lnSpc>
                <a:spcPct val="90000"/>
              </a:lnSpc>
            </a:pPr>
            <a:r>
              <a:rPr lang="en-US" sz="1600" b="0" dirty="0">
                <a:sym typeface="Symbol" pitchFamily="18" charset="2"/>
              </a:rPr>
              <a:t>		</a:t>
            </a:r>
            <a:r>
              <a:rPr lang="en-US" sz="1600" b="0" dirty="0" err="1">
                <a:sym typeface="Symbol" pitchFamily="18" charset="2"/>
              </a:rPr>
              <a:t>g.drawRect</a:t>
            </a:r>
            <a:r>
              <a:rPr lang="en-US" sz="1600" b="0" dirty="0">
                <a:sym typeface="Symbol" pitchFamily="18" charset="2"/>
              </a:rPr>
              <a:t>(tlX,tlY,50,50);</a:t>
            </a:r>
          </a:p>
          <a:p>
            <a:pPr eaLnBrk="1" hangingPunct="1">
              <a:lnSpc>
                <a:spcPct val="90000"/>
              </a:lnSpc>
            </a:pPr>
            <a:r>
              <a:rPr lang="en-US" sz="1600" b="0" dirty="0">
                <a:sym typeface="Symbol" pitchFamily="18" charset="2"/>
              </a:rPr>
              <a:t>		</a:t>
            </a:r>
            <a:r>
              <a:rPr lang="en-US" sz="1600" b="0" dirty="0" err="1">
                <a:sym typeface="Symbol" pitchFamily="18" charset="2"/>
              </a:rPr>
              <a:t>g.drawRect</a:t>
            </a:r>
            <a:r>
              <a:rPr lang="en-US" sz="1600" b="0" dirty="0">
                <a:sym typeface="Symbol" pitchFamily="18" charset="2"/>
              </a:rPr>
              <a:t>(tlX2,tlY2,50,50);</a:t>
            </a:r>
          </a:p>
          <a:p>
            <a:pPr eaLnBrk="1" hangingPunct="1">
              <a:lnSpc>
                <a:spcPct val="90000"/>
              </a:lnSpc>
            </a:pPr>
            <a:r>
              <a:rPr lang="en-US" sz="1600" b="0" dirty="0">
                <a:sym typeface="Symbol" pitchFamily="18" charset="2"/>
              </a:rPr>
              <a:t>		</a:t>
            </a:r>
            <a:r>
              <a:rPr lang="en-US" sz="1600" b="0" dirty="0" err="1">
                <a:sym typeface="Symbol" pitchFamily="18" charset="2"/>
              </a:rPr>
              <a:t>g.drawLine</a:t>
            </a:r>
            <a:r>
              <a:rPr lang="en-US" sz="1600" b="0" dirty="0">
                <a:sym typeface="Symbol" pitchFamily="18" charset="2"/>
              </a:rPr>
              <a:t>(tlX,tlY,tlX2,tlY2);</a:t>
            </a:r>
          </a:p>
          <a:p>
            <a:pPr eaLnBrk="1" hangingPunct="1">
              <a:lnSpc>
                <a:spcPct val="90000"/>
              </a:lnSpc>
            </a:pPr>
            <a:r>
              <a:rPr lang="en-US" sz="1600" b="0" dirty="0">
                <a:sym typeface="Symbol" pitchFamily="18" charset="2"/>
              </a:rPr>
              <a:t>		</a:t>
            </a:r>
            <a:r>
              <a:rPr lang="en-US" sz="1600" b="0" dirty="0" err="1">
                <a:sym typeface="Symbol" pitchFamily="18" charset="2"/>
              </a:rPr>
              <a:t>g.drawLine</a:t>
            </a:r>
            <a:r>
              <a:rPr lang="en-US" sz="1600" b="0" dirty="0">
                <a:sym typeface="Symbol" pitchFamily="18" charset="2"/>
              </a:rPr>
              <a:t>(tlX+50,tlY,tlX2+50,tlY2);</a:t>
            </a:r>
          </a:p>
          <a:p>
            <a:pPr eaLnBrk="1" hangingPunct="1">
              <a:lnSpc>
                <a:spcPct val="90000"/>
              </a:lnSpc>
            </a:pPr>
            <a:r>
              <a:rPr lang="en-US" sz="1600" b="0" dirty="0">
                <a:sym typeface="Symbol" pitchFamily="18" charset="2"/>
              </a:rPr>
              <a:t>		</a:t>
            </a:r>
            <a:r>
              <a:rPr lang="en-US" sz="1600" b="0" dirty="0" err="1">
                <a:sym typeface="Symbol" pitchFamily="18" charset="2"/>
              </a:rPr>
              <a:t>g.drawLine</a:t>
            </a:r>
            <a:r>
              <a:rPr lang="en-US" sz="1600" b="0" dirty="0">
                <a:sym typeface="Symbol" pitchFamily="18" charset="2"/>
              </a:rPr>
              <a:t>(tlX,tlY+50,tlX2,tlY2+50);</a:t>
            </a:r>
          </a:p>
          <a:p>
            <a:pPr eaLnBrk="1" hangingPunct="1">
              <a:lnSpc>
                <a:spcPct val="90000"/>
              </a:lnSpc>
            </a:pPr>
            <a:r>
              <a:rPr lang="en-US" sz="1600" b="0" dirty="0">
                <a:sym typeface="Symbol" pitchFamily="18" charset="2"/>
              </a:rPr>
              <a:t>		</a:t>
            </a:r>
            <a:r>
              <a:rPr lang="en-US" sz="1600" b="0" dirty="0" err="1">
                <a:sym typeface="Symbol" pitchFamily="18" charset="2"/>
              </a:rPr>
              <a:t>g.drawLine</a:t>
            </a:r>
            <a:r>
              <a:rPr lang="en-US" sz="1600" b="0" dirty="0">
                <a:sym typeface="Symbol" pitchFamily="18" charset="2"/>
              </a:rPr>
              <a:t>(tlX+50,tlY+50,tlX2+50,tlY2+50);		</a:t>
            </a:r>
          </a:p>
          <a:p>
            <a:pPr eaLnBrk="1" hangingPunct="1">
              <a:lnSpc>
                <a:spcPct val="90000"/>
              </a:lnSpc>
            </a:pPr>
            <a:r>
              <a:rPr lang="en-US" sz="1600" b="0" dirty="0">
                <a:sym typeface="Symbol" pitchFamily="18" charset="2"/>
              </a:rPr>
              <a:t>	}</a:t>
            </a:r>
          </a:p>
          <a:p>
            <a:pPr eaLnBrk="1" hangingPunct="1"/>
            <a:r>
              <a:rPr lang="en-US" sz="1600" dirty="0">
                <a:latin typeface="Times New Roman" pitchFamily="18" charset="0"/>
                <a:sym typeface="Symbol" pitchFamily="18" charset="2"/>
              </a:rPr>
              <a:t>} </a:t>
            </a:r>
          </a:p>
        </p:txBody>
      </p:sp>
      <p:pic>
        <p:nvPicPr>
          <p:cNvPr id="46084" name="Picture 8" descr="C:\Documents and Settings\JohnSchram\Local Settings\Temporary Internet Files\Content.IE5\HBASB2PV\MPj043871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l="17535" t="1666" r="18587" b="8333"/>
          <a:stretch>
            <a:fillRect/>
          </a:stretch>
        </p:blipFill>
        <p:spPr bwMode="auto">
          <a:xfrm>
            <a:off x="6455832" y="4114800"/>
            <a:ext cx="223096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69015" b="61085"/>
          <a:stretch/>
        </p:blipFill>
        <p:spPr bwMode="auto">
          <a:xfrm>
            <a:off x="5488854" y="-1"/>
            <a:ext cx="3655146" cy="392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5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to="" calcmode="lin" valueType="num">
                                      <p:cBhvr>
                                        <p:cTn id="7" dur="1" fill="hold"/>
                                        <p:tgtEl>
                                          <p:spTgt spid="4608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120000"/>
              </a:lnSpc>
            </a:pPr>
            <a:endParaRPr lang="en-US" sz="1600">
              <a:latin typeface="Times New Roman" pitchFamily="18" charset="0"/>
              <a:sym typeface="Symbol" pitchFamily="18" charset="2"/>
            </a:endParaRPr>
          </a:p>
        </p:txBody>
      </p:sp>
      <p:graphicFrame>
        <p:nvGraphicFramePr>
          <p:cNvPr id="640070" name="Group 70"/>
          <p:cNvGraphicFramePr>
            <a:graphicFrameLocks noGrp="1"/>
          </p:cNvGraphicFramePr>
          <p:nvPr>
            <p:extLst>
              <p:ext uri="{D42A27DB-BD31-4B8C-83A1-F6EECF244321}">
                <p14:modId xmlns:p14="http://schemas.microsoft.com/office/powerpoint/2010/main" val="600298835"/>
              </p:ext>
            </p:extLst>
          </p:nvPr>
        </p:nvGraphicFramePr>
        <p:xfrm>
          <a:off x="0" y="0"/>
          <a:ext cx="9144000" cy="6904038"/>
        </p:xfrm>
        <a:graphic>
          <a:graphicData uri="http://schemas.openxmlformats.org/drawingml/2006/table">
            <a:tbl>
              <a:tblPr/>
              <a:tblGrid>
                <a:gridCol w="4191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7508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Java0812.java    Cube </a:t>
                      </a:r>
                      <a:r>
                        <a:rPr kumimoji="0" lang="en-US" sz="1600" b="1" i="0" u="none" strike="noStrike" cap="none" normalizeH="0" baseline="0" dirty="0" err="1" smtClean="0">
                          <a:ln>
                            <a:noFill/>
                          </a:ln>
                          <a:solidFill>
                            <a:schemeClr val="tx1"/>
                          </a:solidFill>
                          <a:effectLst/>
                          <a:latin typeface="Times New Roman" pitchFamily="18" charset="0"/>
                          <a:ea typeface="Times New Roman" pitchFamily="18" charset="0"/>
                          <a:cs typeface="Arial" charset="0"/>
                        </a:rPr>
                        <a:t>Casestudy</a:t>
                      </a: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Stage #3 adds a second, overloaded constructor.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It is now possible to specify the size and the location of the cube.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 The &lt;draw&gt; method needs to be altered to handle different cube sizes.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837238">
                <a:tc>
                  <a:txBody>
                    <a:bodyPr/>
                    <a:lstStyle/>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java.awt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java.applet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public class Java0812 extends Applet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public void paint(Graphics g)</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 cube1 = new Cube(g,50,50,50);</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cube1.draw(g);</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 cube2 = new Cube(g,400,50,100);</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cube2.draw(g);</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 cube3 = new Cube(g,50,300,150);</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cube3.draw(g);</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 cube4 = new Cube(g,400,300,200);</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cube4.draw(g);						</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Lst>
                      </a:pPr>
                      <a:endParaRPr kumimoji="0" lang="en-US" sz="24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class Cube</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private </a:t>
                      </a:r>
                      <a:r>
                        <a:rPr kumimoji="0" lang="en-US" sz="1600" b="1" i="0" u="none" strike="noStrike" cap="none" normalizeH="0" baseline="0" dirty="0" err="1" smtClean="0">
                          <a:ln>
                            <a:noFill/>
                          </a:ln>
                          <a:solidFill>
                            <a:schemeClr val="tx1"/>
                          </a:solidFill>
                          <a:effectLst/>
                          <a:latin typeface="Times New Roman" pitchFamily="18" charset="0"/>
                        </a:rPr>
                        <a:t>int</a:t>
                      </a: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tlX</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private </a:t>
                      </a:r>
                      <a:r>
                        <a:rPr kumimoji="0" lang="en-US" sz="1600" b="1" i="0" u="none" strike="noStrike" cap="none" normalizeH="0" baseline="0" dirty="0" err="1" smtClean="0">
                          <a:ln>
                            <a:noFill/>
                          </a:ln>
                          <a:solidFill>
                            <a:schemeClr val="tx1"/>
                          </a:solidFill>
                          <a:effectLst/>
                          <a:latin typeface="Times New Roman" pitchFamily="18" charset="0"/>
                        </a:rPr>
                        <a:t>int</a:t>
                      </a: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tlY</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4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private </a:t>
                      </a:r>
                      <a:r>
                        <a:rPr kumimoji="0" lang="en-US" sz="1600" b="1" i="0" u="none" strike="noStrike" cap="none" normalizeH="0" baseline="0" dirty="0" err="1" smtClean="0">
                          <a:ln>
                            <a:noFill/>
                          </a:ln>
                          <a:solidFill>
                            <a:schemeClr val="tx1"/>
                          </a:solidFill>
                          <a:effectLst/>
                          <a:latin typeface="Times New Roman" pitchFamily="18" charset="0"/>
                        </a:rPr>
                        <a:t>int</a:t>
                      </a:r>
                      <a:r>
                        <a:rPr kumimoji="0" lang="en-US" sz="1600" b="1" i="0" u="none" strike="noStrike" cap="none" normalizeH="0" baseline="0" dirty="0" smtClean="0">
                          <a:ln>
                            <a:noFill/>
                          </a:ln>
                          <a:solidFill>
                            <a:schemeClr val="tx1"/>
                          </a:solidFill>
                          <a:effectLst/>
                          <a:latin typeface="Times New Roman" pitchFamily="18" charset="0"/>
                        </a:rPr>
                        <a:t> size;</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public Cube(Graphics g)</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tlX</a:t>
                      </a:r>
                      <a:r>
                        <a:rPr kumimoji="0" lang="en-US" sz="1600" b="1" i="0" u="none" strike="noStrike" cap="none" normalizeH="0" baseline="0" dirty="0" smtClean="0">
                          <a:ln>
                            <a:noFill/>
                          </a:ln>
                          <a:solidFill>
                            <a:schemeClr val="tx1"/>
                          </a:solidFill>
                          <a:effectLst/>
                          <a:latin typeface="Times New Roman" pitchFamily="18" charset="0"/>
                        </a:rPr>
                        <a:t> = 50;   </a:t>
                      </a:r>
                      <a:r>
                        <a:rPr kumimoji="0" lang="en-US" sz="1600" b="1" i="0" u="none" strike="noStrike" cap="none" normalizeH="0" baseline="0" dirty="0" err="1" smtClean="0">
                          <a:ln>
                            <a:noFill/>
                          </a:ln>
                          <a:solidFill>
                            <a:schemeClr val="tx1"/>
                          </a:solidFill>
                          <a:effectLst/>
                          <a:latin typeface="Times New Roman" pitchFamily="18" charset="0"/>
                        </a:rPr>
                        <a:t>tlY</a:t>
                      </a:r>
                      <a:r>
                        <a:rPr kumimoji="0" lang="en-US" sz="1600" b="1" i="0" u="none" strike="noStrike" cap="none" normalizeH="0" baseline="0" dirty="0" smtClean="0">
                          <a:ln>
                            <a:noFill/>
                          </a:ln>
                          <a:solidFill>
                            <a:schemeClr val="tx1"/>
                          </a:solidFill>
                          <a:effectLst/>
                          <a:latin typeface="Times New Roman" pitchFamily="18" charset="0"/>
                        </a:rPr>
                        <a:t> = 50;   size = 50;</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public Cube(Graphics g,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int</a:t>
                      </a:r>
                      <a:r>
                        <a:rPr kumimoji="0" lang="en-US" sz="1600" b="1" i="0" u="none" strike="noStrike" cap="none" normalizeH="0" baseline="0" dirty="0" smtClean="0">
                          <a:ln>
                            <a:noFill/>
                          </a:ln>
                          <a:solidFill>
                            <a:schemeClr val="tx1"/>
                          </a:solidFill>
                          <a:effectLst/>
                          <a:latin typeface="Arial" pitchFamily="34" charset="0"/>
                          <a:cs typeface="Arial" pitchFamily="34" charset="0"/>
                        </a:rPr>
                        <a:t> x,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int</a:t>
                      </a:r>
                      <a:r>
                        <a:rPr kumimoji="0" lang="en-US" sz="1600" b="1" i="0" u="none" strike="noStrike" cap="none" normalizeH="0" baseline="0" dirty="0" smtClean="0">
                          <a:ln>
                            <a:noFill/>
                          </a:ln>
                          <a:solidFill>
                            <a:schemeClr val="tx1"/>
                          </a:solidFill>
                          <a:effectLst/>
                          <a:latin typeface="Arial" pitchFamily="34" charset="0"/>
                          <a:cs typeface="Arial" pitchFamily="34" charset="0"/>
                        </a:rPr>
                        <a:t> y,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int</a:t>
                      </a:r>
                      <a:r>
                        <a:rPr kumimoji="0" lang="en-US" sz="1600" b="1" i="0" u="none" strike="noStrike" cap="none" normalizeH="0" baseline="0" dirty="0" smtClean="0">
                          <a:ln>
                            <a:noFill/>
                          </a:ln>
                          <a:solidFill>
                            <a:schemeClr val="tx1"/>
                          </a:solidFill>
                          <a:effectLst/>
                          <a:latin typeface="Arial" pitchFamily="34" charset="0"/>
                          <a:cs typeface="Arial" pitchFamily="34" charset="0"/>
                        </a:rPr>
                        <a:t> s)</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tlX</a:t>
                      </a:r>
                      <a:r>
                        <a:rPr kumimoji="0" lang="en-US" sz="1600" b="1" i="0" u="none" strike="noStrike" cap="none" normalizeH="0" baseline="0" dirty="0" smtClean="0">
                          <a:ln>
                            <a:noFill/>
                          </a:ln>
                          <a:solidFill>
                            <a:schemeClr val="tx1"/>
                          </a:solidFill>
                          <a:effectLst/>
                          <a:latin typeface="Arial" pitchFamily="34" charset="0"/>
                          <a:cs typeface="Arial" pitchFamily="34" charset="0"/>
                        </a:rPr>
                        <a:t> = x;   </a:t>
                      </a:r>
                      <a:r>
                        <a:rPr kumimoji="0" lang="en-US" sz="1600" b="1" i="0" u="none" strike="noStrike" cap="none" normalizeH="0" baseline="0" dirty="0" err="1" smtClean="0">
                          <a:ln>
                            <a:noFill/>
                          </a:ln>
                          <a:solidFill>
                            <a:schemeClr val="tx1"/>
                          </a:solidFill>
                          <a:effectLst/>
                          <a:latin typeface="Arial" pitchFamily="34" charset="0"/>
                          <a:cs typeface="Arial" pitchFamily="34" charset="0"/>
                        </a:rPr>
                        <a:t>tlY</a:t>
                      </a:r>
                      <a:r>
                        <a:rPr kumimoji="0" lang="en-US" sz="1600" b="1" i="0" u="none" strike="noStrike" cap="none" normalizeH="0" baseline="0" dirty="0" smtClean="0">
                          <a:ln>
                            <a:noFill/>
                          </a:ln>
                          <a:solidFill>
                            <a:schemeClr val="tx1"/>
                          </a:solidFill>
                          <a:effectLst/>
                          <a:latin typeface="Arial" pitchFamily="34" charset="0"/>
                          <a:cs typeface="Arial" pitchFamily="34" charset="0"/>
                        </a:rPr>
                        <a:t> = y;   size = s;</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endParaRPr kumimoji="0" lang="en-US" sz="1600" b="0" i="0" u="none" strike="noStrike" cap="none" normalizeH="0" baseline="0" dirty="0" smtClean="0">
                        <a:ln>
                          <a:noFill/>
                        </a:ln>
                        <a:solidFill>
                          <a:schemeClr val="tx1"/>
                        </a:solidFill>
                        <a:effectLst/>
                        <a:latin typeface="Arial Black"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public void draw(Graphics g)</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int</a:t>
                      </a:r>
                      <a:r>
                        <a:rPr kumimoji="0" lang="en-US" sz="1600" b="1" i="0" u="none" strike="noStrike" cap="none" normalizeH="0" baseline="0" dirty="0" smtClean="0">
                          <a:ln>
                            <a:noFill/>
                          </a:ln>
                          <a:solidFill>
                            <a:schemeClr val="tx1"/>
                          </a:solidFill>
                          <a:effectLst/>
                          <a:latin typeface="Arial" pitchFamily="34" charset="0"/>
                          <a:cs typeface="Arial" pitchFamily="34" charset="0"/>
                        </a:rPr>
                        <a:t> tlX2 = </a:t>
                      </a:r>
                      <a:r>
                        <a:rPr kumimoji="0" lang="en-US" sz="1600" b="1" i="0" u="none" strike="noStrike" cap="none" normalizeH="0" baseline="0" dirty="0" err="1" smtClean="0">
                          <a:ln>
                            <a:noFill/>
                          </a:ln>
                          <a:solidFill>
                            <a:schemeClr val="tx1"/>
                          </a:solidFill>
                          <a:effectLst/>
                          <a:latin typeface="Arial" pitchFamily="34" charset="0"/>
                          <a:cs typeface="Arial" pitchFamily="34" charset="0"/>
                        </a:rPr>
                        <a:t>tlX</a:t>
                      </a:r>
                      <a:r>
                        <a:rPr kumimoji="0" lang="en-US" sz="1600" b="1" i="0" u="none" strike="noStrike" cap="none" normalizeH="0" baseline="0" dirty="0" smtClean="0">
                          <a:ln>
                            <a:noFill/>
                          </a:ln>
                          <a:solidFill>
                            <a:schemeClr val="tx1"/>
                          </a:solidFill>
                          <a:effectLst/>
                          <a:latin typeface="Arial" pitchFamily="34" charset="0"/>
                          <a:cs typeface="Arial" pitchFamily="34" charset="0"/>
                        </a:rPr>
                        <a:t> + size/3;</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int</a:t>
                      </a:r>
                      <a:r>
                        <a:rPr kumimoji="0" lang="en-US" sz="1600" b="1" i="0" u="none" strike="noStrike" cap="none" normalizeH="0" baseline="0" dirty="0" smtClean="0">
                          <a:ln>
                            <a:noFill/>
                          </a:ln>
                          <a:solidFill>
                            <a:schemeClr val="tx1"/>
                          </a:solidFill>
                          <a:effectLst/>
                          <a:latin typeface="Arial" pitchFamily="34" charset="0"/>
                          <a:cs typeface="Arial" pitchFamily="34" charset="0"/>
                        </a:rPr>
                        <a:t> tlY2 = </a:t>
                      </a:r>
                      <a:r>
                        <a:rPr kumimoji="0" lang="en-US" sz="1600" b="1" i="0" u="none" strike="noStrike" cap="none" normalizeH="0" baseline="0" dirty="0" err="1" smtClean="0">
                          <a:ln>
                            <a:noFill/>
                          </a:ln>
                          <a:solidFill>
                            <a:schemeClr val="tx1"/>
                          </a:solidFill>
                          <a:effectLst/>
                          <a:latin typeface="Arial" pitchFamily="34" charset="0"/>
                          <a:cs typeface="Arial" pitchFamily="34" charset="0"/>
                        </a:rPr>
                        <a:t>tlY</a:t>
                      </a:r>
                      <a:r>
                        <a:rPr kumimoji="0" lang="en-US" sz="1600" b="1" i="0" u="none" strike="noStrike" cap="none" normalizeH="0" baseline="0" dirty="0" smtClean="0">
                          <a:ln>
                            <a:noFill/>
                          </a:ln>
                          <a:solidFill>
                            <a:schemeClr val="tx1"/>
                          </a:solidFill>
                          <a:effectLst/>
                          <a:latin typeface="Arial" pitchFamily="34" charset="0"/>
                          <a:cs typeface="Arial" pitchFamily="34" charset="0"/>
                        </a:rPr>
                        <a:t> + size/3;</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g.setColor</a:t>
                      </a:r>
                      <a:r>
                        <a:rPr kumimoji="0" lang="en-US" sz="1600" b="1" i="0" u="none" strike="noStrike" cap="none" normalizeH="0" baseline="0" dirty="0" smtClean="0">
                          <a:ln>
                            <a:noFill/>
                          </a:ln>
                          <a:solidFill>
                            <a:schemeClr val="tx1"/>
                          </a:solidFill>
                          <a:effectLst/>
                          <a:latin typeface="Arial" pitchFamily="34" charset="0"/>
                          <a:cs typeface="Arial" pitchFamily="34" charset="0"/>
                        </a:rPr>
                        <a:t>(</a:t>
                      </a:r>
                      <a:r>
                        <a:rPr kumimoji="0" lang="en-US" sz="1600" b="1" i="0" u="none" strike="noStrike" cap="none" normalizeH="0" baseline="0" dirty="0" err="1" smtClean="0">
                          <a:ln>
                            <a:noFill/>
                          </a:ln>
                          <a:solidFill>
                            <a:schemeClr val="tx1"/>
                          </a:solidFill>
                          <a:effectLst/>
                          <a:latin typeface="Arial" pitchFamily="34" charset="0"/>
                          <a:cs typeface="Arial" pitchFamily="34" charset="0"/>
                        </a:rPr>
                        <a:t>Color.black</a:t>
                      </a:r>
                      <a:r>
                        <a:rPr kumimoji="0" lang="en-US" sz="16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g.drawRect</a:t>
                      </a:r>
                      <a:r>
                        <a:rPr kumimoji="0" lang="en-US" sz="1600" b="1" i="0" u="none" strike="noStrike" cap="none" normalizeH="0" baseline="0" dirty="0" smtClean="0">
                          <a:ln>
                            <a:noFill/>
                          </a:ln>
                          <a:solidFill>
                            <a:schemeClr val="tx1"/>
                          </a:solidFill>
                          <a:effectLst/>
                          <a:latin typeface="Arial" pitchFamily="34" charset="0"/>
                          <a:cs typeface="Arial" pitchFamily="34" charset="0"/>
                        </a:rPr>
                        <a:t>(</a:t>
                      </a:r>
                      <a:r>
                        <a:rPr kumimoji="0" lang="en-US" sz="1600" b="1" i="0" u="none" strike="noStrike" cap="none" normalizeH="0" baseline="0" dirty="0" err="1" smtClean="0">
                          <a:ln>
                            <a:noFill/>
                          </a:ln>
                          <a:solidFill>
                            <a:schemeClr val="tx1"/>
                          </a:solidFill>
                          <a:effectLst/>
                          <a:latin typeface="Arial" pitchFamily="34" charset="0"/>
                          <a:cs typeface="Arial" pitchFamily="34" charset="0"/>
                        </a:rPr>
                        <a:t>tlX,tlY,size,size</a:t>
                      </a:r>
                      <a:r>
                        <a:rPr kumimoji="0" lang="en-US" sz="16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g.drawRect</a:t>
                      </a:r>
                      <a:r>
                        <a:rPr kumimoji="0" lang="en-US" sz="1600" b="1" i="0" u="none" strike="noStrike" cap="none" normalizeH="0" baseline="0" dirty="0" smtClean="0">
                          <a:ln>
                            <a:noFill/>
                          </a:ln>
                          <a:solidFill>
                            <a:schemeClr val="tx1"/>
                          </a:solidFill>
                          <a:effectLst/>
                          <a:latin typeface="Arial" pitchFamily="34" charset="0"/>
                          <a:cs typeface="Arial" pitchFamily="34" charset="0"/>
                        </a:rPr>
                        <a:t>(tlX2,tlY2,size,size);</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g.drawLine</a:t>
                      </a:r>
                      <a:r>
                        <a:rPr kumimoji="0" lang="en-US" sz="1600" b="1" i="0" u="none" strike="noStrike" cap="none" normalizeH="0" baseline="0" dirty="0" smtClean="0">
                          <a:ln>
                            <a:noFill/>
                          </a:ln>
                          <a:solidFill>
                            <a:schemeClr val="tx1"/>
                          </a:solidFill>
                          <a:effectLst/>
                          <a:latin typeface="Arial" pitchFamily="34" charset="0"/>
                          <a:cs typeface="Arial" pitchFamily="34" charset="0"/>
                        </a:rPr>
                        <a:t>(tlX,tlY,tlX2,tlY2);</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g.drawLine</a:t>
                      </a:r>
                      <a:r>
                        <a:rPr kumimoji="0" lang="en-US" sz="1600" b="1" i="0" u="none" strike="noStrike" cap="none" normalizeH="0" baseline="0" dirty="0" smtClean="0">
                          <a:ln>
                            <a:noFill/>
                          </a:ln>
                          <a:solidFill>
                            <a:schemeClr val="tx1"/>
                          </a:solidFill>
                          <a:effectLst/>
                          <a:latin typeface="Arial" pitchFamily="34" charset="0"/>
                          <a:cs typeface="Arial" pitchFamily="34" charset="0"/>
                        </a:rPr>
                        <a:t>(tlX+size,tlY,tlX2+size,tlY2);</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g.drawLine</a:t>
                      </a:r>
                      <a:r>
                        <a:rPr kumimoji="0" lang="en-US" sz="1600" b="1" i="0" u="none" strike="noStrike" cap="none" normalizeH="0" baseline="0" dirty="0" smtClean="0">
                          <a:ln>
                            <a:noFill/>
                          </a:ln>
                          <a:solidFill>
                            <a:schemeClr val="tx1"/>
                          </a:solidFill>
                          <a:effectLst/>
                          <a:latin typeface="Arial" pitchFamily="34" charset="0"/>
                          <a:cs typeface="Arial" pitchFamily="34" charset="0"/>
                        </a:rPr>
                        <a:t>(tlX,tlY+size,tlX2,tlY2+size);</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g.drawLine</a:t>
                      </a:r>
                      <a:r>
                        <a:rPr kumimoji="0" lang="en-US" sz="1600" b="1" i="0" u="none" strike="noStrike" cap="none" normalizeH="0" baseline="0" dirty="0" smtClean="0">
                          <a:ln>
                            <a:noFill/>
                          </a:ln>
                          <a:solidFill>
                            <a:schemeClr val="tx1"/>
                          </a:solidFill>
                          <a:effectLst/>
                          <a:latin typeface="Arial" pitchFamily="34" charset="0"/>
                          <a:cs typeface="Arial" pitchFamily="34" charset="0"/>
                        </a:rPr>
                        <a:t>(tlX+size,tlY+size,tlX2+size,tlY2+size);</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2163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0406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68453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r>
              <a:rPr lang="en-US" sz="1600" dirty="0">
                <a:latin typeface="Times New Roman" pitchFamily="18" charset="0"/>
                <a:sym typeface="Symbol" pitchFamily="18" charset="2"/>
              </a:rPr>
              <a:t>// </a:t>
            </a:r>
            <a:r>
              <a:rPr lang="en-US" sz="1600" dirty="0" smtClean="0">
                <a:latin typeface="Times New Roman" pitchFamily="18" charset="0"/>
                <a:sym typeface="Symbol" pitchFamily="18" charset="2"/>
              </a:rPr>
              <a:t>Java0813.java    </a:t>
            </a:r>
            <a:r>
              <a:rPr lang="en-US" sz="1600" dirty="0">
                <a:latin typeface="Times New Roman" pitchFamily="18" charset="0"/>
                <a:sym typeface="Symbol" pitchFamily="18" charset="2"/>
              </a:rPr>
              <a:t>Cube </a:t>
            </a:r>
            <a:r>
              <a:rPr lang="en-US" sz="1600" dirty="0" err="1">
                <a:latin typeface="Times New Roman" pitchFamily="18" charset="0"/>
                <a:sym typeface="Symbol" pitchFamily="18" charset="2"/>
              </a:rPr>
              <a:t>Casestudy</a:t>
            </a:r>
            <a:r>
              <a:rPr lang="en-US" sz="1600" dirty="0">
                <a:latin typeface="Times New Roman" pitchFamily="18" charset="0"/>
                <a:sym typeface="Symbol" pitchFamily="18" charset="2"/>
              </a:rPr>
              <a:t> #4</a:t>
            </a:r>
          </a:p>
          <a:p>
            <a:pPr eaLnBrk="1" hangingPunct="1"/>
            <a:r>
              <a:rPr lang="en-US" sz="1600" dirty="0">
                <a:latin typeface="Times New Roman" pitchFamily="18" charset="0"/>
                <a:sym typeface="Symbol" pitchFamily="18" charset="2"/>
              </a:rPr>
              <a:t>// Stage #4 adds a &lt;move&gt; method, which updates the cube's coordinates</a:t>
            </a:r>
          </a:p>
          <a:p>
            <a:pPr eaLnBrk="1" hangingPunct="1"/>
            <a:r>
              <a:rPr lang="en-US" sz="1600" dirty="0">
                <a:latin typeface="Times New Roman" pitchFamily="18" charset="0"/>
                <a:sym typeface="Symbol" pitchFamily="18" charset="2"/>
              </a:rPr>
              <a:t>// and draws a cube at the new location.</a:t>
            </a:r>
          </a:p>
          <a:p>
            <a:pPr eaLnBrk="1" hangingPunct="1"/>
            <a:r>
              <a:rPr lang="en-US" sz="1600" b="0" dirty="0">
                <a:solidFill>
                  <a:srgbClr val="006000"/>
                </a:solidFill>
                <a:sym typeface="Symbol" pitchFamily="18" charset="2"/>
              </a:rPr>
              <a:t>// Only new methods are shown.</a:t>
            </a:r>
          </a:p>
          <a:p>
            <a:pPr eaLnBrk="1" hangingPunct="1"/>
            <a:endParaRPr lang="en-US" sz="1600" b="0" i="1" dirty="0">
              <a:sym typeface="Symbol" pitchFamily="18" charset="2"/>
            </a:endParaRPr>
          </a:p>
          <a:p>
            <a:pPr eaLnBrk="1" hangingPunct="1"/>
            <a:r>
              <a:rPr lang="en-US" sz="1600" dirty="0">
                <a:latin typeface="Times New Roman" pitchFamily="18" charset="0"/>
                <a:sym typeface="Symbol" pitchFamily="18" charset="2"/>
              </a:rPr>
              <a:t>public class </a:t>
            </a:r>
            <a:r>
              <a:rPr lang="en-US" sz="1600" dirty="0" smtClean="0">
                <a:latin typeface="Times New Roman" pitchFamily="18" charset="0"/>
                <a:sym typeface="Symbol" pitchFamily="18" charset="2"/>
              </a:rPr>
              <a:t>Java0813 </a:t>
            </a:r>
            <a:r>
              <a:rPr lang="en-US" sz="1600" dirty="0">
                <a:latin typeface="Times New Roman" pitchFamily="18" charset="0"/>
                <a:sym typeface="Symbol" pitchFamily="18" charset="2"/>
              </a:rPr>
              <a:t>extends Applet</a:t>
            </a:r>
          </a:p>
          <a:p>
            <a:pPr eaLnBrk="1" hangingPunct="1"/>
            <a:r>
              <a:rPr lang="en-US" sz="1600" dirty="0">
                <a:latin typeface="Times New Roman" pitchFamily="18" charset="0"/>
                <a:sym typeface="Symbol" pitchFamily="18" charset="2"/>
              </a:rPr>
              <a:t>{</a:t>
            </a:r>
          </a:p>
          <a:p>
            <a:pPr eaLnBrk="1" hangingPunct="1"/>
            <a:r>
              <a:rPr lang="en-US" sz="1600" dirty="0">
                <a:latin typeface="Times New Roman" pitchFamily="18" charset="0"/>
                <a:sym typeface="Symbol" pitchFamily="18" charset="2"/>
              </a:rPr>
              <a:t>	public void paint(Graphics g)</a:t>
            </a:r>
          </a:p>
          <a:p>
            <a:pPr eaLnBrk="1" hangingPunct="1"/>
            <a:r>
              <a:rPr lang="en-US" sz="1600" dirty="0">
                <a:latin typeface="Times New Roman" pitchFamily="18" charset="0"/>
                <a:sym typeface="Symbol" pitchFamily="18" charset="2"/>
              </a:rPr>
              <a:t>	{</a:t>
            </a:r>
          </a:p>
          <a:p>
            <a:pPr eaLnBrk="1" hangingPunct="1"/>
            <a:r>
              <a:rPr lang="en-US" sz="1600" dirty="0">
                <a:latin typeface="Times New Roman" pitchFamily="18" charset="0"/>
                <a:sym typeface="Symbol" pitchFamily="18" charset="2"/>
              </a:rPr>
              <a:t>		Cube </a:t>
            </a:r>
            <a:r>
              <a:rPr lang="en-US" sz="1600" dirty="0" err="1">
                <a:latin typeface="Times New Roman" pitchFamily="18" charset="0"/>
                <a:sym typeface="Symbol" pitchFamily="18" charset="2"/>
              </a:rPr>
              <a:t>cube</a:t>
            </a:r>
            <a:r>
              <a:rPr lang="en-US" sz="1600" dirty="0">
                <a:latin typeface="Times New Roman" pitchFamily="18" charset="0"/>
                <a:sym typeface="Symbol" pitchFamily="18" charset="2"/>
              </a:rPr>
              <a:t> = new Cube(g,50,50,50);</a:t>
            </a:r>
          </a:p>
          <a:p>
            <a:pPr eaLnBrk="1" hangingPunct="1"/>
            <a:r>
              <a:rPr lang="en-US" sz="1600" dirty="0">
                <a:latin typeface="Times New Roman" pitchFamily="18" charset="0"/>
                <a:sym typeface="Symbol" pitchFamily="18" charset="2"/>
              </a:rPr>
              <a:t>		for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x = 50; x &lt; 750; x += 50)</a:t>
            </a:r>
          </a:p>
          <a:p>
            <a:pPr eaLnBrk="1" hangingPunct="1"/>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cube.move</a:t>
            </a:r>
            <a:r>
              <a:rPr lang="en-US" sz="1600" dirty="0">
                <a:latin typeface="Times New Roman" pitchFamily="18" charset="0"/>
                <a:sym typeface="Symbol" pitchFamily="18" charset="2"/>
              </a:rPr>
              <a:t>(g,x,300);						</a:t>
            </a:r>
          </a:p>
          <a:p>
            <a:pPr eaLnBrk="1" hangingPunct="1"/>
            <a:r>
              <a:rPr lang="en-US" sz="1600" dirty="0">
                <a:latin typeface="Times New Roman" pitchFamily="18" charset="0"/>
                <a:sym typeface="Symbol" pitchFamily="18" charset="2"/>
              </a:rPr>
              <a:t>	}</a:t>
            </a:r>
          </a:p>
          <a:p>
            <a:pPr eaLnBrk="1" hangingPunct="1">
              <a:lnSpc>
                <a:spcPct val="110000"/>
              </a:lnSpc>
            </a:pPr>
            <a:r>
              <a:rPr lang="en-US" sz="1600" dirty="0">
                <a:latin typeface="Times New Roman" pitchFamily="18" charset="0"/>
                <a:sym typeface="Symbol" pitchFamily="18" charset="2"/>
              </a:rPr>
              <a:t>}</a:t>
            </a:r>
          </a:p>
          <a:p>
            <a:pPr eaLnBrk="1" hangingPunct="1">
              <a:lnSpc>
                <a:spcPct val="170000"/>
              </a:lnSpc>
            </a:pPr>
            <a:endParaRPr lang="en-US" sz="1600" dirty="0">
              <a:latin typeface="Times New Roman" pitchFamily="18" charset="0"/>
              <a:sym typeface="Symbol" pitchFamily="18" charset="2"/>
            </a:endParaRPr>
          </a:p>
          <a:p>
            <a:pPr eaLnBrk="1" hangingPunct="1"/>
            <a:r>
              <a:rPr lang="en-US" sz="1600" dirty="0">
                <a:latin typeface="Times New Roman" pitchFamily="18" charset="0"/>
                <a:sym typeface="Symbol" pitchFamily="18" charset="2"/>
              </a:rPr>
              <a:t>class Cube</a:t>
            </a:r>
          </a:p>
          <a:p>
            <a:pPr eaLnBrk="1" hangingPunct="1"/>
            <a:r>
              <a:rPr lang="en-US" sz="1600" dirty="0">
                <a:latin typeface="Times New Roman" pitchFamily="18" charset="0"/>
                <a:sym typeface="Symbol" pitchFamily="18" charset="2"/>
              </a:rPr>
              <a:t>{</a:t>
            </a:r>
          </a:p>
          <a:p>
            <a:pPr eaLnBrk="1" hangingPunct="1"/>
            <a:r>
              <a:rPr lang="en-US" sz="1600" dirty="0">
                <a:latin typeface="Times New Roman" pitchFamily="18" charset="0"/>
                <a:sym typeface="Symbol" pitchFamily="18" charset="2"/>
              </a:rPr>
              <a:t>	private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tlX</a:t>
            </a:r>
            <a:r>
              <a:rPr lang="en-US" sz="1600" dirty="0">
                <a:latin typeface="Times New Roman" pitchFamily="18" charset="0"/>
                <a:sym typeface="Symbol" pitchFamily="18" charset="2"/>
              </a:rPr>
              <a:t>;	// </a:t>
            </a:r>
            <a:r>
              <a:rPr lang="en-US" sz="1600" dirty="0" err="1">
                <a:latin typeface="Times New Roman" pitchFamily="18" charset="0"/>
                <a:sym typeface="Symbol" pitchFamily="18" charset="2"/>
              </a:rPr>
              <a:t>topleft</a:t>
            </a:r>
            <a:r>
              <a:rPr lang="en-US" sz="1600" dirty="0">
                <a:latin typeface="Times New Roman" pitchFamily="18" charset="0"/>
                <a:sym typeface="Symbol" pitchFamily="18" charset="2"/>
              </a:rPr>
              <a:t> X coordinate of the Cube's position</a:t>
            </a:r>
          </a:p>
          <a:p>
            <a:pPr eaLnBrk="1" hangingPunct="1"/>
            <a:r>
              <a:rPr lang="en-US" sz="1600" dirty="0">
                <a:latin typeface="Times New Roman" pitchFamily="18" charset="0"/>
                <a:sym typeface="Symbol" pitchFamily="18" charset="2"/>
              </a:rPr>
              <a:t>	private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tlY</a:t>
            </a:r>
            <a:r>
              <a:rPr lang="en-US" sz="1600" dirty="0">
                <a:latin typeface="Times New Roman" pitchFamily="18" charset="0"/>
                <a:sym typeface="Symbol" pitchFamily="18" charset="2"/>
              </a:rPr>
              <a:t>;	// </a:t>
            </a:r>
            <a:r>
              <a:rPr lang="en-US" sz="1600" dirty="0" err="1">
                <a:latin typeface="Times New Roman" pitchFamily="18" charset="0"/>
                <a:sym typeface="Symbol" pitchFamily="18" charset="2"/>
              </a:rPr>
              <a:t>topleft</a:t>
            </a:r>
            <a:r>
              <a:rPr lang="en-US" sz="1600" dirty="0">
                <a:latin typeface="Times New Roman" pitchFamily="18" charset="0"/>
                <a:sym typeface="Symbol" pitchFamily="18" charset="2"/>
              </a:rPr>
              <a:t> y coordinate of the Cube's position</a:t>
            </a:r>
          </a:p>
          <a:p>
            <a:pPr eaLnBrk="1" hangingPunct="1"/>
            <a:r>
              <a:rPr lang="en-US" sz="1600" dirty="0">
                <a:latin typeface="Times New Roman" pitchFamily="18" charset="0"/>
                <a:sym typeface="Symbol" pitchFamily="18" charset="2"/>
              </a:rPr>
              <a:t>	private </a:t>
            </a:r>
            <a:r>
              <a:rPr lang="en-US" sz="1600" dirty="0" err="1">
                <a:latin typeface="Times New Roman" pitchFamily="18" charset="0"/>
                <a:sym typeface="Symbol" pitchFamily="18" charset="2"/>
              </a:rPr>
              <a:t>int</a:t>
            </a:r>
            <a:r>
              <a:rPr lang="en-US" sz="1600" dirty="0">
                <a:latin typeface="Times New Roman" pitchFamily="18" charset="0"/>
                <a:sym typeface="Symbol" pitchFamily="18" charset="2"/>
              </a:rPr>
              <a:t> size;	// the size of the cube along one edge</a:t>
            </a:r>
          </a:p>
          <a:p>
            <a:pPr eaLnBrk="1" hangingPunct="1"/>
            <a:r>
              <a:rPr lang="en-US" sz="1600" dirty="0">
                <a:latin typeface="Times New Roman" pitchFamily="18" charset="0"/>
                <a:sym typeface="Symbol" pitchFamily="18" charset="2"/>
              </a:rPr>
              <a:t>		</a:t>
            </a:r>
          </a:p>
          <a:p>
            <a:pPr eaLnBrk="1" hangingPunct="1"/>
            <a:r>
              <a:rPr lang="en-US" sz="1800" b="0" dirty="0">
                <a:sym typeface="Symbol" pitchFamily="18" charset="2"/>
              </a:rPr>
              <a:t>	public void move(Graphics g, </a:t>
            </a:r>
            <a:r>
              <a:rPr lang="en-US" sz="1800" b="0" dirty="0" err="1">
                <a:sym typeface="Symbol" pitchFamily="18" charset="2"/>
              </a:rPr>
              <a:t>int</a:t>
            </a:r>
            <a:r>
              <a:rPr lang="en-US" sz="1800" b="0" dirty="0">
                <a:sym typeface="Symbol" pitchFamily="18" charset="2"/>
              </a:rPr>
              <a:t> x, </a:t>
            </a:r>
            <a:r>
              <a:rPr lang="en-US" sz="1800" b="0" dirty="0" err="1">
                <a:sym typeface="Symbol" pitchFamily="18" charset="2"/>
              </a:rPr>
              <a:t>int</a:t>
            </a:r>
            <a:r>
              <a:rPr lang="en-US" sz="1800" b="0" dirty="0">
                <a:sym typeface="Symbol" pitchFamily="18" charset="2"/>
              </a:rPr>
              <a:t> y)</a:t>
            </a:r>
          </a:p>
          <a:p>
            <a:pPr eaLnBrk="1" hangingPunct="1"/>
            <a:r>
              <a:rPr lang="en-US" sz="1800" b="0" dirty="0">
                <a:sym typeface="Symbol" pitchFamily="18" charset="2"/>
              </a:rPr>
              <a:t>	{</a:t>
            </a:r>
          </a:p>
          <a:p>
            <a:pPr eaLnBrk="1" hangingPunct="1"/>
            <a:r>
              <a:rPr lang="en-US" sz="1800" b="0" dirty="0">
                <a:sym typeface="Symbol" pitchFamily="18" charset="2"/>
              </a:rPr>
              <a:t>		</a:t>
            </a:r>
            <a:r>
              <a:rPr lang="en-US" sz="1800" b="0" dirty="0" err="1">
                <a:sym typeface="Symbol" pitchFamily="18" charset="2"/>
              </a:rPr>
              <a:t>tlX</a:t>
            </a:r>
            <a:r>
              <a:rPr lang="en-US" sz="1800" b="0" dirty="0">
                <a:sym typeface="Symbol" pitchFamily="18" charset="2"/>
              </a:rPr>
              <a:t> = x;   </a:t>
            </a:r>
            <a:r>
              <a:rPr lang="en-US" sz="1800" b="0" dirty="0" err="1">
                <a:sym typeface="Symbol" pitchFamily="18" charset="2"/>
              </a:rPr>
              <a:t>tlY</a:t>
            </a:r>
            <a:r>
              <a:rPr lang="en-US" sz="1800" b="0" dirty="0">
                <a:sym typeface="Symbol" pitchFamily="18" charset="2"/>
              </a:rPr>
              <a:t> = y;   draw(g);</a:t>
            </a:r>
          </a:p>
          <a:p>
            <a:pPr eaLnBrk="1" hangingPunct="1"/>
            <a:r>
              <a:rPr lang="en-US" sz="1800" b="0" dirty="0">
                <a:sym typeface="Symbol" pitchFamily="18" charset="2"/>
              </a:rPr>
              <a:t>	}</a:t>
            </a:r>
          </a:p>
          <a:p>
            <a:pPr eaLnBrk="1" hangingPunct="1">
              <a:lnSpc>
                <a:spcPct val="110000"/>
              </a:lnSpc>
            </a:pPr>
            <a:r>
              <a:rPr lang="en-US" sz="1600" dirty="0">
                <a:latin typeface="Times New Roman" pitchFamily="18" charset="0"/>
                <a:sym typeface="Symbol" pitchFamily="18" charset="2"/>
              </a:rPr>
              <a:t>}</a:t>
            </a:r>
          </a:p>
        </p:txBody>
      </p:sp>
      <p:pic>
        <p:nvPicPr>
          <p:cNvPr id="49156" name="Picture 3" descr="C:\Documents and Settings\JohnSchram\Local Settings\Temporary Internet Files\Content.IE5\Q5HCWLPK\MPj04386840000[1].jpg"/>
          <p:cNvPicPr>
            <a:picLocks noChangeAspect="1" noChangeArrowheads="1"/>
          </p:cNvPicPr>
          <p:nvPr/>
        </p:nvPicPr>
        <p:blipFill>
          <a:blip r:embed="rId3">
            <a:extLst>
              <a:ext uri="{28A0092B-C50C-407E-A947-70E740481C1C}">
                <a14:useLocalDpi xmlns:a14="http://schemas.microsoft.com/office/drawing/2010/main" val="0"/>
              </a:ext>
            </a:extLst>
          </a:blip>
          <a:srcRect l="17461"/>
          <a:stretch>
            <a:fillRect/>
          </a:stretch>
        </p:blipFill>
        <p:spPr bwMode="auto">
          <a:xfrm>
            <a:off x="6096000" y="4419600"/>
            <a:ext cx="2590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a:stretch>
            <a:fillRect/>
          </a:stretch>
        </p:blipFill>
        <p:spPr>
          <a:xfrm>
            <a:off x="4191000" y="0"/>
            <a:ext cx="4945289" cy="4156081"/>
          </a:xfrm>
          <a:prstGeom prst="rect">
            <a:avLst/>
          </a:prstGeom>
        </p:spPr>
      </p:pic>
    </p:spTree>
    <p:extLst>
      <p:ext uri="{BB962C8B-B14F-4D97-AF65-F5344CB8AC3E}">
        <p14:creationId xmlns:p14="http://schemas.microsoft.com/office/powerpoint/2010/main" val="24818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120000"/>
              </a:lnSpc>
            </a:pPr>
            <a:endParaRPr lang="en-US" sz="1600">
              <a:latin typeface="Times New Roman" pitchFamily="18" charset="0"/>
              <a:sym typeface="Symbol" pitchFamily="18" charset="2"/>
            </a:endParaRPr>
          </a:p>
        </p:txBody>
      </p:sp>
      <p:graphicFrame>
        <p:nvGraphicFramePr>
          <p:cNvPr id="644130" name="Group 34"/>
          <p:cNvGraphicFramePr>
            <a:graphicFrameLocks noGrp="1"/>
          </p:cNvGraphicFramePr>
          <p:nvPr>
            <p:extLst>
              <p:ext uri="{D42A27DB-BD31-4B8C-83A1-F6EECF244321}">
                <p14:modId xmlns:p14="http://schemas.microsoft.com/office/powerpoint/2010/main" val="3740447232"/>
              </p:ext>
            </p:extLst>
          </p:nvPr>
        </p:nvGraphicFramePr>
        <p:xfrm>
          <a:off x="0" y="0"/>
          <a:ext cx="9144000" cy="6878638"/>
        </p:xfrm>
        <a:graphic>
          <a:graphicData uri="http://schemas.openxmlformats.org/drawingml/2006/table">
            <a:tbl>
              <a:tblPr/>
              <a:tblGrid>
                <a:gridCol w="3733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92053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Java0814.java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Casestudy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Stage #5 adds an &lt;erase&gt; method, which erases the cube at the current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tlX,tlY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coordinates.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This program has a problem because the cube object is erased immediately after it is drawn.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95810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java.awt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java.applet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public class Java0814 extends Applet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public void paint(Graphics 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new Cube(g,50,50,50);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for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x = 50; x &lt; 750; x += 50)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cube.move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(g,x,300);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cube.erase</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class Cube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tlX</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X coordinate of the Cube's position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y coordinate of the Cube's position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size;	// the size of the cube along one edge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public void erase(Graphics 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int</a:t>
                      </a:r>
                      <a:r>
                        <a:rPr kumimoji="0" lang="en-US" sz="1600" b="1" i="0" u="none" strike="noStrike" cap="none" normalizeH="0" baseline="0" dirty="0" smtClean="0">
                          <a:ln>
                            <a:noFill/>
                          </a:ln>
                          <a:solidFill>
                            <a:schemeClr val="tx1"/>
                          </a:solidFill>
                          <a:effectLst/>
                          <a:latin typeface="Arial" charset="0"/>
                          <a:sym typeface="Symbol" pitchFamily="18" charset="2"/>
                        </a:rPr>
                        <a:t> tlX2 = </a:t>
                      </a:r>
                      <a:r>
                        <a:rPr kumimoji="0" lang="en-US" sz="1600" b="1" i="0" u="none" strike="noStrike" cap="none" normalizeH="0" baseline="0" dirty="0" err="1" smtClean="0">
                          <a:ln>
                            <a:noFill/>
                          </a:ln>
                          <a:solidFill>
                            <a:schemeClr val="tx1"/>
                          </a:solidFill>
                          <a:effectLst/>
                          <a:latin typeface="Arial" charset="0"/>
                          <a:sym typeface="Symbol" pitchFamily="18" charset="2"/>
                        </a:rPr>
                        <a:t>tlX</a:t>
                      </a:r>
                      <a:r>
                        <a:rPr kumimoji="0" lang="en-US" sz="1600" b="1" i="0" u="none" strike="noStrike" cap="none" normalizeH="0" baseline="0" dirty="0" smtClean="0">
                          <a:ln>
                            <a:noFill/>
                          </a:ln>
                          <a:solidFill>
                            <a:schemeClr val="tx1"/>
                          </a:solidFill>
                          <a:effectLst/>
                          <a:latin typeface="Arial" charset="0"/>
                          <a:sym typeface="Symbol" pitchFamily="18" charset="2"/>
                        </a:rPr>
                        <a:t> + size/3;</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int</a:t>
                      </a:r>
                      <a:r>
                        <a:rPr kumimoji="0" lang="en-US" sz="1600" b="1" i="0" u="none" strike="noStrike" cap="none" normalizeH="0" baseline="0" dirty="0" smtClean="0">
                          <a:ln>
                            <a:noFill/>
                          </a:ln>
                          <a:solidFill>
                            <a:schemeClr val="tx1"/>
                          </a:solidFill>
                          <a:effectLst/>
                          <a:latin typeface="Arial" charset="0"/>
                          <a:sym typeface="Symbol" pitchFamily="18" charset="2"/>
                        </a:rPr>
                        <a:t> tlY2 = </a:t>
                      </a:r>
                      <a:r>
                        <a:rPr kumimoji="0" lang="en-US" sz="1600" b="1" i="0" u="none" strike="noStrike" cap="none" normalizeH="0" baseline="0" dirty="0" err="1" smtClean="0">
                          <a:ln>
                            <a:noFill/>
                          </a:ln>
                          <a:solidFill>
                            <a:schemeClr val="tx1"/>
                          </a:solidFill>
                          <a:effectLst/>
                          <a:latin typeface="Arial" charset="0"/>
                          <a:sym typeface="Symbol" pitchFamily="18" charset="2"/>
                        </a:rPr>
                        <a:t>tlY</a:t>
                      </a:r>
                      <a:r>
                        <a:rPr kumimoji="0" lang="en-US" sz="1600" b="1" i="0" u="none" strike="noStrike" cap="none" normalizeH="0" baseline="0" dirty="0" smtClean="0">
                          <a:ln>
                            <a:noFill/>
                          </a:ln>
                          <a:solidFill>
                            <a:schemeClr val="tx1"/>
                          </a:solidFill>
                          <a:effectLst/>
                          <a:latin typeface="Arial" charset="0"/>
                          <a:sym typeface="Symbol" pitchFamily="18" charset="2"/>
                        </a:rPr>
                        <a:t> + size/3;</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g.setColor</a:t>
                      </a:r>
                      <a:r>
                        <a:rPr kumimoji="0" lang="en-US" sz="1600" b="1" i="0" u="none" strike="noStrike" cap="none" normalizeH="0" baseline="0" dirty="0" smtClean="0">
                          <a:ln>
                            <a:noFill/>
                          </a:ln>
                          <a:solidFill>
                            <a:schemeClr val="tx1"/>
                          </a:solidFill>
                          <a:effectLst/>
                          <a:latin typeface="Arial" charset="0"/>
                          <a:sym typeface="Symbol" pitchFamily="18" charset="2"/>
                        </a:rPr>
                        <a:t>(</a:t>
                      </a:r>
                      <a:r>
                        <a:rPr kumimoji="0" lang="en-US" sz="1600" b="1" i="0" u="none" strike="noStrike" cap="none" normalizeH="0" baseline="0" dirty="0" err="1" smtClean="0">
                          <a:ln>
                            <a:noFill/>
                          </a:ln>
                          <a:solidFill>
                            <a:schemeClr val="tx1"/>
                          </a:solidFill>
                          <a:effectLst/>
                          <a:latin typeface="Arial" charset="0"/>
                          <a:sym typeface="Symbol" pitchFamily="18" charset="2"/>
                        </a:rPr>
                        <a:t>Color.white</a:t>
                      </a:r>
                      <a:r>
                        <a:rPr kumimoji="0" lang="en-US" sz="1600" b="1" i="0" u="none" strike="noStrike" cap="none" normalizeH="0" baseline="0" dirty="0" smtClean="0">
                          <a:ln>
                            <a:noFill/>
                          </a:ln>
                          <a:solidFill>
                            <a:schemeClr val="tx1"/>
                          </a:solidFill>
                          <a:effectLst/>
                          <a:latin typeface="Arial"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g.drawRect</a:t>
                      </a:r>
                      <a:r>
                        <a:rPr kumimoji="0" lang="en-US" sz="1600" b="1" i="0" u="none" strike="noStrike" cap="none" normalizeH="0" baseline="0" dirty="0" smtClean="0">
                          <a:ln>
                            <a:noFill/>
                          </a:ln>
                          <a:solidFill>
                            <a:schemeClr val="tx1"/>
                          </a:solidFill>
                          <a:effectLst/>
                          <a:latin typeface="Arial" charset="0"/>
                          <a:sym typeface="Symbol" pitchFamily="18" charset="2"/>
                        </a:rPr>
                        <a:t>(</a:t>
                      </a:r>
                      <a:r>
                        <a:rPr kumimoji="0" lang="en-US" sz="1600" b="1" i="0" u="none" strike="noStrike" cap="none" normalizeH="0" baseline="0" dirty="0" err="1" smtClean="0">
                          <a:ln>
                            <a:noFill/>
                          </a:ln>
                          <a:solidFill>
                            <a:schemeClr val="tx1"/>
                          </a:solidFill>
                          <a:effectLst/>
                          <a:latin typeface="Arial" charset="0"/>
                          <a:sym typeface="Symbol" pitchFamily="18" charset="2"/>
                        </a:rPr>
                        <a:t>tlX,tlY,size,size</a:t>
                      </a:r>
                      <a:r>
                        <a:rPr kumimoji="0" lang="en-US" sz="1600" b="1" i="0" u="none" strike="noStrike" cap="none" normalizeH="0" baseline="0" dirty="0" smtClean="0">
                          <a:ln>
                            <a:noFill/>
                          </a:ln>
                          <a:solidFill>
                            <a:schemeClr val="tx1"/>
                          </a:solidFill>
                          <a:effectLst/>
                          <a:latin typeface="Arial"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g.drawRect</a:t>
                      </a:r>
                      <a:r>
                        <a:rPr kumimoji="0" lang="en-US" sz="1600" b="1" i="0" u="none" strike="noStrike" cap="none" normalizeH="0" baseline="0" dirty="0" smtClean="0">
                          <a:ln>
                            <a:noFill/>
                          </a:ln>
                          <a:solidFill>
                            <a:schemeClr val="tx1"/>
                          </a:solidFill>
                          <a:effectLst/>
                          <a:latin typeface="Arial" charset="0"/>
                          <a:sym typeface="Symbol" pitchFamily="18" charset="2"/>
                        </a:rPr>
                        <a:t>(tlX2,tlY2,size,size);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g.drawLine</a:t>
                      </a:r>
                      <a:r>
                        <a:rPr kumimoji="0" lang="en-US" sz="1600" b="1" i="0" u="none" strike="noStrike" cap="none" normalizeH="0" baseline="0" dirty="0" smtClean="0">
                          <a:ln>
                            <a:noFill/>
                          </a:ln>
                          <a:solidFill>
                            <a:schemeClr val="tx1"/>
                          </a:solidFill>
                          <a:effectLst/>
                          <a:latin typeface="Arial" charset="0"/>
                          <a:sym typeface="Symbol" pitchFamily="18" charset="2"/>
                        </a:rPr>
                        <a:t>(tlX,tlY,tlX2,tlY2);</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g.drawLine</a:t>
                      </a:r>
                      <a:r>
                        <a:rPr kumimoji="0" lang="en-US" sz="1600" b="1" i="0" u="none" strike="noStrike" cap="none" normalizeH="0" baseline="0" dirty="0" smtClean="0">
                          <a:ln>
                            <a:noFill/>
                          </a:ln>
                          <a:solidFill>
                            <a:schemeClr val="tx1"/>
                          </a:solidFill>
                          <a:effectLst/>
                          <a:latin typeface="Arial" charset="0"/>
                          <a:sym typeface="Symbol" pitchFamily="18" charset="2"/>
                        </a:rPr>
                        <a:t>(tlX+size,tlY,tlX2+size,tlY2);</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g.drawLine</a:t>
                      </a:r>
                      <a:r>
                        <a:rPr kumimoji="0" lang="en-US" sz="1600" b="1" i="0" u="none" strike="noStrike" cap="none" normalizeH="0" baseline="0" dirty="0" smtClean="0">
                          <a:ln>
                            <a:noFill/>
                          </a:ln>
                          <a:solidFill>
                            <a:schemeClr val="tx1"/>
                          </a:solidFill>
                          <a:effectLst/>
                          <a:latin typeface="Arial" charset="0"/>
                          <a:sym typeface="Symbol" pitchFamily="18" charset="2"/>
                        </a:rPr>
                        <a:t>(tlX,tlY+size,tlX2,tlY2+size);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r>
                        <a:rPr kumimoji="0" lang="en-US" sz="1600" b="1" i="0" u="none" strike="noStrike" cap="none" normalizeH="0" baseline="0" dirty="0" err="1" smtClean="0">
                          <a:ln>
                            <a:noFill/>
                          </a:ln>
                          <a:solidFill>
                            <a:schemeClr val="tx1"/>
                          </a:solidFill>
                          <a:effectLst/>
                          <a:latin typeface="Arial" charset="0"/>
                          <a:sym typeface="Symbol" pitchFamily="18" charset="2"/>
                        </a:rPr>
                        <a:t>g.drawLine</a:t>
                      </a:r>
                      <a:r>
                        <a:rPr kumimoji="0" lang="en-US" sz="1600" b="1" i="0" u="none" strike="noStrike" cap="none" normalizeH="0" baseline="0" dirty="0" smtClean="0">
                          <a:ln>
                            <a:noFill/>
                          </a:ln>
                          <a:solidFill>
                            <a:schemeClr val="tx1"/>
                          </a:solidFill>
                          <a:effectLst/>
                          <a:latin typeface="Arial" charset="0"/>
                          <a:sym typeface="Symbol" pitchFamily="18" charset="2"/>
                        </a:rPr>
                        <a:t>(tlX+size,tlY+size,tlX2+size,tlY2+size);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Arial"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5079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WordArt 16"/>
          <p:cNvSpPr>
            <a:spLocks noChangeArrowheads="1" noChangeShapeType="1" noTextEdit="1"/>
          </p:cNvSpPr>
          <p:nvPr/>
        </p:nvSpPr>
        <p:spPr bwMode="auto">
          <a:xfrm>
            <a:off x="685800" y="685800"/>
            <a:ext cx="7848600" cy="5715000"/>
          </a:xfrm>
          <a:prstGeom prst="rect">
            <a:avLst/>
          </a:prstGeom>
        </p:spPr>
        <p:txBody>
          <a:bodyPr wrap="none" fromWordArt="1">
            <a:prstTxWarp prst="textSlantUp">
              <a:avLst>
                <a:gd name="adj" fmla="val 32056"/>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It seams like there is no output.</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The problem is the output is </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so fast you cannot see it.</a:t>
            </a:r>
          </a:p>
        </p:txBody>
      </p:sp>
    </p:spTree>
    <p:extLst>
      <p:ext uri="{BB962C8B-B14F-4D97-AF65-F5344CB8AC3E}">
        <p14:creationId xmlns:p14="http://schemas.microsoft.com/office/powerpoint/2010/main" val="2342145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120000"/>
              </a:lnSpc>
            </a:pPr>
            <a:endParaRPr lang="en-US" sz="1600">
              <a:latin typeface="Times New Roman" pitchFamily="18" charset="0"/>
              <a:sym typeface="Symbol" pitchFamily="18" charset="2"/>
            </a:endParaRPr>
          </a:p>
        </p:txBody>
      </p:sp>
      <p:graphicFrame>
        <p:nvGraphicFramePr>
          <p:cNvPr id="646168" name="Group 24"/>
          <p:cNvGraphicFramePr>
            <a:graphicFrameLocks noGrp="1"/>
          </p:cNvGraphicFramePr>
          <p:nvPr>
            <p:extLst>
              <p:ext uri="{D42A27DB-BD31-4B8C-83A1-F6EECF244321}">
                <p14:modId xmlns:p14="http://schemas.microsoft.com/office/powerpoint/2010/main" val="2848501971"/>
              </p:ext>
            </p:extLst>
          </p:nvPr>
        </p:nvGraphicFramePr>
        <p:xfrm>
          <a:off x="0" y="0"/>
          <a:ext cx="9144000" cy="6878638"/>
        </p:xfrm>
        <a:graphic>
          <a:graphicData uri="http://schemas.openxmlformats.org/drawingml/2006/table">
            <a:tbl>
              <a:tblPr/>
              <a:tblGrid>
                <a:gridCol w="3733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92053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Java0815.java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Casestudy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Stage #6 adds a &lt;delay&gt; method which stops program execution for a specified number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milli</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seconds.  This makes the cube visible and creates a simple type of animation.</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95810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java.awt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java.applet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public class Java0815 extends Applet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public void paint(Graphics 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new Cube(g,50,50,50);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for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x = 50; x &lt; 750; x += 50)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cube.move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(g,x,300);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cube.delay</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(100);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cube.erase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class Cube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tlX</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X coordinate of the Cube's position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4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400" b="1" i="0" u="none" strike="noStrike" cap="none" normalizeH="0" baseline="0" dirty="0" smtClean="0">
                          <a:ln>
                            <a:noFill/>
                          </a:ln>
                          <a:solidFill>
                            <a:schemeClr val="tx1"/>
                          </a:solidFill>
                          <a:effectLst/>
                          <a:latin typeface="Times New Roman" pitchFamily="18" charset="0"/>
                          <a:sym typeface="Symbol" pitchFamily="18" charset="2"/>
                        </a:rPr>
                        <a:t> y coordinate of the Cube's position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size;	// the size of the cube along one edge</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public void delay(</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int</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long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startDelay</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System.currentTimeMillis</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long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endDelay</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 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while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endDelay</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startDelay</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&lt; n)</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endDelay</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 </a:t>
                      </a:r>
                      <a:r>
                        <a:rPr kumimoji="0" lang="en-US" sz="1700" b="1" i="0" u="none" strike="noStrike" cap="none" normalizeH="0" baseline="0" dirty="0" err="1" smtClean="0">
                          <a:ln>
                            <a:noFill/>
                          </a:ln>
                          <a:solidFill>
                            <a:schemeClr val="tx1"/>
                          </a:solidFill>
                          <a:effectLst/>
                          <a:latin typeface="Arial" pitchFamily="34" charset="0"/>
                          <a:cs typeface="Arial" pitchFamily="34" charset="0"/>
                          <a:sym typeface="Symbol" pitchFamily="18" charset="2"/>
                        </a:rPr>
                        <a:t>System.currentTimeMillis</a:t>
                      </a: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700" b="1" i="0" u="none" strike="noStrike" cap="none" normalizeH="0" baseline="0" dirty="0" smtClean="0">
                          <a:ln>
                            <a:noFill/>
                          </a:ln>
                          <a:solidFill>
                            <a:schemeClr val="tx1"/>
                          </a:solidFill>
                          <a:effectLst/>
                          <a:latin typeface="Arial" pitchFamily="34" charset="0"/>
                          <a:cs typeface="Arial" pitchFamily="34"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pic>
        <p:nvPicPr>
          <p:cNvPr id="52238" name="Picture 19" descr="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705350"/>
            <a:ext cx="176518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627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54"/>
            <a:ext cx="9144000" cy="685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1"/>
          <p:cNvGrpSpPr>
            <a:grpSpLocks/>
          </p:cNvGrpSpPr>
          <p:nvPr/>
        </p:nvGrpSpPr>
        <p:grpSpPr bwMode="auto">
          <a:xfrm>
            <a:off x="304800" y="3810000"/>
            <a:ext cx="990600" cy="990600"/>
            <a:chOff x="672" y="2400"/>
            <a:chExt cx="624" cy="624"/>
          </a:xfrm>
        </p:grpSpPr>
        <p:sp>
          <p:nvSpPr>
            <p:cNvPr id="53253" name="Rectangle 5"/>
            <p:cNvSpPr>
              <a:spLocks noChangeArrowheads="1"/>
            </p:cNvSpPr>
            <p:nvPr/>
          </p:nvSpPr>
          <p:spPr bwMode="auto">
            <a:xfrm>
              <a:off x="672" y="2400"/>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4" name="Rectangle 6"/>
            <p:cNvSpPr>
              <a:spLocks noChangeArrowheads="1"/>
            </p:cNvSpPr>
            <p:nvPr/>
          </p:nvSpPr>
          <p:spPr bwMode="auto">
            <a:xfrm>
              <a:off x="816" y="2544"/>
              <a:ext cx="480"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5" name="Line 7"/>
            <p:cNvSpPr>
              <a:spLocks noChangeShapeType="1"/>
            </p:cNvSpPr>
            <p:nvPr/>
          </p:nvSpPr>
          <p:spPr bwMode="auto">
            <a:xfrm>
              <a:off x="672" y="240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6" name="Line 8"/>
            <p:cNvSpPr>
              <a:spLocks noChangeShapeType="1"/>
            </p:cNvSpPr>
            <p:nvPr/>
          </p:nvSpPr>
          <p:spPr bwMode="auto">
            <a:xfrm>
              <a:off x="1152" y="288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7" name="Line 9"/>
            <p:cNvSpPr>
              <a:spLocks noChangeShapeType="1"/>
            </p:cNvSpPr>
            <p:nvPr/>
          </p:nvSpPr>
          <p:spPr bwMode="auto">
            <a:xfrm>
              <a:off x="1152" y="240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8" name="Line 10"/>
            <p:cNvSpPr>
              <a:spLocks noChangeShapeType="1"/>
            </p:cNvSpPr>
            <p:nvPr/>
          </p:nvSpPr>
          <p:spPr bwMode="auto">
            <a:xfrm>
              <a:off x="672" y="288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47180" name="WordArt 12"/>
          <p:cNvSpPr>
            <a:spLocks noChangeArrowheads="1" noChangeShapeType="1" noTextEdit="1"/>
          </p:cNvSpPr>
          <p:nvPr/>
        </p:nvSpPr>
        <p:spPr bwMode="auto">
          <a:xfrm>
            <a:off x="609600" y="762000"/>
            <a:ext cx="7696200" cy="2971800"/>
          </a:xfrm>
          <a:prstGeom prst="rect">
            <a:avLst/>
          </a:prstGeom>
        </p:spPr>
        <p:txBody>
          <a:bodyPr wrap="none" fromWordArt="1">
            <a:prstTxWarp prst="textSlantUp">
              <a:avLst>
                <a:gd name="adj" fmla="val 4046"/>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Note: Output simulated </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with PowerPoint</a:t>
            </a:r>
          </a:p>
          <a:p>
            <a:pPr algn="ctr"/>
            <a:endParaRPr lang="en-US" sz="20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Try This:</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For smoother output </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change the delay to 10 </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and the x+=20 to x+=2.</a:t>
            </a:r>
          </a:p>
        </p:txBody>
      </p:sp>
    </p:spTree>
    <p:extLst>
      <p:ext uri="{BB962C8B-B14F-4D97-AF65-F5344CB8AC3E}">
        <p14:creationId xmlns:p14="http://schemas.microsoft.com/office/powerpoint/2010/main" val="112722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38778E-17 4.78563E-6 L 1.04583 4.78563E-6 " pathEditMode="relative" rAng="0" ptsTypes="AA">
                                      <p:cBhvr>
                                        <p:cTn id="6" dur="5000" fill="hold"/>
                                        <p:tgtEl>
                                          <p:spTgt spid="2"/>
                                        </p:tgtEl>
                                        <p:attrNameLst>
                                          <p:attrName>ppt_x</p:attrName>
                                          <p:attrName>ppt_y</p:attrName>
                                        </p:attrNameLst>
                                      </p:cBhvr>
                                      <p:rCtr x="52292" y="0"/>
                                    </p:animMotion>
                                  </p:childTnLst>
                                </p:cTn>
                              </p:par>
                            </p:childTnLst>
                          </p:cTn>
                        </p:par>
                        <p:par>
                          <p:cTn id="7" fill="hold" nodeType="afterGroup">
                            <p:stCondLst>
                              <p:cond delay="5000"/>
                            </p:stCondLst>
                            <p:childTnLst>
                              <p:par>
                                <p:cTn id="8" presetID="24" presetClass="entr" presetSubtype="0" fill="hold" grpId="0" nodeType="afterEffect">
                                  <p:stCondLst>
                                    <p:cond delay="0"/>
                                  </p:stCondLst>
                                  <p:childTnLst>
                                    <p:set>
                                      <p:cBhvr>
                                        <p:cTn id="9" dur="1" fill="hold">
                                          <p:stCondLst>
                                            <p:cond delay="0"/>
                                          </p:stCondLst>
                                        </p:cTn>
                                        <p:tgtEl>
                                          <p:spTgt spid="647180"/>
                                        </p:tgtEl>
                                        <p:attrNameLst>
                                          <p:attrName>style.visibility</p:attrName>
                                        </p:attrNameLst>
                                      </p:cBhvr>
                                      <p:to>
                                        <p:strVal val="visible"/>
                                      </p:to>
                                    </p:set>
                                    <p:anim to="" calcmode="lin" valueType="num">
                                      <p:cBhvr>
                                        <p:cTn id="10" dur="1" fill="hold"/>
                                        <p:tgtEl>
                                          <p:spTgt spid="64718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WordArt 18"/>
          <p:cNvSpPr>
            <a:spLocks noChangeArrowheads="1" noChangeShapeType="1" noTextEdit="1"/>
          </p:cNvSpPr>
          <p:nvPr/>
        </p:nvSpPr>
        <p:spPr bwMode="auto">
          <a:xfrm>
            <a:off x="2903160" y="457200"/>
            <a:ext cx="3328155" cy="923330"/>
          </a:xfrm>
          <a:prstGeom prst="rect">
            <a:avLst/>
          </a:prstGeom>
          <a:noFill/>
        </p:spPr>
        <p:txBody>
          <a:bodyPr wrap="none" lIns="91440" tIns="45720" rIns="91440" bIns="45720">
            <a:spAutoFit/>
          </a:bodyPr>
          <a:lstStyle/>
          <a:p>
            <a:pPr algn="ct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8.2</a:t>
            </a:r>
          </a:p>
        </p:txBody>
      </p:sp>
      <p:sp>
        <p:nvSpPr>
          <p:cNvPr id="9219" name="WordArt 2"/>
          <p:cNvSpPr>
            <a:spLocks noChangeArrowheads="1" noChangeShapeType="1" noTextEdit="1"/>
          </p:cNvSpPr>
          <p:nvPr/>
        </p:nvSpPr>
        <p:spPr bwMode="auto">
          <a:xfrm>
            <a:off x="2594144" y="3115270"/>
            <a:ext cx="4108111"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Creating a</a:t>
            </a:r>
          </a:p>
        </p:txBody>
      </p:sp>
      <p:sp>
        <p:nvSpPr>
          <p:cNvPr id="9220" name="WordArt 3"/>
          <p:cNvSpPr>
            <a:spLocks noChangeArrowheads="1" noChangeShapeType="1" noTextEdit="1"/>
          </p:cNvSpPr>
          <p:nvPr/>
        </p:nvSpPr>
        <p:spPr bwMode="auto">
          <a:xfrm>
            <a:off x="2479119" y="3886200"/>
            <a:ext cx="4185761"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New Class</a:t>
            </a:r>
          </a:p>
        </p:txBody>
      </p:sp>
    </p:spTree>
    <p:extLst>
      <p:ext uri="{BB962C8B-B14F-4D97-AF65-F5344CB8AC3E}">
        <p14:creationId xmlns:p14="http://schemas.microsoft.com/office/powerpoint/2010/main" val="293583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90000"/>
              </a:lnSpc>
            </a:pPr>
            <a:endParaRPr lang="en-US" sz="1600">
              <a:latin typeface="Times New Roman" pitchFamily="18" charset="0"/>
              <a:sym typeface="Symbol" pitchFamily="18" charset="2"/>
            </a:endParaRPr>
          </a:p>
          <a:p>
            <a:pPr eaLnBrk="1" hangingPunct="1">
              <a:lnSpc>
                <a:spcPct val="120000"/>
              </a:lnSpc>
            </a:pPr>
            <a:endParaRPr lang="en-US" sz="1600">
              <a:latin typeface="Times New Roman" pitchFamily="18" charset="0"/>
              <a:sym typeface="Symbol" pitchFamily="18" charset="2"/>
            </a:endParaRPr>
          </a:p>
        </p:txBody>
      </p:sp>
      <p:graphicFrame>
        <p:nvGraphicFramePr>
          <p:cNvPr id="648243" name="Group 51"/>
          <p:cNvGraphicFramePr>
            <a:graphicFrameLocks noGrp="1"/>
          </p:cNvGraphicFramePr>
          <p:nvPr>
            <p:extLst>
              <p:ext uri="{D42A27DB-BD31-4B8C-83A1-F6EECF244321}">
                <p14:modId xmlns:p14="http://schemas.microsoft.com/office/powerpoint/2010/main" val="1822146808"/>
              </p:ext>
            </p:extLst>
          </p:nvPr>
        </p:nvGraphicFramePr>
        <p:xfrm>
          <a:off x="0" y="0"/>
          <a:ext cx="9144000" cy="6815312"/>
        </p:xfrm>
        <a:graphic>
          <a:graphicData uri="http://schemas.openxmlformats.org/drawingml/2006/table">
            <a:tbl>
              <a:tblPr/>
              <a:tblGrid>
                <a:gridCol w="43434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920466">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Java0816.java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Casestudy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Stage #7 adds three methods that return the values of instance variables.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They are methods &lt;</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getX</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&gt;, &lt;</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getY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&gt; and &lt;</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getSize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&gt;.</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10000"/>
                  </a:ext>
                </a:extLst>
              </a:tr>
              <a:tr h="589467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java.awt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rPr>
                        <a:t>import </a:t>
                      </a:r>
                      <a:r>
                        <a:rPr kumimoji="0" lang="en-US" sz="1600" b="1" i="0" u="none" strike="noStrike" cap="none" normalizeH="0" baseline="0" dirty="0" err="1" smtClean="0">
                          <a:ln>
                            <a:noFill/>
                          </a:ln>
                          <a:solidFill>
                            <a:schemeClr val="tx1"/>
                          </a:solidFill>
                          <a:effectLst/>
                          <a:latin typeface="Times New Roman" pitchFamily="18" charset="0"/>
                        </a:rPr>
                        <a:t>java.applet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public class Java0816 extends Applet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public void paint(Graphics 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new Cube(g,50,50,50);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Cube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new Cube(g,400,300,200);</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cube.draw</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(g);</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System.out.println</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("Top Left X: " +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cube.getX</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System.out.println</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("Top Left Y: " +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cube.getY</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System.out.println</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("Cube Size:  " + </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cube.getSize</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endParaRPr kumimoji="0" lang="en-US" sz="1600" b="1" i="0" u="none" strike="noStrike" cap="none" normalizeH="0" baseline="0" dirty="0" smtClean="0">
                        <a:ln>
                          <a:noFill/>
                        </a:ln>
                        <a:solidFill>
                          <a:schemeClr val="tx1"/>
                        </a:solidFill>
                        <a:effectLst/>
                        <a:latin typeface="Times New Roman" pitchFamily="18" charset="0"/>
                        <a:sym typeface="Symbol" pitchFamily="18" charset="2"/>
                      </a:endParaRP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endParaRPr kumimoji="0" lang="en-US" sz="1600" b="1" i="0" u="none" strike="noStrike" cap="none" normalizeH="0" baseline="0" dirty="0" smtClean="0">
                        <a:ln>
                          <a:noFill/>
                        </a:ln>
                        <a:solidFill>
                          <a:schemeClr val="tx1"/>
                        </a:solidFill>
                        <a:effectLst/>
                        <a:latin typeface="Times New Roman" pitchFamily="18" charset="0"/>
                        <a:sym typeface="Symbol" pitchFamily="18" charset="2"/>
                      </a:endParaRPr>
                    </a:p>
                    <a:p>
                      <a:pPr marL="0" marR="0" lvl="0" indent="0" algn="l" defTabSz="914400" rtl="0" eaLnBrk="1" fontAlgn="base" latinLnBrk="0" hangingPunct="1">
                        <a:lnSpc>
                          <a:spcPct val="140000"/>
                        </a:lnSpc>
                        <a:spcBef>
                          <a:spcPct val="20000"/>
                        </a:spcBef>
                        <a:spcAft>
                          <a:spcPct val="0"/>
                        </a:spcAft>
                        <a:buClrTx/>
                        <a:buSzTx/>
                        <a:buFontTx/>
                        <a:buNone/>
                        <a:tabLst>
                          <a:tab pos="225425" algn="l"/>
                          <a:tab pos="465138" algn="l"/>
                          <a:tab pos="688975" algn="l"/>
                          <a:tab pos="914400" algn="l"/>
                          <a:tab pos="1139825" algn="l"/>
                          <a:tab pos="1379538" algn="l"/>
                          <a:tab pos="1603375" algn="l"/>
                          <a:tab pos="1768475" algn="l"/>
                          <a:tab pos="2054225" algn="l"/>
                          <a:tab pos="2293938" algn="l"/>
                          <a:tab pos="2517775" algn="l"/>
                          <a:tab pos="2743200" algn="l"/>
                          <a:tab pos="2968625" algn="l"/>
                          <a:tab pos="3208338" algn="l"/>
                        </a:tabLst>
                      </a:pPr>
                      <a:endParaRPr kumimoji="0" lang="en-US" sz="1600" b="1" i="0" u="none" strike="noStrike" cap="none" normalizeH="0" baseline="0" dirty="0" smtClean="0">
                        <a:ln>
                          <a:noFill/>
                        </a:ln>
                        <a:solidFill>
                          <a:schemeClr val="tx1"/>
                        </a:solidFill>
                        <a:effectLst/>
                        <a:latin typeface="Times New Roman" pitchFamily="18" charset="0"/>
                        <a:sym typeface="Symbol" pitchFamily="18" charset="2"/>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class Cube</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tlX</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X coordinate of the Cube's position</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endParaRPr kumimoji="0" lang="en-US" sz="1600" b="1" i="0" u="none" strike="noStrike" cap="none" normalizeH="0" baseline="0" dirty="0" smtClean="0">
                        <a:ln>
                          <a:noFill/>
                        </a:ln>
                        <a:solidFill>
                          <a:schemeClr val="tx1"/>
                        </a:solidFill>
                        <a:effectLst/>
                        <a:latin typeface="Times New Roman" pitchFamily="18" charset="0"/>
                        <a:sym typeface="Symbol" pitchFamily="18" charset="2"/>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tlY</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topleft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y coordinate of the Cube's position</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endParaRPr kumimoji="0" lang="en-US" sz="1600" b="1" i="0" u="none" strike="noStrike" cap="none" normalizeH="0" baseline="0" dirty="0" smtClean="0">
                        <a:ln>
                          <a:noFill/>
                        </a:ln>
                        <a:solidFill>
                          <a:schemeClr val="tx1"/>
                        </a:solidFill>
                        <a:effectLst/>
                        <a:latin typeface="Times New Roman" pitchFamily="18" charset="0"/>
                        <a:sym typeface="Symbol" pitchFamily="18" charset="2"/>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private </a:t>
                      </a:r>
                      <a:r>
                        <a:rPr kumimoji="0" lang="en-US" sz="1600" b="1" i="0" u="none" strike="noStrike" cap="none" normalizeH="0" baseline="0" dirty="0" err="1" smtClean="0">
                          <a:ln>
                            <a:noFill/>
                          </a:ln>
                          <a:solidFill>
                            <a:schemeClr val="tx1"/>
                          </a:solidFill>
                          <a:effectLst/>
                          <a:latin typeface="Times New Roman" pitchFamily="18" charset="0"/>
                          <a:sym typeface="Symbol" pitchFamily="18" charset="2"/>
                        </a:rPr>
                        <a:t>int</a:t>
                      </a: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size;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 the size of the cube along one edge</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0" i="1" u="none" strike="noStrike" cap="none" normalizeH="0" baseline="0" dirty="0" smtClean="0">
                          <a:ln>
                            <a:noFill/>
                          </a:ln>
                          <a:solidFill>
                            <a:schemeClr val="tx1"/>
                          </a:solidFill>
                          <a:effectLst/>
                          <a:latin typeface="Arial Black" pitchFamily="34" charset="0"/>
                          <a:sym typeface="Symbol" pitchFamily="18" charset="2"/>
                        </a:rPr>
                        <a:t>	</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public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int</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getX</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   return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tlX</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endParaRPr kumimoji="0" lang="en-US" sz="1600" b="0" i="0" u="none" strike="noStrike" cap="none" normalizeH="0" baseline="0" dirty="0" smtClean="0">
                        <a:ln>
                          <a:noFill/>
                        </a:ln>
                        <a:solidFill>
                          <a:schemeClr val="tx1"/>
                        </a:solidFill>
                        <a:effectLst/>
                        <a:latin typeface="Arial Black" pitchFamily="34" charset="0"/>
                        <a:sym typeface="Symbol" pitchFamily="18" charset="2"/>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0" i="0" u="none" strike="noStrike" cap="none" normalizeH="0" baseline="0" dirty="0" smtClean="0">
                          <a:ln>
                            <a:noFill/>
                          </a:ln>
                          <a:solidFill>
                            <a:schemeClr val="tx1"/>
                          </a:solidFill>
                          <a:effectLst/>
                          <a:latin typeface="Arial Black" pitchFamily="34" charset="0"/>
                          <a:sym typeface="Symbol" pitchFamily="18" charset="2"/>
                        </a:rPr>
                        <a:t>	public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int</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getY</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  return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tlY</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endParaRPr kumimoji="0" lang="en-US" sz="1600" b="0" i="0" u="none" strike="noStrike" cap="none" normalizeH="0" baseline="0" dirty="0" smtClean="0">
                        <a:ln>
                          <a:noFill/>
                        </a:ln>
                        <a:solidFill>
                          <a:schemeClr val="tx1"/>
                        </a:solidFill>
                        <a:effectLst/>
                        <a:latin typeface="Arial Black" pitchFamily="34" charset="0"/>
                        <a:sym typeface="Symbol" pitchFamily="18" charset="2"/>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0" i="0" u="none" strike="noStrike" cap="none" normalizeH="0" baseline="0" dirty="0" smtClean="0">
                          <a:ln>
                            <a:noFill/>
                          </a:ln>
                          <a:solidFill>
                            <a:schemeClr val="tx1"/>
                          </a:solidFill>
                          <a:effectLst/>
                          <a:latin typeface="Arial Black" pitchFamily="34" charset="0"/>
                          <a:sym typeface="Symbol" pitchFamily="18" charset="2"/>
                        </a:rPr>
                        <a:t>	public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int</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a:t>
                      </a:r>
                      <a:r>
                        <a:rPr kumimoji="0" lang="en-US" sz="1600" b="0" i="0" u="none" strike="noStrike" cap="none" normalizeH="0" baseline="0" dirty="0" err="1" smtClean="0">
                          <a:ln>
                            <a:noFill/>
                          </a:ln>
                          <a:solidFill>
                            <a:schemeClr val="tx1"/>
                          </a:solidFill>
                          <a:effectLst/>
                          <a:latin typeface="Arial Black" pitchFamily="34" charset="0"/>
                          <a:sym typeface="Symbol" pitchFamily="18" charset="2"/>
                        </a:rPr>
                        <a:t>getSize</a:t>
                      </a:r>
                      <a:r>
                        <a:rPr kumimoji="0" lang="en-US" sz="1600" b="0" i="0" u="none" strike="noStrike" cap="none" normalizeH="0" baseline="0" dirty="0" smtClean="0">
                          <a:ln>
                            <a:noFill/>
                          </a:ln>
                          <a:solidFill>
                            <a:schemeClr val="tx1"/>
                          </a:solidFill>
                          <a:effectLst/>
                          <a:latin typeface="Arial Black" pitchFamily="34" charset="0"/>
                          <a:sym typeface="Symbol" pitchFamily="18" charset="2"/>
                        </a:rPr>
                        <a:t>()  	{  return size;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 pos="1139825" algn="l"/>
                          <a:tab pos="1379538" algn="l"/>
                          <a:tab pos="1603375" algn="l"/>
                          <a:tab pos="1828800" algn="l"/>
                          <a:tab pos="2054225" algn="l"/>
                          <a:tab pos="2293938" algn="l"/>
                          <a:tab pos="2517775" algn="l"/>
                          <a:tab pos="2743200" algn="l"/>
                          <a:tab pos="4227513" algn="l"/>
                        </a:tabLst>
                      </a:pPr>
                      <a:r>
                        <a:rPr kumimoji="0" lang="en-US" sz="1600" b="1" i="0" u="none" strike="noStrike" cap="none" normalizeH="0" baseline="0" dirty="0" smtClean="0">
                          <a:ln>
                            <a:noFill/>
                          </a:ln>
                          <a:solidFill>
                            <a:schemeClr val="tx1"/>
                          </a:solidFill>
                          <a:effectLst/>
                          <a:latin typeface="Times New Roman" pitchFamily="18" charset="0"/>
                          <a:sym typeface="Symbol" pitchFamily="18" charset="2"/>
                        </a:rPr>
                        <a:t>}</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54285" name="WordArt 13"/>
          <p:cNvSpPr>
            <a:spLocks noChangeArrowheads="1" noChangeShapeType="1" noTextEdit="1"/>
          </p:cNvSpPr>
          <p:nvPr/>
        </p:nvSpPr>
        <p:spPr bwMode="auto">
          <a:xfrm>
            <a:off x="457200" y="5791200"/>
            <a:ext cx="8153400" cy="685800"/>
          </a:xfrm>
          <a:prstGeom prst="rect">
            <a:avLst/>
          </a:prstGeom>
        </p:spPr>
        <p:txBody>
          <a:bodyPr wrap="none" fromWordArt="1">
            <a:prstTxWarp prst="textSlantUp">
              <a:avLst>
                <a:gd name="adj" fmla="val 8986"/>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Outputs shown on the next 3 slides.</a:t>
            </a:r>
          </a:p>
        </p:txBody>
      </p:sp>
    </p:spTree>
    <p:extLst>
      <p:ext uri="{BB962C8B-B14F-4D97-AF65-F5344CB8AC3E}">
        <p14:creationId xmlns:p14="http://schemas.microsoft.com/office/powerpoint/2010/main" val="37055458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 y="-2498"/>
            <a:ext cx="9145249" cy="686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WordArt 5"/>
          <p:cNvSpPr>
            <a:spLocks noChangeArrowheads="1" noChangeShapeType="1" noTextEdit="1"/>
          </p:cNvSpPr>
          <p:nvPr/>
        </p:nvSpPr>
        <p:spPr bwMode="auto">
          <a:xfrm>
            <a:off x="381000" y="609600"/>
            <a:ext cx="5791200" cy="3124200"/>
          </a:xfrm>
          <a:prstGeom prst="rect">
            <a:avLst/>
          </a:prstGeom>
        </p:spPr>
        <p:txBody>
          <a:bodyPr wrap="none" fromWordArt="1">
            <a:prstTxWarp prst="textSlantUp">
              <a:avLst>
                <a:gd name="adj" fmla="val 27164"/>
              </a:avLst>
            </a:prstTxWarp>
          </a:bodyPr>
          <a:lstStyle/>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GUI Output of</a:t>
            </a:r>
          </a:p>
          <a:p>
            <a:pPr algn="ctr"/>
            <a:r>
              <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Program </a:t>
            </a:r>
            <a:r>
              <a:rPr lang="en-US" sz="36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Java0816.java</a:t>
            </a:r>
            <a:endParaRPr lang="en-US" sz="36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Tree>
    <p:extLst>
      <p:ext uri="{BB962C8B-B14F-4D97-AF65-F5344CB8AC3E}">
        <p14:creationId xmlns:p14="http://schemas.microsoft.com/office/powerpoint/2010/main" val="3568785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9875"/>
            <a:ext cx="91440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WordArt 6"/>
          <p:cNvSpPr>
            <a:spLocks noChangeArrowheads="1" noChangeShapeType="1" noTextEdit="1"/>
          </p:cNvSpPr>
          <p:nvPr/>
        </p:nvSpPr>
        <p:spPr bwMode="auto">
          <a:xfrm>
            <a:off x="381000" y="2667000"/>
            <a:ext cx="83058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Possible Text Outputs of</a:t>
            </a:r>
          </a:p>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Program </a:t>
            </a:r>
            <a:r>
              <a:rPr lang="en-US" sz="3600" b="1" kern="1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Java0816.java</a:t>
            </a:r>
            <a:endPar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endParaRPr>
          </a:p>
        </p:txBody>
      </p:sp>
      <p:sp>
        <p:nvSpPr>
          <p:cNvPr id="56325" name="Text Box 9"/>
          <p:cNvSpPr txBox="1">
            <a:spLocks noChangeArrowheads="1"/>
          </p:cNvSpPr>
          <p:nvPr/>
        </p:nvSpPr>
        <p:spPr bwMode="auto">
          <a:xfrm>
            <a:off x="3962400" y="838200"/>
            <a:ext cx="2895600" cy="94297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600" dirty="0">
                <a:latin typeface="Arial" charset="0"/>
                <a:sym typeface="Symbol" pitchFamily="18" charset="2"/>
              </a:rPr>
              <a:t>Located behind the GUI window</a:t>
            </a:r>
            <a:endParaRPr lang="en-US" sz="2800" dirty="0">
              <a:latin typeface="Arial" charset="0"/>
              <a:sym typeface="Symbol" pitchFamily="18" charset="2"/>
            </a:endParaRPr>
          </a:p>
        </p:txBody>
      </p:sp>
      <p:sp>
        <p:nvSpPr>
          <p:cNvPr id="56326" name="Text Box 11"/>
          <p:cNvSpPr txBox="1">
            <a:spLocks noChangeArrowheads="1"/>
          </p:cNvSpPr>
          <p:nvPr/>
        </p:nvSpPr>
        <p:spPr bwMode="auto">
          <a:xfrm>
            <a:off x="3886200" y="4800600"/>
            <a:ext cx="3276600" cy="94297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600">
                <a:latin typeface="Arial" charset="0"/>
                <a:sym typeface="Symbol" pitchFamily="18" charset="2"/>
              </a:rPr>
              <a:t>Located at the bottom of JCreator</a:t>
            </a:r>
            <a:endParaRPr lang="en-US" sz="2800">
              <a:latin typeface="Arial" charset="0"/>
              <a:sym typeface="Symbol" pitchFamily="18" charset="2"/>
            </a:endParaRPr>
          </a:p>
        </p:txBody>
      </p:sp>
    </p:spTree>
    <p:extLst>
      <p:ext uri="{BB962C8B-B14F-4D97-AF65-F5344CB8AC3E}">
        <p14:creationId xmlns:p14="http://schemas.microsoft.com/office/powerpoint/2010/main" val="2321791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5"/>
          <p:cNvSpPr txBox="1">
            <a:spLocks noChangeArrowheads="1"/>
          </p:cNvSpPr>
          <p:nvPr/>
        </p:nvSpPr>
        <p:spPr bwMode="auto">
          <a:xfrm>
            <a:off x="3810000" y="3048000"/>
            <a:ext cx="4419600" cy="28956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254125" algn="l"/>
              </a:tabLst>
              <a:defRPr sz="1900" b="1">
                <a:solidFill>
                  <a:schemeClr val="tx1"/>
                </a:solidFill>
                <a:latin typeface="Arial Black" pitchFamily="34" charset="0"/>
              </a:defRPr>
            </a:lvl1pPr>
            <a:lvl2pPr marL="742950" indent="-285750" eaLnBrk="0" hangingPunct="0">
              <a:tabLst>
                <a:tab pos="457200" algn="l"/>
                <a:tab pos="914400" algn="l"/>
                <a:tab pos="1254125" algn="l"/>
              </a:tabLst>
              <a:defRPr sz="1900" b="1">
                <a:solidFill>
                  <a:schemeClr val="tx1"/>
                </a:solidFill>
                <a:latin typeface="Arial Black" pitchFamily="34" charset="0"/>
              </a:defRPr>
            </a:lvl2pPr>
            <a:lvl3pPr marL="1143000" indent="-228600" eaLnBrk="0" hangingPunct="0">
              <a:tabLst>
                <a:tab pos="457200" algn="l"/>
                <a:tab pos="914400" algn="l"/>
                <a:tab pos="1254125" algn="l"/>
              </a:tabLst>
              <a:defRPr sz="1900" b="1">
                <a:solidFill>
                  <a:schemeClr val="tx1"/>
                </a:solidFill>
                <a:latin typeface="Arial Black" pitchFamily="34" charset="0"/>
              </a:defRPr>
            </a:lvl3pPr>
            <a:lvl4pPr marL="1600200" indent="-228600" eaLnBrk="0" hangingPunct="0">
              <a:tabLst>
                <a:tab pos="457200" algn="l"/>
                <a:tab pos="914400" algn="l"/>
                <a:tab pos="1254125" algn="l"/>
              </a:tabLst>
              <a:defRPr sz="1900" b="1">
                <a:solidFill>
                  <a:schemeClr val="tx1"/>
                </a:solidFill>
                <a:latin typeface="Arial Black" pitchFamily="34" charset="0"/>
              </a:defRPr>
            </a:lvl4pPr>
            <a:lvl5pPr marL="2057400" indent="-228600" eaLnBrk="0" hangingPunct="0">
              <a:tabLst>
                <a:tab pos="457200" algn="l"/>
                <a:tab pos="914400" algn="l"/>
                <a:tab pos="1254125"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254125"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254125"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254125"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254125" algn="l"/>
              </a:tabLst>
              <a:defRPr sz="1900" b="1">
                <a:solidFill>
                  <a:schemeClr val="tx1"/>
                </a:solidFill>
                <a:latin typeface="Arial Black" pitchFamily="34" charset="0"/>
              </a:defRPr>
            </a:lvl9pPr>
          </a:lstStyle>
          <a:p>
            <a:pPr eaLnBrk="1" hangingPunct="1"/>
            <a:r>
              <a:rPr lang="en-US" sz="1800" dirty="0">
                <a:latin typeface="Arial" charset="0"/>
                <a:sym typeface="Symbol" pitchFamily="18" charset="2"/>
              </a:rPr>
              <a:t>You might get this output when switching between the GUI and Text windows.</a:t>
            </a:r>
          </a:p>
          <a:p>
            <a:pPr eaLnBrk="1" hangingPunct="1"/>
            <a:endParaRPr lang="en-US" sz="1800" dirty="0">
              <a:latin typeface="Arial" charset="0"/>
              <a:sym typeface="Symbol" pitchFamily="18" charset="2"/>
            </a:endParaRPr>
          </a:p>
          <a:p>
            <a:pPr eaLnBrk="1" hangingPunct="1"/>
            <a:r>
              <a:rPr lang="en-US" sz="1800" dirty="0">
                <a:latin typeface="Arial" charset="0"/>
                <a:sym typeface="Symbol" pitchFamily="18" charset="2"/>
              </a:rPr>
              <a:t>This happens if you drag </a:t>
            </a:r>
            <a:r>
              <a:rPr lang="en-US" sz="1800" dirty="0" smtClean="0">
                <a:latin typeface="Arial" charset="0"/>
                <a:sym typeface="Symbol" pitchFamily="18" charset="2"/>
              </a:rPr>
              <a:t>something </a:t>
            </a:r>
            <a:r>
              <a:rPr lang="en-US" sz="1800" dirty="0">
                <a:latin typeface="Arial" charset="0"/>
                <a:sym typeface="Symbol" pitchFamily="18" charset="2"/>
              </a:rPr>
              <a:t>in front of the GUI </a:t>
            </a:r>
            <a:r>
              <a:rPr lang="en-US" sz="1800" dirty="0" smtClean="0">
                <a:latin typeface="Arial" charset="0"/>
                <a:sym typeface="Symbol" pitchFamily="18" charset="2"/>
              </a:rPr>
              <a:t>window or resize it.</a:t>
            </a:r>
            <a:endParaRPr lang="en-US" sz="1800" dirty="0">
              <a:latin typeface="Arial" charset="0"/>
              <a:sym typeface="Symbol" pitchFamily="18" charset="2"/>
            </a:endParaRPr>
          </a:p>
          <a:p>
            <a:pPr eaLnBrk="1" hangingPunct="1"/>
            <a:endParaRPr lang="en-US" sz="1800" dirty="0">
              <a:latin typeface="Arial" charset="0"/>
              <a:sym typeface="Symbol" pitchFamily="18" charset="2"/>
            </a:endParaRPr>
          </a:p>
          <a:p>
            <a:pPr eaLnBrk="1" hangingPunct="1"/>
            <a:r>
              <a:rPr lang="en-US" sz="1800" dirty="0">
                <a:latin typeface="Arial" charset="0"/>
                <a:sym typeface="Symbol" pitchFamily="18" charset="2"/>
              </a:rPr>
              <a:t>The GUI window will need to be refreshed which will cause the </a:t>
            </a:r>
            <a:r>
              <a:rPr lang="en-US" sz="1800" b="0" dirty="0">
                <a:sym typeface="Symbol" pitchFamily="18" charset="2"/>
              </a:rPr>
              <a:t>paint</a:t>
            </a:r>
            <a:r>
              <a:rPr lang="en-US" sz="1800" dirty="0">
                <a:latin typeface="Arial" charset="0"/>
                <a:sym typeface="Symbol" pitchFamily="18" charset="2"/>
              </a:rPr>
              <a:t> method to be called repeatedly.</a:t>
            </a:r>
            <a:endParaRPr lang="en-US" sz="1800" b="0" i="1" dirty="0">
              <a:sym typeface="Symbol" pitchFamily="18" charset="2"/>
            </a:endParaRPr>
          </a:p>
        </p:txBody>
      </p:sp>
      <p:sp>
        <p:nvSpPr>
          <p:cNvPr id="57348" name="WordArt 6"/>
          <p:cNvSpPr>
            <a:spLocks noChangeArrowheads="1" noChangeShapeType="1" noTextEdit="1"/>
          </p:cNvSpPr>
          <p:nvPr/>
        </p:nvSpPr>
        <p:spPr bwMode="auto">
          <a:xfrm>
            <a:off x="3505200" y="914400"/>
            <a:ext cx="4419600" cy="1789113"/>
          </a:xfrm>
          <a:prstGeom prst="rect">
            <a:avLst/>
          </a:prstGeom>
        </p:spPr>
        <p:txBody>
          <a:bodyPr wrap="none" fromWordArt="1">
            <a:prstTxWarp prst="textCascadeUp">
              <a:avLst>
                <a:gd name="adj" fmla="val 58074"/>
              </a:avLst>
            </a:prstTxWarp>
          </a:bodyPr>
          <a:lstStyle/>
          <a:p>
            <a:pPr algn="ctr"/>
            <a:r>
              <a:rPr lang="en-US" sz="36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Impact"/>
              </a:rPr>
              <a:t>Weird Output!</a:t>
            </a:r>
          </a:p>
        </p:txBody>
      </p:sp>
    </p:spTree>
    <p:extLst>
      <p:ext uri="{BB962C8B-B14F-4D97-AF65-F5344CB8AC3E}">
        <p14:creationId xmlns:p14="http://schemas.microsoft.com/office/powerpoint/2010/main" val="4041295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18"/>
          <p:cNvSpPr>
            <a:spLocks noChangeArrowheads="1" noChangeShapeType="1" noTextEdit="1"/>
          </p:cNvSpPr>
          <p:nvPr/>
        </p:nvSpPr>
        <p:spPr bwMode="auto">
          <a:xfrm>
            <a:off x="2941632" y="376535"/>
            <a:ext cx="3251211" cy="923330"/>
          </a:xfrm>
          <a:prstGeom prst="rect">
            <a:avLst/>
          </a:prstGeom>
          <a:noFill/>
        </p:spPr>
        <p:txBody>
          <a:bodyPr vert="horz" wrap="none" lIns="91440" tIns="45720" rIns="91440" bIns="45720" rtlCol="0" anchor="ctr">
            <a:spAutoFit/>
          </a:bodyPr>
          <a:lstStyle/>
          <a:p>
            <a:pPr algn="ctr">
              <a:spcBef>
                <a:spcPct val="0"/>
              </a:spcBef>
            </a:pP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8.7</a:t>
            </a:r>
          </a:p>
        </p:txBody>
      </p:sp>
      <p:sp>
        <p:nvSpPr>
          <p:cNvPr id="58371" name="WordArt 2"/>
          <p:cNvSpPr>
            <a:spLocks noChangeArrowheads="1" noChangeShapeType="1" noTextEdit="1"/>
          </p:cNvSpPr>
          <p:nvPr/>
        </p:nvSpPr>
        <p:spPr bwMode="auto">
          <a:xfrm>
            <a:off x="879477" y="3191470"/>
            <a:ext cx="7397538"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The Consequences</a:t>
            </a:r>
          </a:p>
        </p:txBody>
      </p:sp>
      <p:sp>
        <p:nvSpPr>
          <p:cNvPr id="58372" name="WordArt 3"/>
          <p:cNvSpPr>
            <a:spLocks noChangeArrowheads="1" noChangeShapeType="1" noTextEdit="1"/>
          </p:cNvSpPr>
          <p:nvPr/>
        </p:nvSpPr>
        <p:spPr bwMode="auto">
          <a:xfrm>
            <a:off x="2800471" y="3962400"/>
            <a:ext cx="3533531"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of Scope</a:t>
            </a:r>
          </a:p>
        </p:txBody>
      </p:sp>
    </p:spTree>
    <p:extLst>
      <p:ext uri="{BB962C8B-B14F-4D97-AF65-F5344CB8AC3E}">
        <p14:creationId xmlns:p14="http://schemas.microsoft.com/office/powerpoint/2010/main" val="781833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2400" dirty="0">
                <a:latin typeface="Times New Roman" pitchFamily="18" charset="0"/>
                <a:cs typeface="Times New Roman" pitchFamily="18" charset="0"/>
              </a:rPr>
              <a:t>// Java0817.java</a:t>
            </a:r>
          </a:p>
          <a:p>
            <a:pPr>
              <a:lnSpc>
                <a:spcPct val="90000"/>
              </a:lnSpc>
            </a:pPr>
            <a:r>
              <a:rPr lang="en-US" sz="2400" dirty="0">
                <a:latin typeface="Times New Roman" pitchFamily="18" charset="0"/>
                <a:cs typeface="Times New Roman" pitchFamily="18" charset="0"/>
              </a:rPr>
              <a:t>// This program demonstrates how one variable name &lt;counter&gt; </a:t>
            </a:r>
            <a:endParaRPr lang="en-US" sz="2400" dirty="0" smtClean="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 can be declared </a:t>
            </a:r>
            <a:r>
              <a:rPr lang="en-US" sz="2400" dirty="0">
                <a:latin typeface="Times New Roman" pitchFamily="18" charset="0"/>
                <a:cs typeface="Times New Roman" pitchFamily="18" charset="0"/>
              </a:rPr>
              <a:t>twice correctly.</a:t>
            </a:r>
          </a:p>
          <a:p>
            <a:pPr>
              <a:lnSpc>
                <a:spcPct val="90000"/>
              </a:lnSpc>
            </a:pPr>
            <a:r>
              <a:rPr lang="en-US" sz="2400" dirty="0">
                <a:latin typeface="Times New Roman" pitchFamily="18" charset="0"/>
                <a:cs typeface="Times New Roman" pitchFamily="18" charset="0"/>
              </a:rPr>
              <a:t>// It also shows &lt;</a:t>
            </a:r>
            <a:r>
              <a:rPr lang="en-US" sz="2400" dirty="0" err="1">
                <a:latin typeface="Times New Roman" pitchFamily="18" charset="0"/>
                <a:cs typeface="Times New Roman" pitchFamily="18" charset="0"/>
              </a:rPr>
              <a:t>myAge</a:t>
            </a:r>
            <a:r>
              <a:rPr lang="en-US" sz="2400" dirty="0">
                <a:latin typeface="Times New Roman" pitchFamily="18" charset="0"/>
                <a:cs typeface="Times New Roman" pitchFamily="18" charset="0"/>
              </a:rPr>
              <a:t>&gt; declared twice incorrectly.</a:t>
            </a:r>
          </a:p>
          <a:p>
            <a:pPr>
              <a:lnSpc>
                <a:spcPct val="90000"/>
              </a:lnSpc>
            </a:pPr>
            <a:endParaRPr lang="en-US" sz="2400" dirty="0" smtClean="0">
              <a:latin typeface="Times New Roman" pitchFamily="18" charset="0"/>
              <a:cs typeface="Times New Roman" pitchFamily="18" charset="0"/>
            </a:endParaRPr>
          </a:p>
          <a:p>
            <a:pPr>
              <a:lnSpc>
                <a:spcPct val="90000"/>
              </a:lnSpc>
            </a:pPr>
            <a:endParaRPr lang="en-US" sz="2400" dirty="0">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public </a:t>
            </a:r>
            <a:r>
              <a:rPr lang="en-US" sz="2400" dirty="0">
                <a:latin typeface="Times New Roman" pitchFamily="18" charset="0"/>
                <a:cs typeface="Times New Roman" pitchFamily="18" charset="0"/>
              </a:rPr>
              <a:t>class Java0817</a:t>
            </a:r>
          </a:p>
          <a:p>
            <a:pPr>
              <a:lnSpc>
                <a:spcPct val="90000"/>
              </a:lnSpc>
            </a:pPr>
            <a:r>
              <a:rPr lang="en-US" sz="2400" dirty="0">
                <a:latin typeface="Times New Roman" pitchFamily="18" charset="0"/>
                <a:cs typeface="Times New Roman" pitchFamily="18" charset="0"/>
              </a:rPr>
              <a:t>{</a:t>
            </a:r>
          </a:p>
          <a:p>
            <a:pPr>
              <a:lnSpc>
                <a:spcPct val="90000"/>
              </a:lnSpc>
            </a:pPr>
            <a:r>
              <a:rPr lang="en-US" sz="2400" dirty="0">
                <a:latin typeface="Times New Roman" pitchFamily="18" charset="0"/>
                <a:cs typeface="Times New Roman" pitchFamily="18" charset="0"/>
              </a:rPr>
              <a:t>	public static void main(String </a:t>
            </a:r>
            <a:r>
              <a:rPr lang="en-US" sz="2400" dirty="0" err="1">
                <a:latin typeface="Times New Roman" pitchFamily="18" charset="0"/>
                <a:cs typeface="Times New Roman" pitchFamily="18" charset="0"/>
              </a:rPr>
              <a:t>args</a:t>
            </a:r>
            <a:r>
              <a:rPr lang="en-US" sz="2400" dirty="0">
                <a:latin typeface="Times New Roman" pitchFamily="18" charset="0"/>
                <a:cs typeface="Times New Roman" pitchFamily="18" charset="0"/>
              </a:rPr>
              <a:t>[])</a:t>
            </a:r>
          </a:p>
          <a:p>
            <a:pPr>
              <a:lnSpc>
                <a:spcPct val="90000"/>
              </a:lnSpc>
            </a:pPr>
            <a:r>
              <a:rPr lang="en-US" sz="2400" dirty="0">
                <a:latin typeface="Times New Roman" pitchFamily="18" charset="0"/>
                <a:cs typeface="Times New Roman" pitchFamily="18" charset="0"/>
              </a:rPr>
              <a:t>	{</a:t>
            </a:r>
          </a:p>
          <a:p>
            <a:pPr>
              <a:lnSpc>
                <a:spcPct val="90000"/>
              </a:lnSpc>
            </a:pPr>
            <a:r>
              <a:rPr lang="en-US" sz="2400" dirty="0">
                <a:latin typeface="Times New Roman" pitchFamily="18" charset="0"/>
                <a:cs typeface="Times New Roman" pitchFamily="18" charset="0"/>
              </a:rPr>
              <a:t>		for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counter = 1; counter &lt;= 5; counter++)</a:t>
            </a:r>
          </a:p>
          <a:p>
            <a:pPr>
              <a:lnSpc>
                <a:spcPct val="9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System.out.print</a:t>
            </a:r>
            <a:r>
              <a:rPr lang="en-US" sz="2400" dirty="0">
                <a:latin typeface="Times New Roman" pitchFamily="18" charset="0"/>
                <a:cs typeface="Times New Roman" pitchFamily="18" charset="0"/>
              </a:rPr>
              <a:t>(counter + "  ");</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		for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counter = 10; counter &lt;= 15; counter++)</a:t>
            </a:r>
          </a:p>
          <a:p>
            <a:pPr>
              <a:lnSpc>
                <a:spcPct val="9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System.out.print</a:t>
            </a:r>
            <a:r>
              <a:rPr lang="en-US" sz="2400" dirty="0">
                <a:latin typeface="Times New Roman" pitchFamily="18" charset="0"/>
                <a:cs typeface="Times New Roman" pitchFamily="18" charset="0"/>
              </a:rPr>
              <a:t>(counter + "  ");</a:t>
            </a:r>
          </a:p>
          <a:p>
            <a:pPr>
              <a:lnSpc>
                <a:spcPct val="90000"/>
              </a:lnSpc>
            </a:pPr>
            <a:endParaRPr lang="en-US" sz="2400" dirty="0">
              <a:latin typeface="Times New Roman" pitchFamily="18" charset="0"/>
              <a:cs typeface="Times New Roman" pitchFamily="18" charset="0"/>
            </a:endParaRPr>
          </a:p>
          <a:p>
            <a:pPr>
              <a:lnSpc>
                <a:spcPct val="9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myAge</a:t>
            </a:r>
            <a:r>
              <a:rPr lang="en-US" sz="2400" dirty="0">
                <a:latin typeface="Times New Roman" pitchFamily="18" charset="0"/>
                <a:cs typeface="Times New Roman" pitchFamily="18" charset="0"/>
              </a:rPr>
              <a:t> = 16;</a:t>
            </a:r>
          </a:p>
          <a:p>
            <a:pPr>
              <a:lnSpc>
                <a:spcPct val="90000"/>
              </a:lnSpc>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myAge</a:t>
            </a:r>
            <a:r>
              <a:rPr lang="en-US" sz="2400" dirty="0">
                <a:latin typeface="Times New Roman" pitchFamily="18" charset="0"/>
                <a:cs typeface="Times New Roman" pitchFamily="18" charset="0"/>
              </a:rPr>
              <a:t> = 25;</a:t>
            </a:r>
          </a:p>
          <a:p>
            <a:pPr>
              <a:lnSpc>
                <a:spcPct val="90000"/>
              </a:lnSpc>
            </a:pPr>
            <a:r>
              <a:rPr lang="en-US" sz="2400" dirty="0">
                <a:latin typeface="Times New Roman" pitchFamily="18" charset="0"/>
                <a:cs typeface="Times New Roman" pitchFamily="18" charset="0"/>
              </a:rPr>
              <a:t>	}</a:t>
            </a:r>
          </a:p>
          <a:p>
            <a:pPr>
              <a:lnSpc>
                <a:spcPct val="90000"/>
              </a:lnSpc>
            </a:pP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4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a:latin typeface="Times New Roman" pitchFamily="18" charset="0"/>
                <a:cs typeface="Times New Roman" pitchFamily="18" charset="0"/>
              </a:rPr>
              <a:t>// Java0818.java</a:t>
            </a:r>
          </a:p>
          <a:p>
            <a:r>
              <a:rPr lang="en-US" sz="2000" dirty="0">
                <a:latin typeface="Times New Roman" pitchFamily="18" charset="0"/>
                <a:cs typeface="Times New Roman" pitchFamily="18" charset="0"/>
              </a:rPr>
              <a:t>// This program demonstrates the scope of a variable.</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public class Java0818</a:t>
            </a: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public static void main(String </a:t>
            </a:r>
            <a:r>
              <a:rPr lang="en-US" sz="2000" dirty="0" err="1">
                <a:latin typeface="Times New Roman" pitchFamily="18" charset="0"/>
                <a:cs typeface="Times New Roman" pitchFamily="18" charset="0"/>
              </a:rPr>
              <a:t>args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var1 = 10;</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("var1 in main is " + var1);</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a:t>
            </a:r>
            <a:r>
              <a:rPr lang="en-US" sz="2000" dirty="0">
                <a:latin typeface="Times New Roman" pitchFamily="18" charset="0"/>
                <a:cs typeface="Times New Roman" pitchFamily="18" charset="0"/>
              </a:rPr>
              <a:t>("var2 inside the main method for loop is ");</a:t>
            </a:r>
          </a:p>
          <a:p>
            <a:r>
              <a:rPr lang="en-US" sz="2000" dirty="0">
                <a:latin typeface="Times New Roman" pitchFamily="18" charset="0"/>
                <a:cs typeface="Times New Roman" pitchFamily="18" charset="0"/>
              </a:rPr>
              <a:t>		for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var2 = 1; var2 &lt; 10; var2++)</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a:t>
            </a:r>
            <a:r>
              <a:rPr lang="en-US" sz="2000" dirty="0">
                <a:latin typeface="Times New Roman" pitchFamily="18" charset="0"/>
                <a:cs typeface="Times New Roman" pitchFamily="18" charset="0"/>
              </a:rPr>
              <a:t>(var2 + "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Boo </a:t>
            </a:r>
            <a:r>
              <a:rPr lang="en-US" sz="2000" dirty="0" err="1">
                <a:latin typeface="Times New Roman" pitchFamily="18" charset="0"/>
                <a:cs typeface="Times New Roman" pitchFamily="18" charset="0"/>
              </a:rPr>
              <a:t>boo</a:t>
            </a:r>
            <a:r>
              <a:rPr lang="en-US" sz="2000" dirty="0">
                <a:latin typeface="Times New Roman" pitchFamily="18" charset="0"/>
                <a:cs typeface="Times New Roman" pitchFamily="18" charset="0"/>
              </a:rPr>
              <a:t> = new Boo(var1);</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("var4 in Boo is " + </a:t>
            </a:r>
            <a:r>
              <a:rPr lang="en-US" sz="2000" dirty="0" err="1">
                <a:latin typeface="Times New Roman" pitchFamily="18" charset="0"/>
                <a:cs typeface="Times New Roman" pitchFamily="18" charset="0"/>
              </a:rPr>
              <a:t>boo.getData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69584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class Boo</a:t>
            </a:r>
          </a:p>
          <a:p>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private </a:t>
            </a:r>
            <a:r>
              <a:rPr lang="en-US" sz="2200" dirty="0" err="1">
                <a:latin typeface="Times New Roman" pitchFamily="18" charset="0"/>
                <a:cs typeface="Times New Roman" pitchFamily="18" charset="0"/>
              </a:rPr>
              <a:t>int</a:t>
            </a:r>
            <a:r>
              <a:rPr lang="en-US" sz="2200" dirty="0">
                <a:latin typeface="Times New Roman" pitchFamily="18" charset="0"/>
                <a:cs typeface="Times New Roman" pitchFamily="18" charset="0"/>
              </a:rPr>
              <a:t> var4;</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public Boo(</a:t>
            </a:r>
            <a:r>
              <a:rPr lang="en-US" sz="2200" dirty="0" err="1">
                <a:latin typeface="Times New Roman" pitchFamily="18" charset="0"/>
                <a:cs typeface="Times New Roman" pitchFamily="18" charset="0"/>
              </a:rPr>
              <a:t>int</a:t>
            </a:r>
            <a:r>
              <a:rPr lang="en-US" sz="2200" dirty="0">
                <a:latin typeface="Times New Roman" pitchFamily="18" charset="0"/>
                <a:cs typeface="Times New Roman" pitchFamily="18" charset="0"/>
              </a:rPr>
              <a:t> var3)</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var4 = var3;</a:t>
            </a:r>
          </a:p>
          <a:p>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System.out.println</a:t>
            </a:r>
            <a:r>
              <a:rPr lang="en-US" sz="2200" dirty="0">
                <a:latin typeface="Times New Roman" pitchFamily="18" charset="0"/>
                <a:cs typeface="Times New Roman" pitchFamily="18" charset="0"/>
              </a:rPr>
              <a:t>("var3 in constructor is " + var3);</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public </a:t>
            </a:r>
            <a:r>
              <a:rPr lang="en-US" sz="2200" dirty="0" err="1">
                <a:latin typeface="Times New Roman" pitchFamily="18" charset="0"/>
                <a:cs typeface="Times New Roman" pitchFamily="18" charset="0"/>
              </a:rPr>
              <a:t>int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getData</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		return var4;</a:t>
            </a:r>
          </a:p>
          <a:p>
            <a:r>
              <a:rPr lang="en-US" sz="2200" dirty="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 y="0"/>
            <a:ext cx="9144000" cy="164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5946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a:latin typeface="Times New Roman" pitchFamily="18" charset="0"/>
                <a:cs typeface="Times New Roman" pitchFamily="18" charset="0"/>
              </a:rPr>
              <a:t>// Java0818.java</a:t>
            </a:r>
          </a:p>
          <a:p>
            <a:r>
              <a:rPr lang="en-US" sz="2000" dirty="0">
                <a:latin typeface="Times New Roman" pitchFamily="18" charset="0"/>
                <a:cs typeface="Times New Roman" pitchFamily="18" charset="0"/>
              </a:rPr>
              <a:t>// This program demonstrates the scope of a variable.</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public class Java0818</a:t>
            </a: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public static void main(String </a:t>
            </a:r>
            <a:r>
              <a:rPr lang="en-US" sz="2000" dirty="0" err="1">
                <a:latin typeface="Times New Roman" pitchFamily="18" charset="0"/>
                <a:cs typeface="Times New Roman" pitchFamily="18" charset="0"/>
              </a:rPr>
              <a:t>args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int</a:t>
            </a:r>
            <a:r>
              <a:rPr lang="en-US" sz="2000" dirty="0">
                <a:solidFill>
                  <a:srgbClr val="C00000"/>
                </a:solidFill>
                <a:latin typeface="Times New Roman" pitchFamily="18" charset="0"/>
                <a:cs typeface="Times New Roman" pitchFamily="18" charset="0"/>
              </a:rPr>
              <a:t> var1 = 10;</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System.out.println</a:t>
            </a:r>
            <a:r>
              <a:rPr lang="en-US" sz="2000" dirty="0">
                <a:solidFill>
                  <a:srgbClr val="C00000"/>
                </a:solidFill>
                <a:latin typeface="Times New Roman" pitchFamily="18" charset="0"/>
                <a:cs typeface="Times New Roman" pitchFamily="18" charset="0"/>
              </a:rPr>
              <a:t>("var1 in main is " + var1);</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a:t>
            </a:r>
            <a:r>
              <a:rPr lang="en-US" sz="2000" dirty="0">
                <a:solidFill>
                  <a:srgbClr val="C00000"/>
                </a:solidFill>
                <a:latin typeface="Times New Roman" pitchFamily="18" charset="0"/>
                <a:cs typeface="Times New Roman" pitchFamily="18" charset="0"/>
              </a:rPr>
              <a:t>("var2 inside the main method for loop is ");</a:t>
            </a:r>
          </a:p>
          <a:p>
            <a:r>
              <a:rPr lang="en-US" sz="2000" dirty="0">
                <a:solidFill>
                  <a:srgbClr val="C00000"/>
                </a:solidFill>
                <a:latin typeface="Times New Roman" pitchFamily="18" charset="0"/>
                <a:cs typeface="Times New Roman" pitchFamily="18" charset="0"/>
              </a:rPr>
              <a:t>		for (</a:t>
            </a:r>
            <a:r>
              <a:rPr lang="en-US" sz="2000" dirty="0" err="1">
                <a:solidFill>
                  <a:srgbClr val="C00000"/>
                </a:solidFill>
                <a:latin typeface="Times New Roman" pitchFamily="18" charset="0"/>
                <a:cs typeface="Times New Roman" pitchFamily="18" charset="0"/>
              </a:rPr>
              <a:t>int</a:t>
            </a:r>
            <a:r>
              <a:rPr lang="en-US" sz="2000" dirty="0">
                <a:solidFill>
                  <a:srgbClr val="C00000"/>
                </a:solidFill>
                <a:latin typeface="Times New Roman" pitchFamily="18" charset="0"/>
                <a:cs typeface="Times New Roman" pitchFamily="18" charset="0"/>
              </a:rPr>
              <a:t> var2 = 1; var2 &lt; 10; var2++)</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a:t>
            </a:r>
            <a:r>
              <a:rPr lang="en-US" sz="2000" dirty="0">
                <a:solidFill>
                  <a:srgbClr val="C00000"/>
                </a:solidFill>
                <a:latin typeface="Times New Roman" pitchFamily="18" charset="0"/>
                <a:cs typeface="Times New Roman" pitchFamily="18" charset="0"/>
              </a:rPr>
              <a:t>(var2 + "  ");</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System.out.println</a:t>
            </a:r>
            <a:r>
              <a:rPr lang="en-US" sz="2000" dirty="0">
                <a:solidFill>
                  <a:srgbClr val="C00000"/>
                </a:solidFill>
                <a:latin typeface="Times New Roman" pitchFamily="18" charset="0"/>
                <a:cs typeface="Times New Roman" pitchFamily="18" charset="0"/>
              </a:rPr>
              <a:t>();</a:t>
            </a:r>
          </a:p>
          <a:p>
            <a:r>
              <a:rPr lang="en-US" sz="2000" dirty="0">
                <a:solidFill>
                  <a:srgbClr val="C00000"/>
                </a:solidFill>
                <a:latin typeface="Times New Roman" pitchFamily="18" charset="0"/>
                <a:cs typeface="Times New Roman" pitchFamily="18" charset="0"/>
              </a:rPr>
              <a:t>		Boo </a:t>
            </a:r>
            <a:r>
              <a:rPr lang="en-US" sz="2000" dirty="0" err="1">
                <a:solidFill>
                  <a:srgbClr val="C00000"/>
                </a:solidFill>
                <a:latin typeface="Times New Roman" pitchFamily="18" charset="0"/>
                <a:cs typeface="Times New Roman" pitchFamily="18" charset="0"/>
              </a:rPr>
              <a:t>boo</a:t>
            </a:r>
            <a:r>
              <a:rPr lang="en-US" sz="2000" dirty="0">
                <a:solidFill>
                  <a:srgbClr val="C00000"/>
                </a:solidFill>
                <a:latin typeface="Times New Roman" pitchFamily="18" charset="0"/>
                <a:cs typeface="Times New Roman" pitchFamily="18" charset="0"/>
              </a:rPr>
              <a:t> = new Boo(var1);</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System.out.println</a:t>
            </a:r>
            <a:r>
              <a:rPr lang="en-US" sz="2000" dirty="0">
                <a:solidFill>
                  <a:srgbClr val="C00000"/>
                </a:solidFill>
                <a:latin typeface="Times New Roman" pitchFamily="18" charset="0"/>
                <a:cs typeface="Times New Roman" pitchFamily="18" charset="0"/>
              </a:rPr>
              <a:t>("var4 in Boo is " + </a:t>
            </a:r>
            <a:r>
              <a:rPr lang="en-US" sz="2000" dirty="0" err="1">
                <a:solidFill>
                  <a:srgbClr val="C00000"/>
                </a:solidFill>
                <a:latin typeface="Times New Roman" pitchFamily="18" charset="0"/>
                <a:cs typeface="Times New Roman" pitchFamily="18" charset="0"/>
              </a:rPr>
              <a:t>boo.getData</a:t>
            </a:r>
            <a:r>
              <a:rPr lang="en-US" sz="2000" dirty="0" smtClean="0">
                <a:solidFill>
                  <a:srgbClr val="C00000"/>
                </a:solidFill>
                <a:latin typeface="Times New Roman" pitchFamily="18" charset="0"/>
                <a:cs typeface="Times New Roman" pitchFamily="18" charset="0"/>
              </a:rPr>
              <a:t>());</a:t>
            </a:r>
            <a:endParaRPr lang="en-US" sz="2000" dirty="0">
              <a:solidFill>
                <a:srgbClr val="C00000"/>
              </a:solidFill>
              <a:latin typeface="Times New Roman" pitchFamily="18" charset="0"/>
              <a:cs typeface="Times New Roman" pitchFamily="18" charset="0"/>
            </a:endParaRP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System.out.println</a:t>
            </a:r>
            <a:r>
              <a:rPr lang="en-US" sz="2000" dirty="0">
                <a:solidFill>
                  <a:srgbClr val="C00000"/>
                </a:solidFill>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Text Box 9"/>
          <p:cNvSpPr txBox="1">
            <a:spLocks noChangeArrowheads="1"/>
          </p:cNvSpPr>
          <p:nvPr/>
        </p:nvSpPr>
        <p:spPr bwMode="auto">
          <a:xfrm>
            <a:off x="5105400" y="877668"/>
            <a:ext cx="3505200" cy="914400"/>
          </a:xfrm>
          <a:prstGeom prst="rect">
            <a:avLst/>
          </a:prstGeom>
          <a:solidFill>
            <a:srgbClr val="FF99CC"/>
          </a:solidFill>
          <a:ln w="57150">
            <a:solidFill>
              <a:schemeClr val="tx1"/>
            </a:solidFill>
            <a:miter lim="800000"/>
            <a:headEnd/>
            <a:tailEnd/>
          </a:ln>
        </p:spPr>
        <p:txBody>
          <a:bodyPr wrap="square">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algn="ctr" eaLnBrk="1" hangingPunct="1"/>
            <a:r>
              <a:rPr lang="en-US" sz="4800" dirty="0">
                <a:latin typeface="Arial Narrow" pitchFamily="34" charset="0"/>
                <a:sym typeface="Symbol" pitchFamily="18" charset="2"/>
              </a:rPr>
              <a:t>S</a:t>
            </a:r>
            <a:r>
              <a:rPr lang="en-US" sz="4800" dirty="0" smtClean="0">
                <a:latin typeface="Arial Narrow" pitchFamily="34" charset="0"/>
                <a:sym typeface="Symbol" pitchFamily="18" charset="2"/>
              </a:rPr>
              <a:t>cope of var1</a:t>
            </a:r>
            <a:endParaRPr lang="en-US" sz="5400" dirty="0">
              <a:latin typeface="Arial Narrow" pitchFamily="34" charset="0"/>
              <a:sym typeface="Symbol" pitchFamily="18" charset="2"/>
            </a:endParaRPr>
          </a:p>
        </p:txBody>
      </p:sp>
    </p:spTree>
    <p:extLst>
      <p:ext uri="{BB962C8B-B14F-4D97-AF65-F5344CB8AC3E}">
        <p14:creationId xmlns:p14="http://schemas.microsoft.com/office/powerpoint/2010/main" val="2889113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a:latin typeface="Times New Roman" pitchFamily="18" charset="0"/>
                <a:cs typeface="Times New Roman" pitchFamily="18" charset="0"/>
              </a:rPr>
              <a:t>// Java0818.java</a:t>
            </a:r>
          </a:p>
          <a:p>
            <a:r>
              <a:rPr lang="en-US" sz="2000" dirty="0">
                <a:latin typeface="Times New Roman" pitchFamily="18" charset="0"/>
                <a:cs typeface="Times New Roman" pitchFamily="18" charset="0"/>
              </a:rPr>
              <a:t>// This program demonstrates the scope of a variable.</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public class Java0818</a:t>
            </a: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public static void main(String </a:t>
            </a:r>
            <a:r>
              <a:rPr lang="en-US" sz="2000" dirty="0" err="1">
                <a:latin typeface="Times New Roman" pitchFamily="18" charset="0"/>
                <a:cs typeface="Times New Roman" pitchFamily="18" charset="0"/>
              </a:rPr>
              <a:t>args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var1 = 10;</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("var1 in main is " + var1);</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a:t>
            </a:r>
            <a:r>
              <a:rPr lang="en-US" sz="2000" dirty="0">
                <a:solidFill>
                  <a:srgbClr val="C00000"/>
                </a:solidFill>
                <a:latin typeface="Times New Roman" pitchFamily="18" charset="0"/>
                <a:cs typeface="Times New Roman" pitchFamily="18" charset="0"/>
              </a:rPr>
              <a:t>("var2 inside the main method for loop is ");</a:t>
            </a:r>
          </a:p>
          <a:p>
            <a:r>
              <a:rPr lang="en-US" sz="2000" dirty="0">
                <a:solidFill>
                  <a:srgbClr val="C00000"/>
                </a:solidFill>
                <a:latin typeface="Times New Roman" pitchFamily="18" charset="0"/>
                <a:cs typeface="Times New Roman" pitchFamily="18" charset="0"/>
              </a:rPr>
              <a:t>		for (</a:t>
            </a:r>
            <a:r>
              <a:rPr lang="en-US" sz="2000" dirty="0" err="1">
                <a:solidFill>
                  <a:srgbClr val="C00000"/>
                </a:solidFill>
                <a:latin typeface="Times New Roman" pitchFamily="18" charset="0"/>
                <a:cs typeface="Times New Roman" pitchFamily="18" charset="0"/>
              </a:rPr>
              <a:t>int</a:t>
            </a:r>
            <a:r>
              <a:rPr lang="en-US" sz="2000" dirty="0">
                <a:solidFill>
                  <a:srgbClr val="C00000"/>
                </a:solidFill>
                <a:latin typeface="Times New Roman" pitchFamily="18" charset="0"/>
                <a:cs typeface="Times New Roman" pitchFamily="18" charset="0"/>
              </a:rPr>
              <a:t> var2 = 1; var2 &lt; 10; var2++)</a:t>
            </a:r>
          </a:p>
          <a:p>
            <a:r>
              <a:rPr lang="en-US" sz="2000" dirty="0">
                <a:solidFill>
                  <a:srgbClr val="C00000"/>
                </a:solidFill>
                <a:latin typeface="Times New Roman" pitchFamily="18" charset="0"/>
                <a:cs typeface="Times New Roman" pitchFamily="18" charset="0"/>
              </a:rPr>
              <a:t>		{</a:t>
            </a:r>
          </a:p>
          <a:p>
            <a:r>
              <a:rPr lang="en-US" sz="2000" dirty="0">
                <a:solidFill>
                  <a:srgbClr val="C00000"/>
                </a:solidFill>
                <a:latin typeface="Times New Roman" pitchFamily="18" charset="0"/>
                <a:cs typeface="Times New Roman" pitchFamily="18" charset="0"/>
              </a:rPr>
              <a:t>			</a:t>
            </a:r>
            <a:r>
              <a:rPr lang="en-US" sz="2000" dirty="0" err="1">
                <a:solidFill>
                  <a:srgbClr val="C00000"/>
                </a:solidFill>
                <a:latin typeface="Times New Roman" pitchFamily="18" charset="0"/>
                <a:cs typeface="Times New Roman" pitchFamily="18" charset="0"/>
              </a:rPr>
              <a:t>System.out.print</a:t>
            </a:r>
            <a:r>
              <a:rPr lang="en-US" sz="2000" dirty="0">
                <a:solidFill>
                  <a:srgbClr val="C00000"/>
                </a:solidFill>
                <a:latin typeface="Times New Roman" pitchFamily="18" charset="0"/>
                <a:cs typeface="Times New Roman" pitchFamily="18" charset="0"/>
              </a:rPr>
              <a:t>(var2 + "  ");</a:t>
            </a:r>
          </a:p>
          <a:p>
            <a:r>
              <a:rPr lang="en-US" sz="2000" dirty="0">
                <a:solidFill>
                  <a:srgbClr val="C00000"/>
                </a:solidFill>
                <a:latin typeface="Times New Roman" pitchFamily="18" charset="0"/>
                <a:cs typeface="Times New Roman" pitchFamily="18" charset="0"/>
              </a:rPr>
              <a:t>		}</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Boo </a:t>
            </a:r>
            <a:r>
              <a:rPr lang="en-US" sz="2000" dirty="0" err="1">
                <a:latin typeface="Times New Roman" pitchFamily="18" charset="0"/>
                <a:cs typeface="Times New Roman" pitchFamily="18" charset="0"/>
              </a:rPr>
              <a:t>boo</a:t>
            </a:r>
            <a:r>
              <a:rPr lang="en-US" sz="2000" dirty="0">
                <a:latin typeface="Times New Roman" pitchFamily="18" charset="0"/>
                <a:cs typeface="Times New Roman" pitchFamily="18" charset="0"/>
              </a:rPr>
              <a:t> = new Boo(var1);</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("var4 in Boo is " + </a:t>
            </a:r>
            <a:r>
              <a:rPr lang="en-US" sz="2000" dirty="0" err="1">
                <a:latin typeface="Times New Roman" pitchFamily="18" charset="0"/>
                <a:cs typeface="Times New Roman" pitchFamily="18" charset="0"/>
              </a:rPr>
              <a:t>boo.getData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5" name="Text Box 9"/>
          <p:cNvSpPr txBox="1">
            <a:spLocks noChangeArrowheads="1"/>
          </p:cNvSpPr>
          <p:nvPr/>
        </p:nvSpPr>
        <p:spPr bwMode="auto">
          <a:xfrm>
            <a:off x="5105400" y="877667"/>
            <a:ext cx="3505200" cy="914400"/>
          </a:xfrm>
          <a:prstGeom prst="rect">
            <a:avLst/>
          </a:prstGeom>
          <a:solidFill>
            <a:srgbClr val="FF99CC"/>
          </a:solidFill>
          <a:ln w="57150">
            <a:solidFill>
              <a:schemeClr val="tx1"/>
            </a:solidFill>
            <a:miter lim="800000"/>
            <a:headEnd/>
            <a:tailEnd/>
          </a:ln>
        </p:spPr>
        <p:txBody>
          <a:bodyPr wrap="square">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algn="ctr" eaLnBrk="1" hangingPunct="1"/>
            <a:r>
              <a:rPr lang="en-US" sz="4800" dirty="0">
                <a:latin typeface="Arial Narrow" pitchFamily="34" charset="0"/>
                <a:sym typeface="Symbol" pitchFamily="18" charset="2"/>
              </a:rPr>
              <a:t>S</a:t>
            </a:r>
            <a:r>
              <a:rPr lang="en-US" sz="4800" dirty="0" smtClean="0">
                <a:latin typeface="Arial Narrow" pitchFamily="34" charset="0"/>
                <a:sym typeface="Symbol" pitchFamily="18" charset="2"/>
              </a:rPr>
              <a:t>cope of var2</a:t>
            </a:r>
            <a:endParaRPr lang="en-US" sz="5400" dirty="0">
              <a:latin typeface="Arial Narrow" pitchFamily="34" charset="0"/>
              <a:sym typeface="Symbol" pitchFamily="18" charset="2"/>
            </a:endParaRPr>
          </a:p>
        </p:txBody>
      </p:sp>
    </p:spTree>
    <p:extLst>
      <p:ext uri="{BB962C8B-B14F-4D97-AF65-F5344CB8AC3E}">
        <p14:creationId xmlns:p14="http://schemas.microsoft.com/office/powerpoint/2010/main" val="1084862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92146" y="71735"/>
            <a:ext cx="7359707" cy="923330"/>
          </a:xfrm>
          <a:noFill/>
        </p:spPr>
        <p:txBody>
          <a:bodyPr wrap="none" lIns="91440" tIns="45720" rIns="91440" bIns="45720">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The </a:t>
            </a:r>
            <a:r>
              <a:rPr lang="en-US" sz="54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CardDeck</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 Case Study</a:t>
            </a:r>
          </a:p>
        </p:txBody>
      </p:sp>
      <p:graphicFrame>
        <p:nvGraphicFramePr>
          <p:cNvPr id="623651" name="Group 35"/>
          <p:cNvGraphicFramePr>
            <a:graphicFrameLocks noGrp="1"/>
          </p:cNvGraphicFramePr>
          <p:nvPr>
            <p:extLst>
              <p:ext uri="{D42A27DB-BD31-4B8C-83A1-F6EECF244321}">
                <p14:modId xmlns:p14="http://schemas.microsoft.com/office/powerpoint/2010/main" val="3914735880"/>
              </p:ext>
            </p:extLst>
          </p:nvPr>
        </p:nvGraphicFramePr>
        <p:xfrm>
          <a:off x="228600" y="1143000"/>
          <a:ext cx="8534400" cy="4064000"/>
        </p:xfrm>
        <a:graphic>
          <a:graphicData uri="http://schemas.openxmlformats.org/drawingml/2006/table">
            <a:tbl>
              <a:tblPr/>
              <a:tblGrid>
                <a:gridCol w="4648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CardDeck</a:t>
                      </a:r>
                      <a:r>
                        <a:rPr kumimoji="0" lang="en-US" sz="3200" b="0" i="0" u="none" strike="noStrike" cap="none" normalizeH="0" baseline="0" dirty="0" smtClean="0">
                          <a:ln>
                            <a:noFill/>
                          </a:ln>
                          <a:solidFill>
                            <a:schemeClr val="tx1"/>
                          </a:solidFill>
                          <a:effectLst/>
                          <a:latin typeface="Arial Black" pitchFamily="34" charset="0"/>
                        </a:rPr>
                        <a:t> Methods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Arial Black" pitchFamily="34" charset="0"/>
                        </a:rPr>
                        <a:t>CardDeck</a:t>
                      </a:r>
                      <a:r>
                        <a:rPr kumimoji="0" lang="en-US" sz="3200" b="0" i="0" u="none" strike="noStrike" cap="none" normalizeH="0" baseline="0" dirty="0" smtClean="0">
                          <a:ln>
                            <a:noFill/>
                          </a:ln>
                          <a:solidFill>
                            <a:schemeClr val="tx1"/>
                          </a:solidFill>
                          <a:effectLst/>
                          <a:latin typeface="Arial Black" pitchFamily="34" charset="0"/>
                        </a:rPr>
                        <a:t>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Initialize Deck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of Decks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Shuffle Deck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of Players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2"/>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Deal Cards From Deck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of Cards Dealt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Count Leftover Cards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of Cards Left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4"/>
                  </a:ext>
                </a:extLst>
              </a:tr>
            </a:tbl>
          </a:graphicData>
        </a:graphic>
      </p:graphicFrame>
      <p:sp>
        <p:nvSpPr>
          <p:cNvPr id="27671" name="WordArt 36"/>
          <p:cNvSpPr>
            <a:spLocks noChangeArrowheads="1" noChangeShapeType="1" noTextEdit="1"/>
          </p:cNvSpPr>
          <p:nvPr/>
        </p:nvSpPr>
        <p:spPr bwMode="auto">
          <a:xfrm>
            <a:off x="152400" y="5410200"/>
            <a:ext cx="88392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You could probably think of many more methods and attributes.</a:t>
            </a:r>
          </a:p>
        </p:txBody>
      </p:sp>
      <p:pic>
        <p:nvPicPr>
          <p:cNvPr id="27672" name="Picture 37" descr="j030342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22488"/>
            <a:ext cx="16764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576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400" dirty="0">
                <a:latin typeface="Times New Roman" pitchFamily="18" charset="0"/>
                <a:cs typeface="Times New Roman" pitchFamily="18" charset="0"/>
              </a:rPr>
              <a:t> </a:t>
            </a:r>
          </a:p>
          <a:p>
            <a:r>
              <a:rPr lang="en-US" sz="2600" dirty="0">
                <a:latin typeface="Times New Roman" pitchFamily="18" charset="0"/>
                <a:cs typeface="Times New Roman" pitchFamily="18" charset="0"/>
              </a:rPr>
              <a:t>class Boo</a:t>
            </a:r>
          </a:p>
          <a:p>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private </a:t>
            </a:r>
            <a:r>
              <a:rPr lang="en-US" sz="2600" dirty="0" err="1">
                <a:latin typeface="Times New Roman" pitchFamily="18" charset="0"/>
                <a:cs typeface="Times New Roman" pitchFamily="18" charset="0"/>
              </a:rPr>
              <a:t>int</a:t>
            </a:r>
            <a:r>
              <a:rPr lang="en-US" sz="2600" dirty="0">
                <a:latin typeface="Times New Roman" pitchFamily="18" charset="0"/>
                <a:cs typeface="Times New Roman" pitchFamily="18" charset="0"/>
              </a:rPr>
              <a:t> var4;</a:t>
            </a:r>
          </a:p>
          <a:p>
            <a:r>
              <a:rPr lang="en-US" sz="2600" dirty="0">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public Boo(</a:t>
            </a:r>
            <a:r>
              <a:rPr lang="en-US" sz="2600" dirty="0" err="1">
                <a:solidFill>
                  <a:srgbClr val="C00000"/>
                </a:solidFill>
                <a:latin typeface="Times New Roman" pitchFamily="18" charset="0"/>
                <a:cs typeface="Times New Roman" pitchFamily="18" charset="0"/>
              </a:rPr>
              <a:t>int</a:t>
            </a:r>
            <a:r>
              <a:rPr lang="en-US" sz="2600" dirty="0">
                <a:solidFill>
                  <a:srgbClr val="C00000"/>
                </a:solidFill>
                <a:latin typeface="Times New Roman" pitchFamily="18" charset="0"/>
                <a:cs typeface="Times New Roman" pitchFamily="18" charset="0"/>
              </a:rPr>
              <a:t> var3)</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var4 = var3;</a:t>
            </a:r>
          </a:p>
          <a:p>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System.out.println</a:t>
            </a:r>
            <a:r>
              <a:rPr lang="en-US" sz="2600" dirty="0">
                <a:solidFill>
                  <a:srgbClr val="C00000"/>
                </a:solidFill>
                <a:latin typeface="Times New Roman" pitchFamily="18" charset="0"/>
                <a:cs typeface="Times New Roman" pitchFamily="18" charset="0"/>
              </a:rPr>
              <a:t>("var3 in constructor is " + var3);</a:t>
            </a:r>
          </a:p>
          <a:p>
            <a:r>
              <a:rPr lang="en-US" sz="2600" dirty="0">
                <a:solidFill>
                  <a:srgbClr val="C00000"/>
                </a:solidFill>
                <a:latin typeface="Times New Roman" pitchFamily="18" charset="0"/>
                <a:cs typeface="Times New Roman" pitchFamily="18" charset="0"/>
              </a:rPr>
              <a:t>	}</a:t>
            </a:r>
          </a:p>
          <a:p>
            <a:r>
              <a:rPr lang="en-US" sz="2600" dirty="0">
                <a:latin typeface="Times New Roman" pitchFamily="18" charset="0"/>
                <a:cs typeface="Times New Roman" pitchFamily="18" charset="0"/>
              </a:rPr>
              <a:t> </a:t>
            </a:r>
          </a:p>
          <a:p>
            <a:r>
              <a:rPr lang="en-US" sz="2600" dirty="0">
                <a:latin typeface="Times New Roman" pitchFamily="18" charset="0"/>
                <a:cs typeface="Times New Roman" pitchFamily="18" charset="0"/>
              </a:rPr>
              <a:t>	public </a:t>
            </a:r>
            <a:r>
              <a:rPr lang="en-US" sz="2600" dirty="0" err="1">
                <a:latin typeface="Times New Roman" pitchFamily="18" charset="0"/>
                <a:cs typeface="Times New Roman" pitchFamily="18" charset="0"/>
              </a:rPr>
              <a:t>int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getData</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a:t>
            </a:r>
          </a:p>
          <a:p>
            <a:r>
              <a:rPr lang="en-US" sz="2600" dirty="0">
                <a:latin typeface="Times New Roman" pitchFamily="18" charset="0"/>
                <a:cs typeface="Times New Roman" pitchFamily="18" charset="0"/>
              </a:rPr>
              <a:t>		return var4;</a:t>
            </a:r>
          </a:p>
          <a:p>
            <a:r>
              <a:rPr lang="en-US" sz="2600" dirty="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3" name="Text Box 9"/>
          <p:cNvSpPr txBox="1">
            <a:spLocks noChangeArrowheads="1"/>
          </p:cNvSpPr>
          <p:nvPr/>
        </p:nvSpPr>
        <p:spPr bwMode="auto">
          <a:xfrm>
            <a:off x="5105400" y="877667"/>
            <a:ext cx="3505200" cy="914400"/>
          </a:xfrm>
          <a:prstGeom prst="rect">
            <a:avLst/>
          </a:prstGeom>
          <a:solidFill>
            <a:srgbClr val="FF99CC"/>
          </a:solidFill>
          <a:ln w="57150">
            <a:solidFill>
              <a:schemeClr val="tx1"/>
            </a:solidFill>
            <a:miter lim="800000"/>
            <a:headEnd/>
            <a:tailEnd/>
          </a:ln>
        </p:spPr>
        <p:txBody>
          <a:bodyPr wrap="square">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algn="ctr" eaLnBrk="1" hangingPunct="1"/>
            <a:r>
              <a:rPr lang="en-US" sz="4800" dirty="0">
                <a:latin typeface="Arial Narrow" pitchFamily="34" charset="0"/>
                <a:sym typeface="Symbol" pitchFamily="18" charset="2"/>
              </a:rPr>
              <a:t>S</a:t>
            </a:r>
            <a:r>
              <a:rPr lang="en-US" sz="4800" dirty="0" smtClean="0">
                <a:latin typeface="Arial Narrow" pitchFamily="34" charset="0"/>
                <a:sym typeface="Symbol" pitchFamily="18" charset="2"/>
              </a:rPr>
              <a:t>cope of var3</a:t>
            </a:r>
            <a:endParaRPr lang="en-US" sz="5400" dirty="0">
              <a:latin typeface="Arial Narrow" pitchFamily="34" charset="0"/>
              <a:sym typeface="Symbol" pitchFamily="18" charset="2"/>
            </a:endParaRPr>
          </a:p>
        </p:txBody>
      </p:sp>
    </p:spTree>
    <p:extLst>
      <p:ext uri="{BB962C8B-B14F-4D97-AF65-F5344CB8AC3E}">
        <p14:creationId xmlns:p14="http://schemas.microsoft.com/office/powerpoint/2010/main" val="1229931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400" dirty="0">
                <a:latin typeface="Times New Roman" pitchFamily="18" charset="0"/>
                <a:cs typeface="Times New Roman" pitchFamily="18" charset="0"/>
              </a:rPr>
              <a:t> </a:t>
            </a:r>
          </a:p>
          <a:p>
            <a:r>
              <a:rPr lang="en-US" sz="2600" dirty="0">
                <a:latin typeface="Times New Roman" pitchFamily="18" charset="0"/>
                <a:cs typeface="Times New Roman" pitchFamily="18" charset="0"/>
              </a:rPr>
              <a:t>class Boo</a:t>
            </a:r>
          </a:p>
          <a:p>
            <a:r>
              <a:rPr lang="en-US" sz="2600" dirty="0">
                <a:latin typeface="Times New Roman" pitchFamily="18" charset="0"/>
                <a:cs typeface="Times New Roman" pitchFamily="18" charset="0"/>
              </a:rPr>
              <a:t>{</a:t>
            </a:r>
          </a:p>
          <a:p>
            <a:r>
              <a:rPr lang="en-US" sz="2600" dirty="0">
                <a:solidFill>
                  <a:srgbClr val="C00000"/>
                </a:solidFill>
                <a:latin typeface="Times New Roman" pitchFamily="18" charset="0"/>
                <a:cs typeface="Times New Roman" pitchFamily="18" charset="0"/>
              </a:rPr>
              <a:t>	private </a:t>
            </a:r>
            <a:r>
              <a:rPr lang="en-US" sz="2600" dirty="0" err="1">
                <a:solidFill>
                  <a:srgbClr val="C00000"/>
                </a:solidFill>
                <a:latin typeface="Times New Roman" pitchFamily="18" charset="0"/>
                <a:cs typeface="Times New Roman" pitchFamily="18" charset="0"/>
              </a:rPr>
              <a:t>int</a:t>
            </a:r>
            <a:r>
              <a:rPr lang="en-US" sz="2600" dirty="0">
                <a:solidFill>
                  <a:srgbClr val="C00000"/>
                </a:solidFill>
                <a:latin typeface="Times New Roman" pitchFamily="18" charset="0"/>
                <a:cs typeface="Times New Roman" pitchFamily="18" charset="0"/>
              </a:rPr>
              <a:t> var4;</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public Boo(</a:t>
            </a:r>
            <a:r>
              <a:rPr lang="en-US" sz="2600" dirty="0" err="1">
                <a:solidFill>
                  <a:srgbClr val="C00000"/>
                </a:solidFill>
                <a:latin typeface="Times New Roman" pitchFamily="18" charset="0"/>
                <a:cs typeface="Times New Roman" pitchFamily="18" charset="0"/>
              </a:rPr>
              <a:t>int</a:t>
            </a:r>
            <a:r>
              <a:rPr lang="en-US" sz="2600" dirty="0">
                <a:solidFill>
                  <a:srgbClr val="C00000"/>
                </a:solidFill>
                <a:latin typeface="Times New Roman" pitchFamily="18" charset="0"/>
                <a:cs typeface="Times New Roman" pitchFamily="18" charset="0"/>
              </a:rPr>
              <a:t> var3)</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var4 = var3;</a:t>
            </a:r>
          </a:p>
          <a:p>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System.out.println</a:t>
            </a:r>
            <a:r>
              <a:rPr lang="en-US" sz="2600" dirty="0">
                <a:solidFill>
                  <a:srgbClr val="C00000"/>
                </a:solidFill>
                <a:latin typeface="Times New Roman" pitchFamily="18" charset="0"/>
                <a:cs typeface="Times New Roman" pitchFamily="18" charset="0"/>
              </a:rPr>
              <a:t>("var3 in constructor is " + var3);</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public </a:t>
            </a:r>
            <a:r>
              <a:rPr lang="en-US" sz="2600" dirty="0" err="1">
                <a:solidFill>
                  <a:srgbClr val="C00000"/>
                </a:solidFill>
                <a:latin typeface="Times New Roman" pitchFamily="18" charset="0"/>
                <a:cs typeface="Times New Roman" pitchFamily="18" charset="0"/>
              </a:rPr>
              <a:t>int</a:t>
            </a:r>
            <a:r>
              <a:rPr lang="en-US" sz="2600" dirty="0">
                <a:solidFill>
                  <a:srgbClr val="C00000"/>
                </a:solidFill>
                <a:latin typeface="Times New Roman" pitchFamily="18" charset="0"/>
                <a:cs typeface="Times New Roman" pitchFamily="18" charset="0"/>
              </a:rPr>
              <a:t> </a:t>
            </a:r>
            <a:r>
              <a:rPr lang="en-US" sz="2600" dirty="0" err="1">
                <a:solidFill>
                  <a:srgbClr val="C00000"/>
                </a:solidFill>
                <a:latin typeface="Times New Roman" pitchFamily="18" charset="0"/>
                <a:cs typeface="Times New Roman" pitchFamily="18" charset="0"/>
              </a:rPr>
              <a:t>getData</a:t>
            </a:r>
            <a:r>
              <a:rPr lang="en-US" sz="2600" dirty="0">
                <a:solidFill>
                  <a:srgbClr val="C00000"/>
                </a:solidFill>
                <a:latin typeface="Times New Roman" pitchFamily="18" charset="0"/>
                <a:cs typeface="Times New Roman" pitchFamily="18" charset="0"/>
              </a:rPr>
              <a:t>()</a:t>
            </a:r>
          </a:p>
          <a:p>
            <a:r>
              <a:rPr lang="en-US" sz="2600" dirty="0">
                <a:solidFill>
                  <a:srgbClr val="C00000"/>
                </a:solidFill>
                <a:latin typeface="Times New Roman" pitchFamily="18" charset="0"/>
                <a:cs typeface="Times New Roman" pitchFamily="18" charset="0"/>
              </a:rPr>
              <a:t>	{</a:t>
            </a:r>
          </a:p>
          <a:p>
            <a:r>
              <a:rPr lang="en-US" sz="2600" dirty="0">
                <a:solidFill>
                  <a:srgbClr val="C00000"/>
                </a:solidFill>
                <a:latin typeface="Times New Roman" pitchFamily="18" charset="0"/>
                <a:cs typeface="Times New Roman" pitchFamily="18" charset="0"/>
              </a:rPr>
              <a:t>		return var4;</a:t>
            </a:r>
          </a:p>
          <a:p>
            <a:r>
              <a:rPr lang="en-US" sz="2600" dirty="0">
                <a:solidFill>
                  <a:srgbClr val="C00000"/>
                </a:solidFill>
                <a:latin typeface="Times New Roman" pitchFamily="18" charset="0"/>
                <a:cs typeface="Times New Roman" pitchFamily="18" charset="0"/>
              </a:rPr>
              <a:t>	}</a:t>
            </a:r>
          </a:p>
          <a:p>
            <a:r>
              <a:rPr lang="en-US" sz="26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3" name="Text Box 9"/>
          <p:cNvSpPr txBox="1">
            <a:spLocks noChangeArrowheads="1"/>
          </p:cNvSpPr>
          <p:nvPr/>
        </p:nvSpPr>
        <p:spPr bwMode="auto">
          <a:xfrm>
            <a:off x="5105400" y="877666"/>
            <a:ext cx="3505200" cy="914400"/>
          </a:xfrm>
          <a:prstGeom prst="rect">
            <a:avLst/>
          </a:prstGeom>
          <a:solidFill>
            <a:srgbClr val="FF99CC"/>
          </a:solidFill>
          <a:ln w="57150">
            <a:solidFill>
              <a:schemeClr val="tx1"/>
            </a:solidFill>
            <a:miter lim="800000"/>
            <a:headEnd/>
            <a:tailEnd/>
          </a:ln>
        </p:spPr>
        <p:txBody>
          <a:bodyPr wrap="square">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algn="ctr" eaLnBrk="1" hangingPunct="1"/>
            <a:r>
              <a:rPr lang="en-US" sz="4800" dirty="0">
                <a:latin typeface="Arial Narrow" pitchFamily="34" charset="0"/>
                <a:sym typeface="Symbol" pitchFamily="18" charset="2"/>
              </a:rPr>
              <a:t>S</a:t>
            </a:r>
            <a:r>
              <a:rPr lang="en-US" sz="4800" dirty="0" smtClean="0">
                <a:latin typeface="Arial Narrow" pitchFamily="34" charset="0"/>
                <a:sym typeface="Symbol" pitchFamily="18" charset="2"/>
              </a:rPr>
              <a:t>cope of var4</a:t>
            </a:r>
            <a:endParaRPr lang="en-US" sz="5400" dirty="0">
              <a:latin typeface="Arial Narrow" pitchFamily="34" charset="0"/>
              <a:sym typeface="Symbol" pitchFamily="18" charset="2"/>
            </a:endParaRPr>
          </a:p>
        </p:txBody>
      </p:sp>
    </p:spTree>
    <p:extLst>
      <p:ext uri="{BB962C8B-B14F-4D97-AF65-F5344CB8AC3E}">
        <p14:creationId xmlns:p14="http://schemas.microsoft.com/office/powerpoint/2010/main" val="913994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33672" y="166190"/>
            <a:ext cx="4876656" cy="923330"/>
          </a:xfrm>
          <a:noFill/>
        </p:spPr>
        <p:txBody>
          <a:bodyPr vert="horz" wrap="none" lIns="91440" tIns="45720" rIns="91440" bIns="45720" rtlCol="0" anchor="ctr">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Scope Definition</a:t>
            </a:r>
            <a:endPar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23555" name="Text Box 3"/>
          <p:cNvSpPr txBox="1">
            <a:spLocks noChangeArrowheads="1"/>
          </p:cNvSpPr>
          <p:nvPr/>
        </p:nvSpPr>
        <p:spPr bwMode="auto">
          <a:xfrm>
            <a:off x="381000" y="1255713"/>
            <a:ext cx="8382000" cy="2246769"/>
          </a:xfrm>
          <a:prstGeom prst="rect">
            <a:avLst/>
          </a:prstGeom>
          <a:solidFill>
            <a:schemeClr val="tx2">
              <a:lumMod val="40000"/>
              <a:lumOff val="60000"/>
            </a:schemeClr>
          </a:solidFill>
          <a:ln w="57150">
            <a:solidFill>
              <a:schemeClr val="tx1"/>
            </a:solidFill>
            <a:miter lim="800000"/>
            <a:headEnd/>
            <a:tailEnd/>
          </a:ln>
        </p:spPr>
        <p:txBody>
          <a:bodyPr>
            <a:spAutoFit/>
          </a:bodyPr>
          <a:lstStyle/>
          <a:p>
            <a:r>
              <a:rPr lang="en-US" sz="2800" dirty="0">
                <a:latin typeface="Arial" pitchFamily="34" charset="0"/>
                <a:cs typeface="Arial" pitchFamily="34" charset="0"/>
              </a:rPr>
              <a:t>What is scope?  The scope of a variable - simple, primitive data type or complex object - is the segment of a program during which a variable is defined, has allocated memory to store values and can be accessed.  </a:t>
            </a:r>
          </a:p>
        </p:txBody>
      </p:sp>
      <p:sp>
        <p:nvSpPr>
          <p:cNvPr id="6" name="Text Box 3"/>
          <p:cNvSpPr txBox="1">
            <a:spLocks noChangeArrowheads="1"/>
          </p:cNvSpPr>
          <p:nvPr/>
        </p:nvSpPr>
        <p:spPr bwMode="auto">
          <a:xfrm>
            <a:off x="381000" y="3872805"/>
            <a:ext cx="8382000" cy="1384995"/>
          </a:xfrm>
          <a:prstGeom prst="rect">
            <a:avLst/>
          </a:prstGeom>
          <a:solidFill>
            <a:schemeClr val="bg1">
              <a:lumMod val="75000"/>
            </a:schemeClr>
          </a:solidFill>
          <a:ln w="57150">
            <a:solidFill>
              <a:schemeClr val="tx1"/>
            </a:solidFill>
            <a:miter lim="800000"/>
            <a:headEnd/>
            <a:tailEnd/>
          </a:ln>
        </p:spPr>
        <p:txBody>
          <a:bodyPr>
            <a:spAutoFit/>
          </a:bodyPr>
          <a:lstStyle/>
          <a:p>
            <a:r>
              <a:rPr lang="en-US" sz="2800" dirty="0">
                <a:latin typeface="Arial" pitchFamily="34" charset="0"/>
                <a:cs typeface="Arial" pitchFamily="34" charset="0"/>
              </a:rPr>
              <a:t>If two variables have the same identifier and also the same scope, Java will object with a duplicate definition compile error.</a:t>
            </a:r>
          </a:p>
        </p:txBody>
      </p:sp>
    </p:spTree>
    <p:extLst>
      <p:ext uri="{BB962C8B-B14F-4D97-AF65-F5344CB8AC3E}">
        <p14:creationId xmlns:p14="http://schemas.microsoft.com/office/powerpoint/2010/main" val="1658935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800" dirty="0">
                <a:latin typeface="Times New Roman" pitchFamily="18" charset="0"/>
                <a:cs typeface="Times New Roman" pitchFamily="18" charset="0"/>
              </a:rPr>
              <a:t>// Java0819.java</a:t>
            </a:r>
          </a:p>
          <a:p>
            <a:pPr>
              <a:lnSpc>
                <a:spcPct val="90000"/>
              </a:lnSpc>
            </a:pPr>
            <a:r>
              <a:rPr lang="en-US" sz="1800" dirty="0">
                <a:latin typeface="Times New Roman" pitchFamily="18" charset="0"/>
                <a:cs typeface="Times New Roman" pitchFamily="18" charset="0"/>
              </a:rPr>
              <a:t>// This program shows the logic problem that results from using two variables</a:t>
            </a:r>
          </a:p>
          <a:p>
            <a:pPr>
              <a:lnSpc>
                <a:spcPct val="90000"/>
              </a:lnSpc>
            </a:pPr>
            <a:r>
              <a:rPr lang="en-US" sz="1800" dirty="0">
                <a:latin typeface="Times New Roman" pitchFamily="18" charset="0"/>
                <a:cs typeface="Times New Roman" pitchFamily="18" charset="0"/>
              </a:rPr>
              <a:t>// with the same name identifier, but two different scopes.</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public class Java0819</a:t>
            </a:r>
          </a:p>
          <a:p>
            <a:pPr>
              <a:lnSpc>
                <a:spcPct val="90000"/>
              </a:lnSpc>
            </a:pP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nSpc>
                <a:spcPct val="90000"/>
              </a:lnSpc>
            </a:pPr>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		Widget w = new Widget(100);</a:t>
            </a:r>
          </a:p>
          <a:p>
            <a:pPr>
              <a:lnSpc>
                <a:spcPct val="9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("Object w has " + </a:t>
            </a:r>
            <a:r>
              <a:rPr lang="en-US" sz="1800" dirty="0" err="1">
                <a:latin typeface="Times New Roman" pitchFamily="18" charset="0"/>
                <a:cs typeface="Times New Roman" pitchFamily="18" charset="0"/>
              </a:rPr>
              <a:t>w.getWidgets</a:t>
            </a:r>
            <a:r>
              <a:rPr lang="en-US" sz="1800" dirty="0">
                <a:latin typeface="Times New Roman" pitchFamily="18" charset="0"/>
                <a:cs typeface="Times New Roman" pitchFamily="18" charset="0"/>
              </a:rPr>
              <a:t>() + " widgets");</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smtClean="0">
                <a:latin typeface="Times New Roman" pitchFamily="18" charset="0"/>
                <a:cs typeface="Times New Roman" pitchFamily="18" charset="0"/>
              </a:rPr>
              <a:t>class Widget</a:t>
            </a:r>
          </a:p>
          <a:p>
            <a:pPr>
              <a:lnSpc>
                <a:spcPct val="90000"/>
              </a:lnSpc>
            </a:pP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private </a:t>
            </a:r>
            <a:r>
              <a:rPr lang="en-US" sz="1800" dirty="0" err="1" smtClean="0">
                <a:latin typeface="Times New Roman" pitchFamily="18" charset="0"/>
                <a:cs typeface="Times New Roman" pitchFamily="18" charset="0"/>
              </a:rPr>
              <a:t>int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numWidgets</a:t>
            </a: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public Widget(</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b="0" dirty="0" err="1">
                <a:cs typeface="Times New Roman" pitchFamily="18" charset="0"/>
              </a:rPr>
              <a:t>numWidgets</a:t>
            </a:r>
            <a:r>
              <a:rPr lang="en-US" sz="1800" dirty="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smtClean="0">
                <a:cs typeface="Times New Roman" pitchFamily="18" charset="0"/>
              </a:rPr>
              <a:t>numWidgets</a:t>
            </a:r>
            <a:r>
              <a:rPr lang="en-US" sz="1800" dirty="0" smtClean="0">
                <a:cs typeface="Times New Roman" pitchFamily="18" charset="0"/>
              </a:rPr>
              <a:t> </a:t>
            </a:r>
            <a:r>
              <a:rPr lang="en-US" sz="1800" dirty="0">
                <a:cs typeface="Times New Roman" pitchFamily="18" charset="0"/>
              </a:rPr>
              <a:t>= </a:t>
            </a:r>
            <a:r>
              <a:rPr lang="en-US" sz="1800" dirty="0" err="1">
                <a:cs typeface="Times New Roman" pitchFamily="18" charset="0"/>
              </a:rPr>
              <a:t>numWidgets</a:t>
            </a:r>
            <a:r>
              <a:rPr lang="en-US" sz="1800" dirty="0">
                <a:cs typeface="Times New Roman" pitchFamily="18" charset="0"/>
              </a:rPr>
              <a:t>;</a:t>
            </a: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endParaRPr lang="en-US" sz="18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public </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getWidgets</a:t>
            </a:r>
            <a:r>
              <a:rPr lang="en-US" sz="1800" dirty="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return </a:t>
            </a:r>
            <a:r>
              <a:rPr lang="en-US" sz="1800" dirty="0" err="1">
                <a:latin typeface="Times New Roman" pitchFamily="18" charset="0"/>
                <a:cs typeface="Times New Roman" pitchFamily="18" charset="0"/>
              </a:rPr>
              <a:t>numWidgets</a:t>
            </a: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77402"/>
            <a:ext cx="5029200"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85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800" dirty="0">
                <a:latin typeface="Times New Roman" pitchFamily="18" charset="0"/>
                <a:cs typeface="Times New Roman" pitchFamily="18" charset="0"/>
              </a:rPr>
              <a:t>// Java0820.java</a:t>
            </a:r>
          </a:p>
          <a:p>
            <a:pPr>
              <a:lnSpc>
                <a:spcPct val="90000"/>
              </a:lnSpc>
            </a:pPr>
            <a:r>
              <a:rPr lang="en-US" sz="1800" dirty="0">
                <a:latin typeface="Times New Roman" pitchFamily="18" charset="0"/>
                <a:cs typeface="Times New Roman" pitchFamily="18" charset="0"/>
              </a:rPr>
              <a:t>// Using different variable names is one solution to the</a:t>
            </a:r>
          </a:p>
          <a:p>
            <a:pPr>
              <a:lnSpc>
                <a:spcPct val="90000"/>
              </a:lnSpc>
            </a:pPr>
            <a:r>
              <a:rPr lang="en-US" sz="1800" dirty="0">
                <a:latin typeface="Times New Roman" pitchFamily="18" charset="0"/>
                <a:cs typeface="Times New Roman" pitchFamily="18" charset="0"/>
              </a:rPr>
              <a:t>// problem caused by program Java0819.java.</a:t>
            </a:r>
          </a:p>
          <a:p>
            <a:pPr>
              <a:lnSpc>
                <a:spcPct val="90000"/>
              </a:lnSpc>
            </a:pPr>
            <a:endParaRPr lang="en-US" sz="1800" dirty="0">
              <a:latin typeface="Times New Roman" pitchFamily="18" charset="0"/>
              <a:cs typeface="Times New Roman" pitchFamily="18" charset="0"/>
            </a:endParaRPr>
          </a:p>
          <a:p>
            <a:pPr>
              <a:lnSpc>
                <a:spcPct val="90000"/>
              </a:lnSpc>
            </a:pPr>
            <a:r>
              <a:rPr lang="en-US" sz="1800" dirty="0">
                <a:latin typeface="Times New Roman" pitchFamily="18" charset="0"/>
                <a:cs typeface="Times New Roman" pitchFamily="18" charset="0"/>
              </a:rPr>
              <a:t>public class Java0820</a:t>
            </a:r>
          </a:p>
          <a:p>
            <a:pPr>
              <a:lnSpc>
                <a:spcPct val="90000"/>
              </a:lnSpc>
            </a:pP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nSpc>
                <a:spcPct val="90000"/>
              </a:lnSpc>
            </a:pPr>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		Widget w = new Widget(100);</a:t>
            </a:r>
          </a:p>
          <a:p>
            <a:pPr>
              <a:lnSpc>
                <a:spcPct val="9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("Object w has " + </a:t>
            </a:r>
            <a:r>
              <a:rPr lang="en-US" sz="1800" dirty="0" err="1">
                <a:latin typeface="Times New Roman" pitchFamily="18" charset="0"/>
                <a:cs typeface="Times New Roman" pitchFamily="18" charset="0"/>
              </a:rPr>
              <a:t>w.getWidgets</a:t>
            </a:r>
            <a:r>
              <a:rPr lang="en-US" sz="1800" dirty="0">
                <a:latin typeface="Times New Roman" pitchFamily="18" charset="0"/>
                <a:cs typeface="Times New Roman" pitchFamily="18" charset="0"/>
              </a:rPr>
              <a:t>() + " widgets");</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smtClean="0">
                <a:latin typeface="Times New Roman" pitchFamily="18" charset="0"/>
                <a:cs typeface="Times New Roman" pitchFamily="18" charset="0"/>
              </a:rPr>
              <a:t>class Widget</a:t>
            </a:r>
          </a:p>
          <a:p>
            <a:pPr>
              <a:lnSpc>
                <a:spcPct val="90000"/>
              </a:lnSpc>
            </a:pP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private </a:t>
            </a:r>
            <a:r>
              <a:rPr lang="en-US" sz="1800" dirty="0" err="1" smtClean="0">
                <a:latin typeface="Times New Roman" pitchFamily="18" charset="0"/>
                <a:cs typeface="Times New Roman" pitchFamily="18" charset="0"/>
              </a:rPr>
              <a:t>int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numWidgets</a:t>
            </a: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public Widget(</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b="0" dirty="0" err="1" smtClean="0">
                <a:cs typeface="Times New Roman" pitchFamily="18" charset="0"/>
              </a:rPr>
              <a:t>nW</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b="0" dirty="0">
                <a:latin typeface="Times New Roman" pitchFamily="18" charset="0"/>
                <a:cs typeface="Times New Roman" pitchFamily="18" charset="0"/>
              </a:rPr>
              <a:t>		</a:t>
            </a:r>
            <a:r>
              <a:rPr lang="en-US" sz="1800" b="0" dirty="0" err="1" smtClean="0">
                <a:cs typeface="Times New Roman" pitchFamily="18" charset="0"/>
              </a:rPr>
              <a:t>numWidgets</a:t>
            </a:r>
            <a:r>
              <a:rPr lang="en-US" sz="1800" b="0" dirty="0" smtClean="0">
                <a:cs typeface="Times New Roman" pitchFamily="18" charset="0"/>
              </a:rPr>
              <a:t> </a:t>
            </a:r>
            <a:r>
              <a:rPr lang="en-US" sz="1800" b="0" dirty="0">
                <a:cs typeface="Times New Roman" pitchFamily="18" charset="0"/>
              </a:rPr>
              <a:t>= </a:t>
            </a:r>
            <a:r>
              <a:rPr lang="en-US" sz="1800" b="0" dirty="0" err="1" smtClean="0">
                <a:cs typeface="Times New Roman" pitchFamily="18" charset="0"/>
              </a:rPr>
              <a:t>nW</a:t>
            </a:r>
            <a:r>
              <a:rPr lang="en-US" sz="1800" b="0" dirty="0" smtClean="0">
                <a:cs typeface="Times New Roman" pitchFamily="18" charset="0"/>
              </a:rPr>
              <a:t>;</a:t>
            </a:r>
            <a:r>
              <a:rPr lang="en-US" sz="1800" b="0" dirty="0">
                <a:latin typeface="Times New Roman" pitchFamily="18" charset="0"/>
                <a:cs typeface="Times New Roman" pitchFamily="18" charset="0"/>
              </a:rPr>
              <a:t>	</a:t>
            </a:r>
            <a:endParaRPr lang="en-US" sz="1800" b="0" dirty="0" smtClean="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endParaRPr lang="en-US" sz="18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public </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getWidgets</a:t>
            </a:r>
            <a:r>
              <a:rPr lang="en-US" sz="1800" dirty="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return </a:t>
            </a:r>
            <a:r>
              <a:rPr lang="en-US" sz="1800" dirty="0" err="1" smtClean="0">
                <a:latin typeface="Times New Roman" pitchFamily="18" charset="0"/>
                <a:cs typeface="Times New Roman" pitchFamily="18" charset="0"/>
              </a:rPr>
              <a:t>numWidgets</a:t>
            </a: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77402"/>
            <a:ext cx="5029200" cy="178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800" dirty="0">
                <a:latin typeface="Times New Roman" pitchFamily="18" charset="0"/>
                <a:cs typeface="Times New Roman" pitchFamily="18" charset="0"/>
              </a:rPr>
              <a:t>// Java0821.java</a:t>
            </a:r>
          </a:p>
          <a:p>
            <a:pPr>
              <a:lnSpc>
                <a:spcPct val="90000"/>
              </a:lnSpc>
            </a:pPr>
            <a:r>
              <a:rPr lang="en-US" sz="1800" dirty="0">
                <a:latin typeface="Times New Roman" pitchFamily="18" charset="0"/>
                <a:cs typeface="Times New Roman" pitchFamily="18" charset="0"/>
              </a:rPr>
              <a:t>// Using the &lt;this&gt; reference is a second solution to the</a:t>
            </a:r>
          </a:p>
          <a:p>
            <a:pPr>
              <a:lnSpc>
                <a:spcPct val="90000"/>
              </a:lnSpc>
            </a:pPr>
            <a:r>
              <a:rPr lang="en-US" sz="1800" dirty="0">
                <a:latin typeface="Times New Roman" pitchFamily="18" charset="0"/>
                <a:cs typeface="Times New Roman" pitchFamily="18" charset="0"/>
              </a:rPr>
              <a:t>// problem in program Java0819.java.</a:t>
            </a:r>
          </a:p>
          <a:p>
            <a:pPr>
              <a:lnSpc>
                <a:spcPct val="90000"/>
              </a:lnSpc>
            </a:pPr>
            <a:endParaRPr lang="en-US" sz="1800" dirty="0">
              <a:latin typeface="Times New Roman" pitchFamily="18" charset="0"/>
              <a:cs typeface="Times New Roman" pitchFamily="18" charset="0"/>
            </a:endParaRPr>
          </a:p>
          <a:p>
            <a:pPr>
              <a:lnSpc>
                <a:spcPct val="90000"/>
              </a:lnSpc>
            </a:pPr>
            <a:r>
              <a:rPr lang="en-US" sz="1800" dirty="0">
                <a:latin typeface="Times New Roman" pitchFamily="18" charset="0"/>
                <a:cs typeface="Times New Roman" pitchFamily="18" charset="0"/>
              </a:rPr>
              <a:t>public class </a:t>
            </a:r>
            <a:r>
              <a:rPr lang="en-US" sz="1800" dirty="0" smtClean="0">
                <a:latin typeface="Times New Roman" pitchFamily="18" charset="0"/>
                <a:cs typeface="Times New Roman" pitchFamily="18" charset="0"/>
              </a:rPr>
              <a:t>Java0821</a:t>
            </a:r>
          </a:p>
          <a:p>
            <a:pPr>
              <a:lnSpc>
                <a:spcPct val="90000"/>
              </a:lnSpc>
            </a:pP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lnSpc>
                <a:spcPct val="90000"/>
              </a:lnSpc>
            </a:pPr>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		Widget w = new Widget(100);</a:t>
            </a:r>
          </a:p>
          <a:p>
            <a:pPr>
              <a:lnSpc>
                <a:spcPct val="9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("Object w has " + </a:t>
            </a:r>
            <a:r>
              <a:rPr lang="en-US" sz="1800" dirty="0" err="1">
                <a:latin typeface="Times New Roman" pitchFamily="18" charset="0"/>
                <a:cs typeface="Times New Roman" pitchFamily="18" charset="0"/>
              </a:rPr>
              <a:t>w.getWidgets</a:t>
            </a:r>
            <a:r>
              <a:rPr lang="en-US" sz="1800" dirty="0">
                <a:latin typeface="Times New Roman" pitchFamily="18" charset="0"/>
                <a:cs typeface="Times New Roman" pitchFamily="18" charset="0"/>
              </a:rPr>
              <a:t>() + " widgets");</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a:latin typeface="Times New Roman" pitchFamily="18" charset="0"/>
                <a:cs typeface="Times New Roman" pitchFamily="18" charset="0"/>
              </a:rPr>
              <a:t>}</a:t>
            </a:r>
          </a:p>
          <a:p>
            <a:pPr>
              <a:lnSpc>
                <a:spcPct val="90000"/>
              </a:lnSpc>
            </a:pPr>
            <a:r>
              <a:rPr lang="en-US" sz="1800" dirty="0">
                <a:latin typeface="Times New Roman" pitchFamily="18" charset="0"/>
                <a:cs typeface="Times New Roman" pitchFamily="18" charset="0"/>
              </a:rPr>
              <a:t> </a:t>
            </a:r>
          </a:p>
          <a:p>
            <a:pPr>
              <a:lnSpc>
                <a:spcPct val="90000"/>
              </a:lnSpc>
            </a:pPr>
            <a:r>
              <a:rPr lang="en-US" sz="1800" dirty="0" smtClean="0">
                <a:latin typeface="Times New Roman" pitchFamily="18" charset="0"/>
                <a:cs typeface="Times New Roman" pitchFamily="18" charset="0"/>
              </a:rPr>
              <a:t>class Widget</a:t>
            </a:r>
          </a:p>
          <a:p>
            <a:pPr>
              <a:lnSpc>
                <a:spcPct val="90000"/>
              </a:lnSpc>
            </a:pP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private </a:t>
            </a:r>
            <a:r>
              <a:rPr lang="en-US" sz="1800" dirty="0" err="1" smtClean="0">
                <a:latin typeface="Times New Roman" pitchFamily="18" charset="0"/>
                <a:cs typeface="Times New Roman" pitchFamily="18" charset="0"/>
              </a:rPr>
              <a:t>int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numWidgets</a:t>
            </a:r>
            <a:r>
              <a:rPr lang="en-US" sz="1800" dirty="0" smtClean="0">
                <a:latin typeface="Times New Roman" pitchFamily="18" charset="0"/>
                <a:cs typeface="Times New Roman" pitchFamily="18" charset="0"/>
              </a:rPr>
              <a:t>;</a:t>
            </a:r>
          </a:p>
          <a:p>
            <a:pPr>
              <a:lnSpc>
                <a:spcPct val="90000"/>
              </a:lnSpc>
            </a:pPr>
            <a:r>
              <a:rPr lang="en-US" sz="1800" dirty="0" smtClean="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public Widget(</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b="0" dirty="0" err="1">
                <a:cs typeface="Times New Roman" pitchFamily="18" charset="0"/>
              </a:rPr>
              <a:t>numWidgets</a:t>
            </a:r>
            <a:r>
              <a:rPr lang="en-US" sz="1800" dirty="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err="1">
                <a:cs typeface="Times New Roman" pitchFamily="18" charset="0"/>
              </a:rPr>
              <a:t>this.numWidgets</a:t>
            </a:r>
            <a:r>
              <a:rPr lang="en-US" sz="1800" dirty="0">
                <a:cs typeface="Times New Roman" pitchFamily="18" charset="0"/>
              </a:rPr>
              <a:t> = </a:t>
            </a:r>
            <a:r>
              <a:rPr lang="en-US" sz="1800" dirty="0" err="1">
                <a:cs typeface="Times New Roman" pitchFamily="18" charset="0"/>
              </a:rPr>
              <a:t>numWidgets</a:t>
            </a:r>
            <a:r>
              <a:rPr lang="en-US" sz="1800" dirty="0">
                <a:cs typeface="Times New Roman" pitchFamily="18" charset="0"/>
              </a:rPr>
              <a:t>;</a:t>
            </a:r>
            <a:r>
              <a:rPr lang="en-US" sz="1800" dirty="0">
                <a:latin typeface="Times New Roman" pitchFamily="18" charset="0"/>
                <a:cs typeface="Times New Roman" pitchFamily="18" charset="0"/>
              </a:rPr>
              <a:t>	// required use of this</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endParaRPr lang="en-US" sz="1800" dirty="0">
              <a:latin typeface="Times New Roman" pitchFamily="18" charset="0"/>
              <a:cs typeface="Times New Roman" pitchFamily="18" charset="0"/>
            </a:endParaRP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public </a:t>
            </a:r>
            <a:r>
              <a:rPr lang="en-US" sz="1800" dirty="0" err="1">
                <a:latin typeface="Times New Roman" pitchFamily="18" charset="0"/>
                <a:cs typeface="Times New Roman" pitchFamily="18" charset="0"/>
              </a:rPr>
              <a:t>int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getWidgets</a:t>
            </a:r>
            <a:r>
              <a:rPr lang="en-US" sz="1800" dirty="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p>
          <a:p>
            <a:pPr>
              <a:lnSpc>
                <a:spcPct val="90000"/>
              </a:lnSpc>
              <a:tabLst>
                <a:tab pos="463550" algn="l"/>
                <a:tab pos="914400" algn="l"/>
                <a:tab pos="1377950" algn="l"/>
                <a:tab pos="1828800" algn="l"/>
                <a:tab pos="2292350" algn="l"/>
                <a:tab pos="2743200" algn="l"/>
                <a:tab pos="3313113" algn="l"/>
                <a:tab pos="4114800" algn="l"/>
                <a:tab pos="4572000" algn="l"/>
                <a:tab pos="5202238" algn="l"/>
                <a:tab pos="5365750" algn="l"/>
                <a:tab pos="5943600" algn="l"/>
                <a:tab pos="6340475"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a:cs typeface="Times New Roman" pitchFamily="18" charset="0"/>
              </a:rPr>
              <a:t>return </a:t>
            </a:r>
            <a:r>
              <a:rPr lang="en-US" sz="1800" dirty="0" err="1">
                <a:cs typeface="Times New Roman" pitchFamily="18" charset="0"/>
              </a:rPr>
              <a:t>this.numWidgets</a:t>
            </a:r>
            <a:r>
              <a:rPr lang="en-US" sz="1800" dirty="0">
                <a:cs typeface="Times New Roman" pitchFamily="18" charset="0"/>
              </a:rPr>
              <a:t>;</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optional use of this</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p>
          <a:p>
            <a:pPr>
              <a:lnSpc>
                <a:spcPct val="90000"/>
              </a:lnSpc>
              <a:tabLst>
                <a:tab pos="463550" algn="l"/>
                <a:tab pos="914400" algn="l"/>
                <a:tab pos="1377950" algn="l"/>
                <a:tab pos="1828800" algn="l"/>
                <a:tab pos="2292350" algn="l"/>
                <a:tab pos="2743200" algn="l"/>
                <a:tab pos="3313113" algn="l"/>
                <a:tab pos="4114800" algn="l"/>
                <a:tab pos="4572000" algn="l"/>
                <a:tab pos="5029200" algn="l"/>
                <a:tab pos="5486400" algn="l"/>
                <a:tab pos="5943600" algn="l"/>
                <a:tab pos="6342063" algn="l"/>
                <a:tab pos="6858000" algn="l"/>
                <a:tab pos="7315200" algn="l"/>
                <a:tab pos="7772400" algn="l"/>
                <a:tab pos="8229600" algn="l"/>
              </a:tabLst>
            </a:pPr>
            <a:r>
              <a:rPr lang="en-US" sz="1800" dirty="0">
                <a:latin typeface="Times New Roman" pitchFamily="18" charset="0"/>
                <a:cs typeface="Times New Roman" pitchFamily="18" charset="0"/>
              </a:rPr>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77402"/>
            <a:ext cx="5029200" cy="178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4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700" dirty="0">
                <a:latin typeface="Times New Roman" pitchFamily="18" charset="0"/>
                <a:cs typeface="Times New Roman" pitchFamily="18" charset="0"/>
              </a:rPr>
              <a:t>// Java0822.java</a:t>
            </a:r>
          </a:p>
          <a:p>
            <a:pPr>
              <a:lnSpc>
                <a:spcPct val="90000"/>
              </a:lnSpc>
            </a:pPr>
            <a:r>
              <a:rPr lang="en-US" sz="1700" dirty="0">
                <a:latin typeface="Times New Roman" pitchFamily="18" charset="0"/>
                <a:cs typeface="Times New Roman" pitchFamily="18" charset="0"/>
              </a:rPr>
              <a:t>// Comparing the value of the three &lt;Widget&gt; objects demonstrates</a:t>
            </a:r>
          </a:p>
          <a:p>
            <a:pPr>
              <a:lnSpc>
                <a:spcPct val="90000"/>
              </a:lnSpc>
            </a:pPr>
            <a:r>
              <a:rPr lang="en-US" sz="1700" dirty="0">
                <a:latin typeface="Times New Roman" pitchFamily="18" charset="0"/>
                <a:cs typeface="Times New Roman" pitchFamily="18" charset="0"/>
              </a:rPr>
              <a:t>// that the &lt;this&gt; reference value is equal to the current object used</a:t>
            </a: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a:p>
            <a:pPr>
              <a:lnSpc>
                <a:spcPct val="90000"/>
              </a:lnSpc>
            </a:pPr>
            <a:endParaRPr lang="en-US" sz="1700" dirty="0">
              <a:latin typeface="Times New Roman" pitchFamily="18" charset="0"/>
              <a:cs typeface="Times New Roman" pitchFamily="18" charset="0"/>
            </a:endParaRPr>
          </a:p>
          <a:p>
            <a:pPr>
              <a:lnSpc>
                <a:spcPct val="90000"/>
              </a:lnSpc>
            </a:pPr>
            <a:r>
              <a:rPr lang="en-US" sz="1700" dirty="0">
                <a:latin typeface="Times New Roman" pitchFamily="18" charset="0"/>
                <a:cs typeface="Times New Roman" pitchFamily="18" charset="0"/>
              </a:rPr>
              <a:t>public class Java0822</a:t>
            </a:r>
          </a:p>
          <a:p>
            <a:pPr>
              <a:lnSpc>
                <a:spcPct val="90000"/>
              </a:lnSpc>
            </a:pP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public static void main(String </a:t>
            </a:r>
            <a:r>
              <a:rPr lang="en-US" sz="1700" dirty="0" err="1">
                <a:latin typeface="Times New Roman" pitchFamily="18" charset="0"/>
                <a:cs typeface="Times New Roman" pitchFamily="18" charset="0"/>
              </a:rPr>
              <a:t>args</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a:t>
            </a:r>
          </a:p>
          <a:p>
            <a:pPr>
              <a:lnSpc>
                <a:spcPct val="90000"/>
              </a:lnSpc>
            </a:pPr>
            <a:r>
              <a:rPr lang="en-US" sz="1700" dirty="0">
                <a:latin typeface="Times New Roman" pitchFamily="18" charset="0"/>
                <a:cs typeface="Times New Roman" pitchFamily="18" charset="0"/>
              </a:rPr>
              <a:t>		Widget w1 = new Widget(100);</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("w1 value:   " + w1);</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a:t>
            </a:r>
          </a:p>
          <a:p>
            <a:pPr>
              <a:lnSpc>
                <a:spcPct val="90000"/>
              </a:lnSpc>
            </a:pPr>
            <a:endParaRPr lang="en-US" sz="1700" dirty="0">
              <a:latin typeface="Times New Roman" pitchFamily="18" charset="0"/>
              <a:cs typeface="Times New Roman" pitchFamily="18" charset="0"/>
            </a:endParaRPr>
          </a:p>
          <a:p>
            <a:pPr>
              <a:lnSpc>
                <a:spcPct val="90000"/>
              </a:lnSpc>
            </a:pPr>
            <a:r>
              <a:rPr lang="en-US" sz="1700" dirty="0">
                <a:latin typeface="Times New Roman" pitchFamily="18" charset="0"/>
                <a:cs typeface="Times New Roman" pitchFamily="18" charset="0"/>
              </a:rPr>
              <a:t>		Widget w2 = new Widget(100);</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("w2 value:   " + w2);</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a:t>
            </a:r>
          </a:p>
          <a:p>
            <a:pPr>
              <a:lnSpc>
                <a:spcPct val="90000"/>
              </a:lnSpc>
            </a:pPr>
            <a:endParaRPr lang="en-US" sz="1700" dirty="0">
              <a:latin typeface="Times New Roman" pitchFamily="18" charset="0"/>
              <a:cs typeface="Times New Roman" pitchFamily="18" charset="0"/>
            </a:endParaRPr>
          </a:p>
          <a:p>
            <a:pPr>
              <a:lnSpc>
                <a:spcPct val="90000"/>
              </a:lnSpc>
            </a:pPr>
            <a:r>
              <a:rPr lang="en-US" sz="1700" dirty="0">
                <a:latin typeface="Times New Roman" pitchFamily="18" charset="0"/>
                <a:cs typeface="Times New Roman" pitchFamily="18" charset="0"/>
              </a:rPr>
              <a:t>		Widget w3 = new Widget(100);</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("w3 value:   " + w3);</a:t>
            </a:r>
          </a:p>
          <a:p>
            <a:pPr>
              <a:lnSpc>
                <a:spcPct val="90000"/>
              </a:lnSpc>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a:t>
            </a:r>
          </a:p>
          <a:p>
            <a:pPr>
              <a:lnSpc>
                <a:spcPct val="90000"/>
              </a:lnSpc>
            </a:pPr>
            <a:r>
              <a:rPr lang="en-US" sz="1700" dirty="0">
                <a:latin typeface="Times New Roman" pitchFamily="18" charset="0"/>
                <a:cs typeface="Times New Roman" pitchFamily="18" charset="0"/>
              </a:rPr>
              <a:t>	}</a:t>
            </a:r>
          </a:p>
          <a:p>
            <a:pPr>
              <a:lnSpc>
                <a:spcPct val="90000"/>
              </a:lnSpc>
            </a:pPr>
            <a:r>
              <a:rPr lang="en-US" sz="1700" dirty="0" smtClean="0">
                <a:latin typeface="Times New Roman" pitchFamily="18" charset="0"/>
                <a:cs typeface="Times New Roman" pitchFamily="18" charset="0"/>
              </a:rPr>
              <a:t>}</a:t>
            </a:r>
          </a:p>
          <a:p>
            <a:pPr>
              <a:lnSpc>
                <a:spcPct val="90000"/>
              </a:lnSpc>
            </a:pPr>
            <a:endParaRPr lang="en-US" sz="1700" dirty="0">
              <a:latin typeface="Times New Roman" pitchFamily="18" charset="0"/>
              <a:cs typeface="Times New Roman" pitchFamily="18" charset="0"/>
            </a:endParaRPr>
          </a:p>
          <a:p>
            <a:pPr>
              <a:lnSpc>
                <a:spcPct val="90000"/>
              </a:lnSpc>
            </a:pPr>
            <a:endParaRPr lang="en-US" sz="1700" dirty="0" smtClean="0">
              <a:latin typeface="Times New Roman" pitchFamily="18" charset="0"/>
              <a:cs typeface="Times New Roman" pitchFamily="18" charset="0"/>
            </a:endParaRPr>
          </a:p>
          <a:p>
            <a:pPr>
              <a:lnSpc>
                <a:spcPct val="90000"/>
              </a:lnSpc>
            </a:pPr>
            <a:endParaRPr lang="en-US" sz="1700" dirty="0">
              <a:latin typeface="Times New Roman" pitchFamily="18" charset="0"/>
              <a:cs typeface="Times New Roman" pitchFamily="18" charset="0"/>
            </a:endParaRPr>
          </a:p>
          <a:p>
            <a:pPr>
              <a:lnSpc>
                <a:spcPct val="90000"/>
              </a:lnSpc>
            </a:pPr>
            <a:endParaRPr lang="en-US" sz="1700" dirty="0" smtClean="0">
              <a:latin typeface="Times New Roman" pitchFamily="18" charset="0"/>
              <a:cs typeface="Times New Roman" pitchFamily="18" charset="0"/>
            </a:endParaRPr>
          </a:p>
          <a:p>
            <a:pPr>
              <a:lnSpc>
                <a:spcPct val="90000"/>
              </a:lnSpc>
            </a:pPr>
            <a:endParaRPr lang="en-US" sz="1700" dirty="0">
              <a:latin typeface="Times New Roman" pitchFamily="18" charset="0"/>
              <a:cs typeface="Times New Roman" pitchFamily="18" charset="0"/>
            </a:endParaRPr>
          </a:p>
          <a:p>
            <a:pPr>
              <a:lnSpc>
                <a:spcPct val="90000"/>
              </a:lnSpc>
            </a:pPr>
            <a:endParaRPr lang="en-US" sz="1700" dirty="0" smtClean="0">
              <a:latin typeface="Times New Roman" pitchFamily="18" charset="0"/>
              <a:cs typeface="Times New Roman" pitchFamily="18" charset="0"/>
            </a:endParaRPr>
          </a:p>
          <a:p>
            <a:pPr>
              <a:lnSpc>
                <a:spcPct val="90000"/>
              </a:lnSpc>
            </a:pPr>
            <a:endParaRPr lang="en-US" sz="1700" dirty="0">
              <a:latin typeface="Times New Roman" pitchFamily="18" charset="0"/>
              <a:cs typeface="Times New Roman" pitchFamily="18" charset="0"/>
            </a:endParaRPr>
          </a:p>
          <a:p>
            <a:pPr>
              <a:lnSpc>
                <a:spcPct val="90000"/>
              </a:lnSpc>
            </a:pPr>
            <a:endParaRPr lang="en-US" sz="1700" dirty="0">
              <a:latin typeface="Times New Roman" pitchFamily="18" charset="0"/>
              <a:cs typeface="Times New Roman" pitchFamily="18" charset="0"/>
            </a:endParaRPr>
          </a:p>
        </p:txBody>
      </p:sp>
      <p:sp>
        <p:nvSpPr>
          <p:cNvPr id="4" name="Text Box 2"/>
          <p:cNvSpPr txBox="1">
            <a:spLocks noChangeArrowheads="1"/>
          </p:cNvSpPr>
          <p:nvPr/>
        </p:nvSpPr>
        <p:spPr bwMode="auto">
          <a:xfrm>
            <a:off x="3581400" y="4411176"/>
            <a:ext cx="5562600" cy="2446824"/>
          </a:xfrm>
          <a:prstGeom prst="rect">
            <a:avLst/>
          </a:prstGeom>
          <a:solidFill>
            <a:schemeClr val="bg1">
              <a:lumMod val="85000"/>
            </a:schemeClr>
          </a:solidFill>
          <a:ln w="57150">
            <a:solidFill>
              <a:schemeClr val="tx1"/>
            </a:solidFill>
            <a:miter lim="800000"/>
            <a:headEnd/>
            <a:tailEnd/>
          </a:ln>
        </p:spPr>
        <p:txBody>
          <a:bodyPr wrap="square">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pPr>
              <a:lnSpc>
                <a:spcPct val="90000"/>
              </a:lnSpc>
            </a:pPr>
            <a:r>
              <a:rPr lang="en-US" sz="1700" dirty="0" smtClean="0">
                <a:latin typeface="Times New Roman" pitchFamily="18" charset="0"/>
                <a:cs typeface="Times New Roman" pitchFamily="18" charset="0"/>
              </a:rPr>
              <a:t>class Widget</a:t>
            </a:r>
          </a:p>
          <a:p>
            <a:pPr>
              <a:lnSpc>
                <a:spcPct val="90000"/>
              </a:lnSpc>
            </a:pPr>
            <a:r>
              <a:rPr lang="en-US" sz="1700" dirty="0" smtClean="0">
                <a:latin typeface="Times New Roman" pitchFamily="18" charset="0"/>
                <a:cs typeface="Times New Roman" pitchFamily="18" charset="0"/>
              </a:rPr>
              <a:t>{</a:t>
            </a:r>
          </a:p>
          <a:p>
            <a:pPr>
              <a:lnSpc>
                <a:spcPct val="90000"/>
              </a:lnSpc>
            </a:pPr>
            <a:r>
              <a:rPr lang="en-US" sz="1700" dirty="0" smtClean="0">
                <a:latin typeface="Times New Roman" pitchFamily="18" charset="0"/>
                <a:cs typeface="Times New Roman" pitchFamily="18" charset="0"/>
              </a:rPr>
              <a:t>	private </a:t>
            </a:r>
            <a:r>
              <a:rPr lang="en-US" sz="1700" dirty="0" err="1" smtClean="0">
                <a:latin typeface="Times New Roman" pitchFamily="18" charset="0"/>
                <a:cs typeface="Times New Roman" pitchFamily="18" charset="0"/>
              </a:rPr>
              <a:t>int</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numWidgets</a:t>
            </a:r>
            <a:r>
              <a:rPr lang="en-US" sz="1700" dirty="0" smtClean="0">
                <a:latin typeface="Times New Roman" pitchFamily="18" charset="0"/>
                <a:cs typeface="Times New Roman" pitchFamily="18" charset="0"/>
              </a:rPr>
              <a:t>;</a:t>
            </a:r>
          </a:p>
          <a:p>
            <a:pPr>
              <a:lnSpc>
                <a:spcPct val="90000"/>
              </a:lnSpc>
            </a:pPr>
            <a:endParaRPr lang="en-US" sz="1700" dirty="0" smtClean="0">
              <a:latin typeface="Times New Roman" pitchFamily="18" charset="0"/>
              <a:cs typeface="Times New Roman" pitchFamily="18" charset="0"/>
            </a:endParaRPr>
          </a:p>
          <a:p>
            <a:pPr>
              <a:lnSpc>
                <a:spcPct val="90000"/>
              </a:lnSpc>
            </a:pPr>
            <a:r>
              <a:rPr lang="en-US" sz="1700" dirty="0" smtClean="0">
                <a:latin typeface="Times New Roman" pitchFamily="18" charset="0"/>
                <a:cs typeface="Times New Roman" pitchFamily="18" charset="0"/>
              </a:rPr>
              <a:t>	public Widget(</a:t>
            </a:r>
            <a:r>
              <a:rPr lang="en-US" sz="1700" dirty="0" err="1" smtClean="0">
                <a:latin typeface="Times New Roman" pitchFamily="18" charset="0"/>
                <a:cs typeface="Times New Roman" pitchFamily="18" charset="0"/>
              </a:rPr>
              <a:t>int</a:t>
            </a: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numWidgets</a:t>
            </a:r>
            <a:r>
              <a:rPr lang="en-US" sz="1700" dirty="0" smtClean="0">
                <a:latin typeface="Times New Roman" pitchFamily="18" charset="0"/>
                <a:cs typeface="Times New Roman" pitchFamily="18" charset="0"/>
              </a:rPr>
              <a:t>)</a:t>
            </a:r>
          </a:p>
          <a:p>
            <a:pPr>
              <a:lnSpc>
                <a:spcPct val="90000"/>
              </a:lnSpc>
            </a:pPr>
            <a:r>
              <a:rPr lang="en-US" sz="1700" dirty="0" smtClean="0">
                <a:latin typeface="Times New Roman" pitchFamily="18" charset="0"/>
                <a:cs typeface="Times New Roman" pitchFamily="18" charset="0"/>
              </a:rPr>
              <a:t>	{</a:t>
            </a:r>
          </a:p>
          <a:p>
            <a:pPr>
              <a:lnSpc>
                <a:spcPct val="90000"/>
              </a:lnSpc>
            </a:pP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this.numWidgets</a:t>
            </a:r>
            <a:r>
              <a:rPr lang="en-US" sz="1700" dirty="0" smtClean="0">
                <a:latin typeface="Times New Roman" pitchFamily="18" charset="0"/>
                <a:cs typeface="Times New Roman" pitchFamily="18" charset="0"/>
              </a:rPr>
              <a:t> = </a:t>
            </a:r>
            <a:r>
              <a:rPr lang="en-US" sz="1700" dirty="0" err="1" smtClean="0">
                <a:latin typeface="Times New Roman" pitchFamily="18" charset="0"/>
                <a:cs typeface="Times New Roman" pitchFamily="18" charset="0"/>
              </a:rPr>
              <a:t>numWidgets</a:t>
            </a:r>
            <a:r>
              <a:rPr lang="en-US" sz="1700" dirty="0" smtClean="0">
                <a:latin typeface="Times New Roman" pitchFamily="18" charset="0"/>
                <a:cs typeface="Times New Roman" pitchFamily="18" charset="0"/>
              </a:rPr>
              <a:t>;</a:t>
            </a:r>
          </a:p>
          <a:p>
            <a:pPr>
              <a:lnSpc>
                <a:spcPct val="90000"/>
              </a:lnSpc>
            </a:pPr>
            <a:r>
              <a:rPr lang="en-US" sz="1700" dirty="0" smtClean="0">
                <a:latin typeface="Times New Roman" pitchFamily="18" charset="0"/>
                <a:cs typeface="Times New Roman" pitchFamily="18" charset="0"/>
              </a:rPr>
              <a:t>		</a:t>
            </a:r>
            <a:r>
              <a:rPr lang="en-US" sz="1700" dirty="0" err="1" smtClean="0">
                <a:latin typeface="Times New Roman" pitchFamily="18" charset="0"/>
                <a:cs typeface="Times New Roman" pitchFamily="18" charset="0"/>
              </a:rPr>
              <a:t>System.out.println</a:t>
            </a:r>
            <a:r>
              <a:rPr lang="en-US" sz="1700" dirty="0" smtClean="0">
                <a:latin typeface="Times New Roman" pitchFamily="18" charset="0"/>
                <a:cs typeface="Times New Roman" pitchFamily="18" charset="0"/>
              </a:rPr>
              <a:t>("this value: " + this);</a:t>
            </a:r>
          </a:p>
          <a:p>
            <a:pPr>
              <a:lnSpc>
                <a:spcPct val="90000"/>
              </a:lnSpc>
            </a:pPr>
            <a:r>
              <a:rPr lang="en-US" sz="1700" dirty="0" smtClean="0">
                <a:latin typeface="Times New Roman" pitchFamily="18" charset="0"/>
                <a:cs typeface="Times New Roman" pitchFamily="18" charset="0"/>
              </a:rPr>
              <a:t>	}</a:t>
            </a:r>
          </a:p>
          <a:p>
            <a:pPr>
              <a:lnSpc>
                <a:spcPct val="90000"/>
              </a:lnSpc>
            </a:pP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399"/>
            <a:ext cx="4191000" cy="32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4282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07312" y="166190"/>
            <a:ext cx="3129383" cy="923330"/>
          </a:xfrm>
          <a:noFill/>
        </p:spPr>
        <p:txBody>
          <a:bodyPr vert="horz" wrap="none" lIns="91440" tIns="45720" rIns="91440" bIns="45720" rtlCol="0" anchor="ctr">
            <a:spAutoFit/>
          </a:bodyPr>
          <a:lstStyle/>
          <a:p>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sym typeface="Symbol" pitchFamily="18" charset="2"/>
              </a:rPr>
              <a:t>this &amp; void</a:t>
            </a:r>
            <a:endPar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23555" name="Text Box 3"/>
          <p:cNvSpPr txBox="1">
            <a:spLocks noChangeArrowheads="1"/>
          </p:cNvSpPr>
          <p:nvPr/>
        </p:nvSpPr>
        <p:spPr bwMode="auto">
          <a:xfrm>
            <a:off x="381000" y="1255713"/>
            <a:ext cx="8382000" cy="2246769"/>
          </a:xfrm>
          <a:prstGeom prst="rect">
            <a:avLst/>
          </a:prstGeom>
          <a:solidFill>
            <a:schemeClr val="tx2">
              <a:lumMod val="40000"/>
              <a:lumOff val="60000"/>
            </a:schemeClr>
          </a:solidFill>
          <a:ln w="57150">
            <a:solidFill>
              <a:schemeClr val="tx1"/>
            </a:solidFill>
            <a:miter lim="800000"/>
            <a:headEnd/>
            <a:tailEnd/>
          </a:ln>
        </p:spPr>
        <p:txBody>
          <a:bodyPr>
            <a:spAutoFit/>
          </a:bodyPr>
          <a:lstStyle/>
          <a:p>
            <a:r>
              <a:rPr lang="en-US" sz="2800" b="1" dirty="0">
                <a:latin typeface="Arial" panose="020B0604020202020204" pitchFamily="34" charset="0"/>
                <a:ea typeface="Times New Roman" panose="02020603050405020304" pitchFamily="18" charset="0"/>
              </a:rPr>
              <a:t>this </a:t>
            </a:r>
            <a:r>
              <a:rPr lang="en-US" sz="2800" dirty="0">
                <a:latin typeface="Arial" panose="020B0604020202020204" pitchFamily="34" charset="0"/>
                <a:ea typeface="Times New Roman" panose="02020603050405020304" pitchFamily="18" charset="0"/>
              </a:rPr>
              <a:t>references the object in context.  This means that in a statement, such as </a:t>
            </a:r>
            <a:r>
              <a:rPr lang="en-US" sz="2800" b="1" dirty="0" err="1">
                <a:latin typeface="Arial" panose="020B0604020202020204" pitchFamily="34" charset="0"/>
                <a:ea typeface="Times New Roman" panose="02020603050405020304" pitchFamily="18" charset="0"/>
              </a:rPr>
              <a:t>tom.makeDeposit</a:t>
            </a:r>
            <a:r>
              <a:rPr lang="en-US" sz="2800" b="1" dirty="0">
                <a:latin typeface="Arial" panose="020B0604020202020204" pitchFamily="34" charset="0"/>
                <a:ea typeface="Times New Roman" panose="02020603050405020304" pitchFamily="18" charset="0"/>
              </a:rPr>
              <a:t>(1000)</a:t>
            </a:r>
            <a:r>
              <a:rPr lang="en-US" sz="2800" dirty="0">
                <a:latin typeface="Arial" panose="020B0604020202020204" pitchFamily="34" charset="0"/>
                <a:ea typeface="Times New Roman" panose="02020603050405020304" pitchFamily="18" charset="0"/>
              </a:rPr>
              <a:t>, the reference address stored by </a:t>
            </a:r>
            <a:r>
              <a:rPr lang="en-US" sz="2800" b="1" dirty="0">
                <a:latin typeface="Arial" panose="020B0604020202020204" pitchFamily="34" charset="0"/>
                <a:ea typeface="Times New Roman" panose="02020603050405020304" pitchFamily="18" charset="0"/>
              </a:rPr>
              <a:t>tom </a:t>
            </a:r>
            <a:r>
              <a:rPr lang="en-US" sz="2800" dirty="0">
                <a:latin typeface="Arial" panose="020B0604020202020204" pitchFamily="34" charset="0"/>
                <a:ea typeface="Times New Roman" panose="02020603050405020304" pitchFamily="18" charset="0"/>
              </a:rPr>
              <a:t>will be identical to </a:t>
            </a:r>
            <a:r>
              <a:rPr lang="en-US" sz="2800" b="1" dirty="0">
                <a:latin typeface="Arial" panose="020B0604020202020204" pitchFamily="34" charset="0"/>
                <a:ea typeface="Times New Roman" panose="02020603050405020304" pitchFamily="18" charset="0"/>
              </a:rPr>
              <a:t>this </a:t>
            </a:r>
            <a:r>
              <a:rPr lang="en-US" sz="2800" dirty="0">
                <a:latin typeface="Arial" panose="020B0604020202020204" pitchFamily="34" charset="0"/>
                <a:ea typeface="Times New Roman" panose="02020603050405020304" pitchFamily="18" charset="0"/>
              </a:rPr>
              <a:t>when used inside the </a:t>
            </a:r>
            <a:r>
              <a:rPr lang="en-US" sz="2800" b="1" dirty="0" err="1">
                <a:latin typeface="Arial" panose="020B0604020202020204" pitchFamily="34" charset="0"/>
                <a:ea typeface="Times New Roman" panose="02020603050405020304" pitchFamily="18" charset="0"/>
              </a:rPr>
              <a:t>makeDeposit</a:t>
            </a:r>
            <a:r>
              <a:rPr lang="en-US" sz="2800" b="1" dirty="0">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method. </a:t>
            </a:r>
            <a:endParaRPr lang="en-US" sz="1600" dirty="0">
              <a:effectLst/>
              <a:latin typeface="Times New Roman" panose="02020603050405020304" pitchFamily="18" charset="0"/>
              <a:ea typeface="Times New Roman" panose="02020603050405020304" pitchFamily="18" charset="0"/>
            </a:endParaRPr>
          </a:p>
        </p:txBody>
      </p:sp>
      <p:sp>
        <p:nvSpPr>
          <p:cNvPr id="6" name="Text Box 3"/>
          <p:cNvSpPr txBox="1">
            <a:spLocks noChangeArrowheads="1"/>
          </p:cNvSpPr>
          <p:nvPr/>
        </p:nvSpPr>
        <p:spPr bwMode="auto">
          <a:xfrm>
            <a:off x="381000" y="3872805"/>
            <a:ext cx="8382000" cy="1815882"/>
          </a:xfrm>
          <a:prstGeom prst="rect">
            <a:avLst/>
          </a:prstGeom>
          <a:solidFill>
            <a:schemeClr val="bg1">
              <a:lumMod val="75000"/>
            </a:schemeClr>
          </a:solidFill>
          <a:ln w="57150">
            <a:solidFill>
              <a:schemeClr val="tx1"/>
            </a:solidFill>
            <a:miter lim="800000"/>
            <a:headEnd/>
            <a:tailEnd/>
          </a:ln>
        </p:spPr>
        <p:txBody>
          <a:bodyPr>
            <a:spAutoFit/>
          </a:bodyPr>
          <a:lstStyle/>
          <a:p>
            <a:r>
              <a:rPr lang="en-US" sz="2800" dirty="0">
                <a:latin typeface="Arial" panose="020B0604020202020204" pitchFamily="34" charset="0"/>
                <a:ea typeface="Times New Roman" panose="02020603050405020304" pitchFamily="18" charset="0"/>
              </a:rPr>
              <a:t>A </a:t>
            </a:r>
            <a:r>
              <a:rPr lang="en-US" sz="2800" b="1" dirty="0">
                <a:latin typeface="Arial" panose="020B0604020202020204" pitchFamily="34" charset="0"/>
                <a:ea typeface="Times New Roman" panose="02020603050405020304" pitchFamily="18" charset="0"/>
              </a:rPr>
              <a:t>void</a:t>
            </a:r>
            <a:r>
              <a:rPr lang="en-US" sz="2800" dirty="0">
                <a:latin typeface="Arial" panose="020B0604020202020204" pitchFamily="34" charset="0"/>
                <a:ea typeface="Times New Roman" panose="02020603050405020304" pitchFamily="18" charset="0"/>
              </a:rPr>
              <a:t> method can have a </a:t>
            </a:r>
            <a:r>
              <a:rPr lang="en-US" sz="2800" b="1" dirty="0">
                <a:latin typeface="Arial" panose="020B0604020202020204" pitchFamily="34" charset="0"/>
                <a:ea typeface="Times New Roman" panose="02020603050405020304" pitchFamily="18" charset="0"/>
              </a:rPr>
              <a:t>return</a:t>
            </a:r>
            <a:r>
              <a:rPr lang="en-US" sz="2800" dirty="0">
                <a:latin typeface="Arial" panose="020B0604020202020204" pitchFamily="34" charset="0"/>
                <a:ea typeface="Times New Roman" panose="02020603050405020304" pitchFamily="18" charset="0"/>
              </a:rPr>
              <a:t> statement as long as it does not </a:t>
            </a:r>
            <a:r>
              <a:rPr lang="en-US" sz="2800" i="1" dirty="0">
                <a:latin typeface="Arial" panose="020B0604020202020204" pitchFamily="34" charset="0"/>
                <a:ea typeface="Times New Roman" panose="02020603050405020304" pitchFamily="18" charset="0"/>
              </a:rPr>
              <a:t>return</a:t>
            </a:r>
            <a:r>
              <a:rPr lang="en-US" sz="2800" dirty="0">
                <a:latin typeface="Arial" panose="020B0604020202020204" pitchFamily="34" charset="0"/>
                <a:ea typeface="Times New Roman" panose="02020603050405020304" pitchFamily="18" charset="0"/>
              </a:rPr>
              <a:t> anything.  </a:t>
            </a:r>
            <a:endParaRPr lang="en-US" sz="1600" dirty="0">
              <a:latin typeface="Times New Roman" panose="02020603050405020304" pitchFamily="18" charset="0"/>
              <a:ea typeface="Times New Roman" panose="02020603050405020304" pitchFamily="18" charset="0"/>
            </a:endParaRPr>
          </a:p>
          <a:p>
            <a:r>
              <a:rPr lang="en-US" sz="2800" dirty="0">
                <a:latin typeface="Arial" panose="020B0604020202020204" pitchFamily="34"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sz="2800" dirty="0">
                <a:latin typeface="Arial" panose="020B0604020202020204" pitchFamily="34" charset="0"/>
                <a:ea typeface="Times New Roman" panose="02020603050405020304" pitchFamily="18" charset="0"/>
              </a:rPr>
              <a:t>This </a:t>
            </a:r>
            <a:r>
              <a:rPr lang="en-US" sz="2800" b="1" dirty="0">
                <a:latin typeface="Arial" panose="020B0604020202020204" pitchFamily="34" charset="0"/>
                <a:ea typeface="Times New Roman" panose="02020603050405020304" pitchFamily="18" charset="0"/>
              </a:rPr>
              <a:t>return</a:t>
            </a:r>
            <a:r>
              <a:rPr lang="en-US" sz="2800" dirty="0">
                <a:latin typeface="Arial" panose="020B0604020202020204" pitchFamily="34" charset="0"/>
                <a:ea typeface="Times New Roman" panose="02020603050405020304" pitchFamily="18" charset="0"/>
              </a:rPr>
              <a:t> simply </a:t>
            </a:r>
            <a:r>
              <a:rPr lang="en-US" sz="2800" i="1" dirty="0">
                <a:latin typeface="Arial" panose="020B0604020202020204" pitchFamily="34" charset="0"/>
                <a:ea typeface="Times New Roman" panose="02020603050405020304" pitchFamily="18" charset="0"/>
              </a:rPr>
              <a:t>exits</a:t>
            </a:r>
            <a:r>
              <a:rPr lang="en-US" sz="2800" dirty="0">
                <a:latin typeface="Arial" panose="020B0604020202020204" pitchFamily="34" charset="0"/>
                <a:ea typeface="Times New Roman" panose="02020603050405020304" pitchFamily="18" charset="0"/>
              </a:rPr>
              <a:t> the method.</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8833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18"/>
          <p:cNvSpPr>
            <a:spLocks noChangeArrowheads="1" noChangeShapeType="1" noTextEdit="1"/>
          </p:cNvSpPr>
          <p:nvPr/>
        </p:nvSpPr>
        <p:spPr bwMode="auto">
          <a:xfrm>
            <a:off x="2891939" y="376535"/>
            <a:ext cx="3350596" cy="923330"/>
          </a:xfrm>
          <a:prstGeom prst="rect">
            <a:avLst/>
          </a:prstGeom>
          <a:noFill/>
        </p:spPr>
        <p:txBody>
          <a:bodyPr vert="horz" wrap="none" lIns="91440" tIns="45720" rIns="91440" bIns="45720" rtlCol="0" anchor="ctr">
            <a:spAutoFit/>
          </a:bodyPr>
          <a:lstStyle/>
          <a:p>
            <a:pPr algn="ctr">
              <a:spcBef>
                <a:spcPct val="0"/>
              </a:spcBef>
            </a:pP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8.8</a:t>
            </a:r>
          </a:p>
        </p:txBody>
      </p:sp>
      <p:sp>
        <p:nvSpPr>
          <p:cNvPr id="58371" name="WordArt 2"/>
          <p:cNvSpPr>
            <a:spLocks noChangeArrowheads="1" noChangeShapeType="1" noTextEdit="1"/>
          </p:cNvSpPr>
          <p:nvPr/>
        </p:nvSpPr>
        <p:spPr bwMode="auto">
          <a:xfrm>
            <a:off x="3151636" y="2962870"/>
            <a:ext cx="2993127"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Method</a:t>
            </a:r>
          </a:p>
        </p:txBody>
      </p:sp>
      <p:sp>
        <p:nvSpPr>
          <p:cNvPr id="58372" name="WordArt 3"/>
          <p:cNvSpPr>
            <a:spLocks noChangeArrowheads="1" noChangeShapeType="1" noTextEdit="1"/>
          </p:cNvSpPr>
          <p:nvPr/>
        </p:nvSpPr>
        <p:spPr bwMode="auto">
          <a:xfrm>
            <a:off x="2689818" y="3886200"/>
            <a:ext cx="3764364"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Summary</a:t>
            </a:r>
          </a:p>
        </p:txBody>
      </p:sp>
    </p:spTree>
    <p:extLst>
      <p:ext uri="{BB962C8B-B14F-4D97-AF65-F5344CB8AC3E}">
        <p14:creationId xmlns:p14="http://schemas.microsoft.com/office/powerpoint/2010/main" val="427707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39810" y="224135"/>
            <a:ext cx="6864380"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Class or Static Methods</a:t>
            </a:r>
          </a:p>
        </p:txBody>
      </p:sp>
      <p:sp>
        <p:nvSpPr>
          <p:cNvPr id="43011" name="Text Box 3"/>
          <p:cNvSpPr txBox="1">
            <a:spLocks noChangeArrowheads="1"/>
          </p:cNvSpPr>
          <p:nvPr/>
        </p:nvSpPr>
        <p:spPr bwMode="auto">
          <a:xfrm>
            <a:off x="304800" y="1401763"/>
            <a:ext cx="8534400" cy="48323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cs typeface="Arial" charset="0"/>
              </a:rPr>
              <a:t>Class methods are sometimes called </a:t>
            </a:r>
            <a:r>
              <a:rPr lang="en-US" sz="2800" i="1" dirty="0">
                <a:latin typeface="Arial" charset="0"/>
                <a:cs typeface="Arial" charset="0"/>
              </a:rPr>
              <a:t>static </a:t>
            </a:r>
            <a:r>
              <a:rPr lang="en-US" sz="2800" dirty="0">
                <a:latin typeface="Arial" charset="0"/>
                <a:cs typeface="Arial" charset="0"/>
              </a:rPr>
              <a:t>methods because they have the keyword </a:t>
            </a:r>
            <a:r>
              <a:rPr lang="en-US" sz="2800" b="0" dirty="0">
                <a:cs typeface="Arial" charset="0"/>
              </a:rPr>
              <a:t>static</a:t>
            </a:r>
            <a:r>
              <a:rPr lang="en-US" sz="2800" dirty="0">
                <a:latin typeface="Arial" charset="0"/>
                <a:cs typeface="Arial" charset="0"/>
              </a:rPr>
              <a:t> in their heading.  </a:t>
            </a:r>
          </a:p>
          <a:p>
            <a:pPr eaLnBrk="1" hangingPunct="1"/>
            <a:endParaRPr lang="en-US" sz="2800" dirty="0">
              <a:latin typeface="Arial" charset="0"/>
              <a:cs typeface="Arial" charset="0"/>
            </a:endParaRPr>
          </a:p>
          <a:p>
            <a:pPr eaLnBrk="1" hangingPunct="1"/>
            <a:r>
              <a:rPr lang="en-US" sz="2800" dirty="0">
                <a:latin typeface="Arial" charset="0"/>
                <a:cs typeface="Arial" charset="0"/>
              </a:rPr>
              <a:t>A class method is called with the class identifier, not with an object of the class.  </a:t>
            </a:r>
          </a:p>
          <a:p>
            <a:pPr eaLnBrk="1" hangingPunct="1"/>
            <a:endParaRPr lang="en-US" sz="2800" dirty="0">
              <a:latin typeface="Arial" charset="0"/>
              <a:cs typeface="Arial" charset="0"/>
            </a:endParaRPr>
          </a:p>
          <a:p>
            <a:pPr eaLnBrk="1" hangingPunct="1"/>
            <a:r>
              <a:rPr lang="en-US" sz="2800" dirty="0">
                <a:latin typeface="Arial" charset="0"/>
                <a:cs typeface="Arial" charset="0"/>
              </a:rPr>
              <a:t>This is practical when there is no need to make multiple objects of a class.  </a:t>
            </a:r>
          </a:p>
          <a:p>
            <a:pPr eaLnBrk="1" hangingPunct="1"/>
            <a:endParaRPr lang="en-US" sz="2800" dirty="0">
              <a:latin typeface="Arial" charset="0"/>
              <a:cs typeface="Arial" charset="0"/>
            </a:endParaRPr>
          </a:p>
          <a:p>
            <a:pPr eaLnBrk="1" hangingPunct="1"/>
            <a:r>
              <a:rPr lang="en-US" sz="2800" dirty="0">
                <a:latin typeface="Arial" charset="0"/>
                <a:cs typeface="Arial" charset="0"/>
              </a:rPr>
              <a:t>A good example is Java’s </a:t>
            </a:r>
            <a:r>
              <a:rPr lang="en-US" sz="2800" b="0" dirty="0">
                <a:cs typeface="Arial" charset="0"/>
              </a:rPr>
              <a:t>Math</a:t>
            </a:r>
            <a:r>
              <a:rPr lang="en-US" sz="2800" dirty="0">
                <a:latin typeface="Arial" charset="0"/>
                <a:cs typeface="Arial" charset="0"/>
              </a:rPr>
              <a:t> class. </a:t>
            </a:r>
            <a:endParaRPr lang="en-US" sz="2800" dirty="0">
              <a:latin typeface="Arial" charset="0"/>
              <a:cs typeface="Arial" charset="0"/>
              <a:sym typeface="Symbol" pitchFamily="18" charset="2"/>
            </a:endParaRPr>
          </a:p>
        </p:txBody>
      </p:sp>
    </p:spTree>
    <p:extLst>
      <p:ext uri="{BB962C8B-B14F-4D97-AF65-F5344CB8AC3E}">
        <p14:creationId xmlns:p14="http://schemas.microsoft.com/office/powerpoint/2010/main" val="275666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400" dirty="0">
                <a:latin typeface="Times New Roman" pitchFamily="18" charset="0"/>
                <a:cs typeface="Times New Roman" pitchFamily="18" charset="0"/>
              </a:rPr>
              <a:t>// Java0801.java</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CardDeck</a:t>
            </a:r>
            <a:r>
              <a:rPr lang="en-US" sz="2400" dirty="0">
                <a:latin typeface="Times New Roman" pitchFamily="18" charset="0"/>
                <a:cs typeface="Times New Roman" pitchFamily="18" charset="0"/>
              </a:rPr>
              <a:t> Case Study #01</a:t>
            </a:r>
          </a:p>
          <a:p>
            <a:r>
              <a:rPr lang="en-US" sz="2400" dirty="0">
                <a:latin typeface="Times New Roman" pitchFamily="18" charset="0"/>
                <a:cs typeface="Times New Roman" pitchFamily="18" charset="0"/>
              </a:rPr>
              <a:t>// This shows a minimal class declaration.</a:t>
            </a:r>
          </a:p>
          <a:p>
            <a:r>
              <a:rPr lang="en-US" sz="2400" dirty="0">
                <a:latin typeface="Times New Roman" pitchFamily="18" charset="0"/>
                <a:cs typeface="Times New Roman" pitchFamily="18" charset="0"/>
              </a:rPr>
              <a:t>// This class has no practical value, but it compiles and executes.</a:t>
            </a:r>
          </a:p>
          <a:p>
            <a:r>
              <a:rPr lang="en-US" sz="2800" dirty="0">
                <a:latin typeface="Times New Roman" pitchFamily="18" charset="0"/>
                <a:cs typeface="Times New Roman" pitchFamily="18" charset="0"/>
              </a:rPr>
              <a:t> </a:t>
            </a:r>
          </a:p>
          <a:p>
            <a:r>
              <a:rPr lang="en-US" sz="2400" dirty="0">
                <a:latin typeface="Times New Roman" pitchFamily="18" charset="0"/>
                <a:cs typeface="Times New Roman" pitchFamily="18" charset="0"/>
              </a:rPr>
              <a:t>public class Java0801</a:t>
            </a:r>
          </a:p>
          <a:p>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public static void main(String </a:t>
            </a:r>
            <a:r>
              <a:rPr lang="en-US" sz="2400" dirty="0" err="1">
                <a:latin typeface="Times New Roman" pitchFamily="18" charset="0"/>
                <a:cs typeface="Times New Roman" pitchFamily="18" charset="0"/>
              </a:rPr>
              <a:t>args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System.out.println</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nCard</a:t>
            </a:r>
            <a:r>
              <a:rPr lang="en-US" sz="2400" dirty="0">
                <a:latin typeface="Times New Roman" pitchFamily="18" charset="0"/>
                <a:cs typeface="Times New Roman" pitchFamily="18" charset="0"/>
              </a:rPr>
              <a:t> Deck Case Study 01\n");</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CardDeck</a:t>
            </a:r>
            <a:r>
              <a:rPr lang="en-US" sz="2400" dirty="0">
                <a:latin typeface="Times New Roman" pitchFamily="18" charset="0"/>
                <a:cs typeface="Times New Roman" pitchFamily="18" charset="0"/>
              </a:rPr>
              <a:t> d = new </a:t>
            </a:r>
            <a:r>
              <a:rPr lang="en-US" sz="2400" dirty="0" err="1">
                <a:latin typeface="Times New Roman" pitchFamily="18" charset="0"/>
                <a:cs typeface="Times New Roman" pitchFamily="18" charset="0"/>
              </a:rPr>
              <a:t>CardDeck</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System.out.println</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endParaRPr lang="en-US" sz="2800" b="0" dirty="0">
              <a:latin typeface="Times New Roman" pitchFamily="18" charset="0"/>
              <a:cs typeface="Times New Roman" pitchFamily="18" charset="0"/>
            </a:endParaRPr>
          </a:p>
          <a:p>
            <a:r>
              <a:rPr lang="en-US" sz="2400" b="0" dirty="0"/>
              <a:t>class </a:t>
            </a:r>
            <a:r>
              <a:rPr lang="en-US" sz="2400" b="0" dirty="0" err="1"/>
              <a:t>CardDeck</a:t>
            </a:r>
            <a:endParaRPr lang="en-US" sz="2400" b="0" dirty="0"/>
          </a:p>
          <a:p>
            <a:r>
              <a:rPr lang="en-US" sz="2400" b="0" dirty="0"/>
              <a:t>{</a:t>
            </a:r>
          </a:p>
          <a:p>
            <a:r>
              <a:rPr lang="en-US" sz="2400" b="0" dirty="0"/>
              <a:t>}</a:t>
            </a:r>
          </a:p>
        </p:txBody>
      </p:sp>
      <p:pic>
        <p:nvPicPr>
          <p:cNvPr id="6226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557713"/>
            <a:ext cx="533400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3" descr="j02326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600200"/>
            <a:ext cx="185578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78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2604"/>
                                        </p:tgtEl>
                                        <p:attrNameLst>
                                          <p:attrName>style.visibility</p:attrName>
                                        </p:attrNameLst>
                                      </p:cBhvr>
                                      <p:to>
                                        <p:strVal val="visible"/>
                                      </p:to>
                                    </p:set>
                                    <p:anim to="" calcmode="lin" valueType="num">
                                      <p:cBhvr>
                                        <p:cTn id="7" dur="1" fill="hold"/>
                                        <p:tgtEl>
                                          <p:spTgt spid="6226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39810" y="224135"/>
            <a:ext cx="6864380"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Class or Static Methods</a:t>
            </a:r>
          </a:p>
        </p:txBody>
      </p:sp>
      <p:sp>
        <p:nvSpPr>
          <p:cNvPr id="44035" name="Text Box 3"/>
          <p:cNvSpPr txBox="1">
            <a:spLocks noChangeArrowheads="1"/>
          </p:cNvSpPr>
          <p:nvPr/>
        </p:nvSpPr>
        <p:spPr bwMode="auto">
          <a:xfrm>
            <a:off x="304800" y="1322388"/>
            <a:ext cx="8534400" cy="5078412"/>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5138" algn="l"/>
                <a:tab pos="914400" algn="l"/>
                <a:tab pos="1379538" algn="l"/>
                <a:tab pos="1828800" algn="l"/>
              </a:tabLst>
              <a:defRPr sz="1900" b="1">
                <a:solidFill>
                  <a:schemeClr val="tx1"/>
                </a:solidFill>
                <a:latin typeface="Arial Black" pitchFamily="34" charset="0"/>
              </a:defRPr>
            </a:lvl1pPr>
            <a:lvl2pPr marL="742950" indent="-285750" eaLnBrk="0" hangingPunct="0">
              <a:tabLst>
                <a:tab pos="465138" algn="l"/>
                <a:tab pos="914400" algn="l"/>
                <a:tab pos="1379538" algn="l"/>
                <a:tab pos="1828800" algn="l"/>
              </a:tabLst>
              <a:defRPr sz="1900" b="1">
                <a:solidFill>
                  <a:schemeClr val="tx1"/>
                </a:solidFill>
                <a:latin typeface="Arial Black" pitchFamily="34" charset="0"/>
              </a:defRPr>
            </a:lvl2pPr>
            <a:lvl3pPr marL="1143000" indent="-228600" eaLnBrk="0" hangingPunct="0">
              <a:tabLst>
                <a:tab pos="465138" algn="l"/>
                <a:tab pos="914400" algn="l"/>
                <a:tab pos="1379538" algn="l"/>
                <a:tab pos="1828800" algn="l"/>
              </a:tabLst>
              <a:defRPr sz="1900" b="1">
                <a:solidFill>
                  <a:schemeClr val="tx1"/>
                </a:solidFill>
                <a:latin typeface="Arial Black" pitchFamily="34" charset="0"/>
              </a:defRPr>
            </a:lvl3pPr>
            <a:lvl4pPr marL="1600200" indent="-228600" eaLnBrk="0" hangingPunct="0">
              <a:tabLst>
                <a:tab pos="465138" algn="l"/>
                <a:tab pos="914400" algn="l"/>
                <a:tab pos="1379538" algn="l"/>
                <a:tab pos="1828800" algn="l"/>
              </a:tabLst>
              <a:defRPr sz="1900" b="1">
                <a:solidFill>
                  <a:schemeClr val="tx1"/>
                </a:solidFill>
                <a:latin typeface="Arial Black" pitchFamily="34" charset="0"/>
              </a:defRPr>
            </a:lvl4pPr>
            <a:lvl5pPr marL="2057400" indent="-228600" eaLnBrk="0" hangingPunct="0">
              <a:tabLst>
                <a:tab pos="465138" algn="l"/>
                <a:tab pos="914400" algn="l"/>
                <a:tab pos="1379538" algn="l"/>
                <a:tab pos="18288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5138" algn="l"/>
                <a:tab pos="914400" algn="l"/>
                <a:tab pos="1379538" algn="l"/>
                <a:tab pos="18288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5138" algn="l"/>
                <a:tab pos="914400" algn="l"/>
                <a:tab pos="1379538" algn="l"/>
                <a:tab pos="18288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5138" algn="l"/>
                <a:tab pos="914400" algn="l"/>
                <a:tab pos="1379538" algn="l"/>
                <a:tab pos="18288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5138" algn="l"/>
                <a:tab pos="914400" algn="l"/>
                <a:tab pos="1379538" algn="l"/>
                <a:tab pos="1828800" algn="l"/>
              </a:tabLst>
              <a:defRPr sz="1900" b="1">
                <a:solidFill>
                  <a:schemeClr val="tx1"/>
                </a:solidFill>
                <a:latin typeface="Arial Black" pitchFamily="34" charset="0"/>
              </a:defRPr>
            </a:lvl9pPr>
          </a:lstStyle>
          <a:p>
            <a:pPr eaLnBrk="1" hangingPunct="1"/>
            <a:r>
              <a:rPr lang="en-US" sz="1800" dirty="0">
                <a:latin typeface="Times New Roman" pitchFamily="18" charset="0"/>
                <a:cs typeface="Times New Roman" pitchFamily="18" charset="0"/>
              </a:rPr>
              <a:t>public class Demo </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p>
          <a:p>
            <a:pPr eaLnBrk="1" hangingPunct="1"/>
            <a:r>
              <a:rPr lang="en-US" sz="1800" dirty="0">
                <a:latin typeface="Times New Roman" pitchFamily="18" charset="0"/>
                <a:cs typeface="Times New Roman" pitchFamily="18" charset="0"/>
              </a:rPr>
              <a:t>		</a:t>
            </a:r>
            <a:r>
              <a:rPr lang="en-US" sz="1800" b="0" dirty="0" err="1">
                <a:cs typeface="Times New Roman" pitchFamily="18" charset="0"/>
              </a:rPr>
              <a:t>Piggy</a:t>
            </a:r>
            <a:r>
              <a:rPr lang="en-US" sz="1800" dirty="0" err="1">
                <a:latin typeface="Times New Roman" pitchFamily="18" charset="0"/>
                <a:cs typeface="Times New Roman" pitchFamily="18" charset="0"/>
              </a:rPr>
              <a:t>.initData</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r>
              <a:rPr lang="en-US" sz="1800" b="0" dirty="0" err="1">
                <a:cs typeface="Times New Roman" pitchFamily="18" charset="0"/>
              </a:rPr>
              <a:t>Piggy</a:t>
            </a:r>
            <a:r>
              <a:rPr lang="en-US" sz="1800" dirty="0" err="1">
                <a:latin typeface="Times New Roman" pitchFamily="18" charset="0"/>
                <a:cs typeface="Times New Roman" pitchFamily="18" charset="0"/>
              </a:rPr>
              <a:t>.showData</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r>
              <a:rPr lang="en-US" sz="1800" b="0" dirty="0" err="1">
                <a:cs typeface="Times New Roman" pitchFamily="18" charset="0"/>
              </a:rPr>
              <a:t>Piggy</a:t>
            </a:r>
            <a:r>
              <a:rPr lang="en-US" sz="1800" dirty="0" err="1">
                <a:latin typeface="Times New Roman" pitchFamily="18" charset="0"/>
                <a:cs typeface="Times New Roman" pitchFamily="18" charset="0"/>
              </a:rPr>
              <a:t>.addData</a:t>
            </a:r>
            <a:r>
              <a:rPr lang="en-US" sz="1800" dirty="0">
                <a:latin typeface="Times New Roman" pitchFamily="18" charset="0"/>
                <a:cs typeface="Times New Roman" pitchFamily="18" charset="0"/>
              </a:rPr>
              <a:t>(1200);</a:t>
            </a:r>
          </a:p>
          <a:p>
            <a:pPr eaLnBrk="1" hangingPunct="1"/>
            <a:r>
              <a:rPr lang="en-US" sz="1800" dirty="0">
                <a:latin typeface="Times New Roman" pitchFamily="18" charset="0"/>
                <a:cs typeface="Times New Roman" pitchFamily="18" charset="0"/>
              </a:rPr>
              <a:t>		</a:t>
            </a:r>
            <a:r>
              <a:rPr lang="en-US" sz="1800" b="0" dirty="0" err="1">
                <a:cs typeface="Times New Roman" pitchFamily="18" charset="0"/>
              </a:rPr>
              <a:t>Piggy</a:t>
            </a:r>
            <a:r>
              <a:rPr lang="en-US" sz="1800" dirty="0" err="1">
                <a:latin typeface="Times New Roman" pitchFamily="18" charset="0"/>
                <a:cs typeface="Times New Roman" pitchFamily="18" charset="0"/>
              </a:rPr>
              <a:t>.showData</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      </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p>
          <a:p>
            <a:pPr eaLnBrk="1" hangingPunct="1"/>
            <a:r>
              <a:rPr lang="en-US" sz="1800" dirty="0">
                <a:latin typeface="Times New Roman" pitchFamily="18" charset="0"/>
                <a:cs typeface="Times New Roman" pitchFamily="18" charset="0"/>
              </a:rPr>
              <a:t>class Piggy</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public </a:t>
            </a:r>
            <a:r>
              <a:rPr lang="en-US" sz="1800" b="0" dirty="0">
                <a:cs typeface="Times New Roman" pitchFamily="18" charset="0"/>
              </a:rPr>
              <a:t>static</a:t>
            </a:r>
            <a:r>
              <a:rPr lang="en-US" sz="1800" dirty="0">
                <a:latin typeface="Times New Roman" pitchFamily="18" charset="0"/>
                <a:cs typeface="Times New Roman" pitchFamily="18" charset="0"/>
              </a:rPr>
              <a:t> double savings;</a:t>
            </a:r>
          </a:p>
          <a:p>
            <a:pPr eaLnBrk="1" hangingPunct="1"/>
            <a:r>
              <a:rPr lang="en-US" sz="1800" dirty="0">
                <a:latin typeface="Times New Roman" pitchFamily="18" charset="0"/>
                <a:cs typeface="Times New Roman" pitchFamily="18" charset="0"/>
              </a:rPr>
              <a:t>	public </a:t>
            </a:r>
            <a:r>
              <a:rPr lang="en-US" sz="1800" b="0" dirty="0">
                <a:cs typeface="Times New Roman" pitchFamily="18" charset="0"/>
              </a:rPr>
              <a:t>static</a:t>
            </a:r>
            <a:r>
              <a:rPr lang="en-US" sz="1800" dirty="0">
                <a:latin typeface="Times New Roman" pitchFamily="18" charset="0"/>
                <a:cs typeface="Times New Roman" pitchFamily="18" charset="0"/>
              </a:rPr>
              <a:t> void </a:t>
            </a:r>
            <a:r>
              <a:rPr lang="en-US" sz="1800" dirty="0" err="1">
                <a:latin typeface="Times New Roman" pitchFamily="18" charset="0"/>
                <a:cs typeface="Times New Roman" pitchFamily="18" charset="0"/>
              </a:rPr>
              <a:t>initData</a:t>
            </a:r>
            <a:r>
              <a:rPr lang="en-US" sz="1800" dirty="0">
                <a:latin typeface="Times New Roman" pitchFamily="18" charset="0"/>
                <a:cs typeface="Times New Roman" pitchFamily="18" charset="0"/>
              </a:rPr>
              <a:t>()  		{  savings = 0;    }</a:t>
            </a:r>
          </a:p>
          <a:p>
            <a:pPr eaLnBrk="1" hangingPunct="1"/>
            <a:r>
              <a:rPr lang="en-US" sz="1800" dirty="0">
                <a:latin typeface="Times New Roman" pitchFamily="18" charset="0"/>
                <a:cs typeface="Times New Roman" pitchFamily="18" charset="0"/>
              </a:rPr>
              <a:t>	public </a:t>
            </a:r>
            <a:r>
              <a:rPr lang="en-US" sz="1800" b="0" dirty="0">
                <a:cs typeface="Times New Roman" pitchFamily="18" charset="0"/>
              </a:rPr>
              <a:t>static</a:t>
            </a:r>
            <a:r>
              <a:rPr lang="en-US" sz="1800" dirty="0">
                <a:latin typeface="Times New Roman" pitchFamily="18" charset="0"/>
                <a:cs typeface="Times New Roman" pitchFamily="18" charset="0"/>
              </a:rPr>
              <a:t> void </a:t>
            </a:r>
            <a:r>
              <a:rPr lang="en-US" sz="1800" dirty="0" err="1">
                <a:latin typeface="Times New Roman" pitchFamily="18" charset="0"/>
                <a:cs typeface="Times New Roman" pitchFamily="18" charset="0"/>
              </a:rPr>
              <a:t>addData</a:t>
            </a:r>
            <a:r>
              <a:rPr lang="en-US" sz="1800" dirty="0">
                <a:latin typeface="Times New Roman" pitchFamily="18" charset="0"/>
                <a:cs typeface="Times New Roman" pitchFamily="18" charset="0"/>
              </a:rPr>
              <a:t>(double s) 	{  savings += s;  }</a:t>
            </a:r>
          </a:p>
          <a:p>
            <a:pPr eaLnBrk="1" hangingPunct="1"/>
            <a:r>
              <a:rPr lang="en-US" sz="1800" dirty="0">
                <a:latin typeface="Times New Roman" pitchFamily="18" charset="0"/>
                <a:cs typeface="Times New Roman" pitchFamily="18" charset="0"/>
              </a:rPr>
              <a:t>	public </a:t>
            </a:r>
            <a:r>
              <a:rPr lang="en-US" sz="1800" b="0" dirty="0">
                <a:cs typeface="Times New Roman" pitchFamily="18" charset="0"/>
              </a:rPr>
              <a:t>static</a:t>
            </a:r>
            <a:r>
              <a:rPr lang="en-US" sz="1800" dirty="0">
                <a:latin typeface="Times New Roman" pitchFamily="18" charset="0"/>
                <a:cs typeface="Times New Roman" pitchFamily="18" charset="0"/>
              </a:rPr>
              <a:t> void </a:t>
            </a:r>
            <a:r>
              <a:rPr lang="en-US" sz="1800" dirty="0" err="1">
                <a:latin typeface="Times New Roman" pitchFamily="18" charset="0"/>
                <a:cs typeface="Times New Roman" pitchFamily="18" charset="0"/>
              </a:rPr>
              <a:t>showData</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("Savings: " + savings);  }</a:t>
            </a:r>
          </a:p>
          <a:p>
            <a:pPr eaLnBrk="1" hangingPunct="1"/>
            <a:r>
              <a:rPr lang="en-US" sz="1800" dirty="0">
                <a:latin typeface="Times New Roman" pitchFamily="18" charset="0"/>
                <a:cs typeface="Times New Roman" pitchFamily="18" charset="0"/>
              </a:rPr>
              <a:t>}</a:t>
            </a:r>
            <a:endParaRPr lang="en-US" sz="1800" dirty="0">
              <a:latin typeface="Times New Roman" pitchFamily="18" charset="0"/>
              <a:cs typeface="Times New Roman" pitchFamily="18" charset="0"/>
              <a:sym typeface="Symbol" pitchFamily="18" charset="2"/>
            </a:endParaRPr>
          </a:p>
        </p:txBody>
      </p:sp>
      <p:pic>
        <p:nvPicPr>
          <p:cNvPr id="44036" name="Picture 2" descr="C:\Documents and Settings\JohnSchram\Local Settings\Temporary Internet Files\Content.IE5\XF1FXK3R\MC9002328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81200"/>
            <a:ext cx="15367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576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304800" y="1401763"/>
            <a:ext cx="8534400" cy="48323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cs typeface="Arial" charset="0"/>
              </a:rPr>
              <a:t>Object methods are sometimes called </a:t>
            </a:r>
            <a:r>
              <a:rPr lang="en-US" sz="2800" i="1" dirty="0">
                <a:latin typeface="Arial" charset="0"/>
                <a:cs typeface="Arial" charset="0"/>
              </a:rPr>
              <a:t>non-static </a:t>
            </a:r>
            <a:r>
              <a:rPr lang="en-US" sz="2800" dirty="0">
                <a:latin typeface="Arial" charset="0"/>
                <a:cs typeface="Arial" charset="0"/>
              </a:rPr>
              <a:t>methods because they do NOT have the keyword </a:t>
            </a:r>
            <a:r>
              <a:rPr lang="en-US" sz="2800" b="0" dirty="0">
                <a:cs typeface="Arial" charset="0"/>
              </a:rPr>
              <a:t>static</a:t>
            </a:r>
            <a:r>
              <a:rPr lang="en-US" sz="2800" dirty="0">
                <a:latin typeface="Arial" charset="0"/>
                <a:cs typeface="Arial" charset="0"/>
              </a:rPr>
              <a:t> in their heading.  </a:t>
            </a:r>
          </a:p>
          <a:p>
            <a:pPr eaLnBrk="1" hangingPunct="1"/>
            <a:endParaRPr lang="en-US" sz="2800" dirty="0">
              <a:latin typeface="Arial" charset="0"/>
              <a:cs typeface="Arial" charset="0"/>
            </a:endParaRPr>
          </a:p>
          <a:p>
            <a:pPr eaLnBrk="1" hangingPunct="1"/>
            <a:r>
              <a:rPr lang="en-US" sz="2800" dirty="0">
                <a:latin typeface="Arial" charset="0"/>
                <a:cs typeface="Arial" charset="0"/>
              </a:rPr>
              <a:t>Object methods are meant for those situations where multiple objects of a class must be constructed.  </a:t>
            </a:r>
          </a:p>
          <a:p>
            <a:pPr eaLnBrk="1" hangingPunct="1"/>
            <a:endParaRPr lang="en-US" sz="2800" dirty="0">
              <a:latin typeface="Arial" charset="0"/>
              <a:cs typeface="Arial" charset="0"/>
            </a:endParaRPr>
          </a:p>
          <a:p>
            <a:pPr eaLnBrk="1" hangingPunct="1"/>
            <a:r>
              <a:rPr lang="en-US" sz="2800" dirty="0">
                <a:latin typeface="Arial" charset="0"/>
                <a:cs typeface="Arial" charset="0"/>
              </a:rPr>
              <a:t>An object must be constructed first with the </a:t>
            </a:r>
            <a:r>
              <a:rPr lang="en-US" sz="2800" b="0" dirty="0">
                <a:cs typeface="Arial" charset="0"/>
              </a:rPr>
              <a:t>new</a:t>
            </a:r>
            <a:r>
              <a:rPr lang="en-US" sz="2800" dirty="0">
                <a:latin typeface="Arial" charset="0"/>
                <a:cs typeface="Arial" charset="0"/>
              </a:rPr>
              <a:t> operator, and then object methods are called by using the </a:t>
            </a:r>
            <a:r>
              <a:rPr lang="en-US" sz="2800" i="1" dirty="0">
                <a:latin typeface="Arial" charset="0"/>
                <a:cs typeface="Arial" charset="0"/>
              </a:rPr>
              <a:t>object identifier</a:t>
            </a:r>
            <a:r>
              <a:rPr lang="en-US" sz="2800" dirty="0">
                <a:latin typeface="Arial" charset="0"/>
                <a:cs typeface="Arial" charset="0"/>
              </a:rPr>
              <a:t>.</a:t>
            </a:r>
            <a:endParaRPr lang="en-US" sz="2800" dirty="0">
              <a:latin typeface="Arial" charset="0"/>
              <a:cs typeface="Arial" charset="0"/>
              <a:sym typeface="Symbol" pitchFamily="18" charset="2"/>
            </a:endParaRPr>
          </a:p>
        </p:txBody>
      </p:sp>
      <p:sp>
        <p:nvSpPr>
          <p:cNvPr id="45059" name="Rectangle 2"/>
          <p:cNvSpPr>
            <a:spLocks noGrp="1" noChangeArrowheads="1"/>
          </p:cNvSpPr>
          <p:nvPr>
            <p:ph type="title"/>
          </p:nvPr>
        </p:nvSpPr>
        <p:spPr>
          <a:xfrm>
            <a:off x="359949" y="224135"/>
            <a:ext cx="8424101"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Object or Non-Static Methods</a:t>
            </a:r>
          </a:p>
        </p:txBody>
      </p:sp>
    </p:spTree>
    <p:extLst>
      <p:ext uri="{BB962C8B-B14F-4D97-AF65-F5344CB8AC3E}">
        <p14:creationId xmlns:p14="http://schemas.microsoft.com/office/powerpoint/2010/main" val="13760716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04800" y="1322388"/>
            <a:ext cx="8534400" cy="535463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5138" algn="l"/>
                <a:tab pos="914400" algn="l"/>
              </a:tabLst>
              <a:defRPr sz="1900" b="1">
                <a:solidFill>
                  <a:schemeClr val="tx1"/>
                </a:solidFill>
                <a:latin typeface="Arial Black" pitchFamily="34" charset="0"/>
              </a:defRPr>
            </a:lvl1pPr>
            <a:lvl2pPr marL="742950" indent="-285750" eaLnBrk="0" hangingPunct="0">
              <a:tabLst>
                <a:tab pos="465138" algn="l"/>
                <a:tab pos="914400" algn="l"/>
              </a:tabLst>
              <a:defRPr sz="1900" b="1">
                <a:solidFill>
                  <a:schemeClr val="tx1"/>
                </a:solidFill>
                <a:latin typeface="Arial Black" pitchFamily="34" charset="0"/>
              </a:defRPr>
            </a:lvl2pPr>
            <a:lvl3pPr marL="1143000" indent="-228600" eaLnBrk="0" hangingPunct="0">
              <a:tabLst>
                <a:tab pos="465138" algn="l"/>
                <a:tab pos="914400" algn="l"/>
              </a:tabLst>
              <a:defRPr sz="1900" b="1">
                <a:solidFill>
                  <a:schemeClr val="tx1"/>
                </a:solidFill>
                <a:latin typeface="Arial Black" pitchFamily="34" charset="0"/>
              </a:defRPr>
            </a:lvl3pPr>
            <a:lvl4pPr marL="1600200" indent="-228600" eaLnBrk="0" hangingPunct="0">
              <a:tabLst>
                <a:tab pos="465138" algn="l"/>
                <a:tab pos="914400" algn="l"/>
              </a:tabLst>
              <a:defRPr sz="1900" b="1">
                <a:solidFill>
                  <a:schemeClr val="tx1"/>
                </a:solidFill>
                <a:latin typeface="Arial Black" pitchFamily="34" charset="0"/>
              </a:defRPr>
            </a:lvl4pPr>
            <a:lvl5pPr marL="2057400" indent="-228600" eaLnBrk="0" hangingPunct="0">
              <a:tabLst>
                <a:tab pos="465138" algn="l"/>
                <a:tab pos="9144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9pPr>
          </a:lstStyle>
          <a:p>
            <a:pPr eaLnBrk="1" hangingPunct="1"/>
            <a:r>
              <a:rPr lang="en-US" sz="1800" dirty="0">
                <a:latin typeface="Times New Roman" pitchFamily="18" charset="0"/>
                <a:cs typeface="Times New Roman" pitchFamily="18" charset="0"/>
              </a:rPr>
              <a:t>public class Demo</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p>
          <a:p>
            <a:pPr eaLnBrk="1" hangingPunct="1"/>
            <a:r>
              <a:rPr lang="en-US" sz="1800" dirty="0">
                <a:latin typeface="Times New Roman" pitchFamily="18" charset="0"/>
                <a:cs typeface="Times New Roman" pitchFamily="18" charset="0"/>
              </a:rPr>
              <a:t>		Piggy </a:t>
            </a:r>
            <a:r>
              <a:rPr lang="en-US" sz="1800" b="0" dirty="0">
                <a:cs typeface="Times New Roman" pitchFamily="18" charset="0"/>
              </a:rPr>
              <a:t>tom</a:t>
            </a:r>
            <a:r>
              <a:rPr lang="en-US" sz="1800" dirty="0">
                <a:latin typeface="Times New Roman" pitchFamily="18" charset="0"/>
                <a:cs typeface="Times New Roman" pitchFamily="18" charset="0"/>
              </a:rPr>
              <a:t> = new Piggy();</a:t>
            </a:r>
          </a:p>
          <a:p>
            <a:pPr eaLnBrk="1" hangingPunct="1"/>
            <a:r>
              <a:rPr lang="en-US" sz="1800" dirty="0">
                <a:latin typeface="Times New Roman" pitchFamily="18" charset="0"/>
                <a:cs typeface="Times New Roman" pitchFamily="18" charset="0"/>
              </a:rPr>
              <a:t>		</a:t>
            </a:r>
            <a:r>
              <a:rPr lang="en-US" sz="1800" b="0" dirty="0" err="1">
                <a:cs typeface="Times New Roman" pitchFamily="18" charset="0"/>
              </a:rPr>
              <a:t>tom</a:t>
            </a:r>
            <a:r>
              <a:rPr lang="en-US" sz="1800" dirty="0" err="1">
                <a:latin typeface="Times New Roman" pitchFamily="18" charset="0"/>
                <a:cs typeface="Times New Roman" pitchFamily="18" charset="0"/>
              </a:rPr>
              <a:t>.initData</a:t>
            </a:r>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r>
              <a:rPr lang="en-US" sz="1800" b="0" dirty="0">
                <a:cs typeface="Times New Roman" pitchFamily="18" charset="0"/>
              </a:rPr>
              <a:t>tom</a:t>
            </a:r>
            <a:r>
              <a:rPr lang="pt-BR" sz="1800" dirty="0">
                <a:latin typeface="Times New Roman" pitchFamily="18" charset="0"/>
                <a:cs typeface="Times New Roman" pitchFamily="18" charset="0"/>
              </a:rPr>
              <a:t>.showData();</a:t>
            </a:r>
            <a:endParaRPr lang="en-US" sz="1800" dirty="0">
              <a:latin typeface="Times New Roman" pitchFamily="18" charset="0"/>
              <a:cs typeface="Times New Roman" pitchFamily="18" charset="0"/>
            </a:endParaRPr>
          </a:p>
          <a:p>
            <a:pPr eaLnBrk="1" hangingPunct="1"/>
            <a:r>
              <a:rPr lang="pt-BR" sz="1800" dirty="0">
                <a:latin typeface="Times New Roman" pitchFamily="18" charset="0"/>
                <a:cs typeface="Times New Roman" pitchFamily="18" charset="0"/>
              </a:rPr>
              <a:t>		</a:t>
            </a:r>
            <a:r>
              <a:rPr lang="en-US" sz="1800" b="0" dirty="0">
                <a:cs typeface="Times New Roman" pitchFamily="18" charset="0"/>
              </a:rPr>
              <a:t>tom</a:t>
            </a:r>
            <a:r>
              <a:rPr lang="pt-BR" sz="1800" dirty="0">
                <a:latin typeface="Times New Roman" pitchFamily="18" charset="0"/>
                <a:cs typeface="Times New Roman" pitchFamily="18" charset="0"/>
              </a:rPr>
              <a:t>.addData(1200);</a:t>
            </a:r>
            <a:endParaRPr lang="en-US" sz="1800" dirty="0">
              <a:latin typeface="Times New Roman" pitchFamily="18" charset="0"/>
              <a:cs typeface="Times New Roman" pitchFamily="18" charset="0"/>
            </a:endParaRPr>
          </a:p>
          <a:p>
            <a:pPr eaLnBrk="1" hangingPunct="1"/>
            <a:r>
              <a:rPr lang="pt-BR" sz="1800" dirty="0">
                <a:latin typeface="Times New Roman" pitchFamily="18" charset="0"/>
                <a:cs typeface="Times New Roman" pitchFamily="18" charset="0"/>
              </a:rPr>
              <a:t>		</a:t>
            </a:r>
            <a:r>
              <a:rPr lang="en-US" sz="1800" b="0" dirty="0">
                <a:cs typeface="Times New Roman" pitchFamily="18" charset="0"/>
              </a:rPr>
              <a:t>tom</a:t>
            </a:r>
            <a:r>
              <a:rPr lang="pt-BR" sz="1800" dirty="0">
                <a:latin typeface="Times New Roman" pitchFamily="18" charset="0"/>
                <a:cs typeface="Times New Roman" pitchFamily="18" charset="0"/>
              </a:rPr>
              <a:t>.showData();</a:t>
            </a:r>
            <a:endParaRPr lang="en-US" sz="1800" dirty="0">
              <a:latin typeface="Times New Roman" pitchFamily="18" charset="0"/>
              <a:cs typeface="Times New Roman" pitchFamily="18" charset="0"/>
            </a:endParaRPr>
          </a:p>
          <a:p>
            <a:pPr eaLnBrk="1" hangingPunct="1"/>
            <a:r>
              <a:rPr lang="pt-BR" sz="1800" dirty="0">
                <a:latin typeface="Times New Roman" pitchFamily="18" charset="0"/>
                <a:cs typeface="Times New Roman" pitchFamily="18" charset="0"/>
              </a:rPr>
              <a:t>	</a:t>
            </a:r>
            <a:r>
              <a:rPr lang="en-US" sz="1800" dirty="0">
                <a:latin typeface="Times New Roman" pitchFamily="18" charset="0"/>
                <a:cs typeface="Times New Roman" pitchFamily="18" charset="0"/>
              </a:rPr>
              <a:t>}      </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a:t>
            </a:r>
          </a:p>
          <a:p>
            <a:pPr eaLnBrk="1" hangingPunct="1"/>
            <a:r>
              <a:rPr lang="en-US" sz="1800" dirty="0">
                <a:latin typeface="Times New Roman" pitchFamily="18" charset="0"/>
                <a:cs typeface="Times New Roman" pitchFamily="18" charset="0"/>
              </a:rPr>
              <a:t>class Piggy</a:t>
            </a:r>
          </a:p>
          <a:p>
            <a:pPr eaLnBrk="1" hangingPunct="1"/>
            <a:r>
              <a:rPr lang="en-US" sz="1800" dirty="0">
                <a:latin typeface="Times New Roman" pitchFamily="18" charset="0"/>
                <a:cs typeface="Times New Roman" pitchFamily="18" charset="0"/>
              </a:rPr>
              <a:t>{</a:t>
            </a:r>
          </a:p>
          <a:p>
            <a:pPr eaLnBrk="1" hangingPunct="1"/>
            <a:r>
              <a:rPr lang="en-US" sz="1800" dirty="0">
                <a:latin typeface="Times New Roman" pitchFamily="18" charset="0"/>
                <a:cs typeface="Times New Roman" pitchFamily="18" charset="0"/>
              </a:rPr>
              <a:t>	private double savings;</a:t>
            </a:r>
          </a:p>
          <a:p>
            <a:pPr eaLnBrk="1" hangingPunct="1"/>
            <a:r>
              <a:rPr lang="en-US" sz="1800" dirty="0">
                <a:latin typeface="Times New Roman" pitchFamily="18" charset="0"/>
                <a:cs typeface="Times New Roman" pitchFamily="18" charset="0"/>
              </a:rPr>
              <a:t>	public void </a:t>
            </a:r>
            <a:r>
              <a:rPr lang="en-US" sz="1800" dirty="0" err="1">
                <a:latin typeface="Times New Roman" pitchFamily="18" charset="0"/>
                <a:cs typeface="Times New Roman" pitchFamily="18" charset="0"/>
              </a:rPr>
              <a:t>initData</a:t>
            </a:r>
            <a:r>
              <a:rPr lang="en-US" sz="1800" dirty="0">
                <a:latin typeface="Times New Roman" pitchFamily="18" charset="0"/>
                <a:cs typeface="Times New Roman" pitchFamily="18" charset="0"/>
              </a:rPr>
              <a:t>()   		{   savings = 0;      }</a:t>
            </a:r>
          </a:p>
          <a:p>
            <a:pPr eaLnBrk="1" hangingPunct="1"/>
            <a:r>
              <a:rPr lang="en-US" sz="1800" dirty="0">
                <a:latin typeface="Times New Roman" pitchFamily="18" charset="0"/>
                <a:cs typeface="Times New Roman" pitchFamily="18" charset="0"/>
              </a:rPr>
              <a:t>	public void </a:t>
            </a:r>
            <a:r>
              <a:rPr lang="en-US" sz="1800" dirty="0" err="1">
                <a:latin typeface="Times New Roman" pitchFamily="18" charset="0"/>
                <a:cs typeface="Times New Roman" pitchFamily="18" charset="0"/>
              </a:rPr>
              <a:t>addData</a:t>
            </a:r>
            <a:r>
              <a:rPr lang="en-US" sz="1800" dirty="0">
                <a:latin typeface="Times New Roman" pitchFamily="18" charset="0"/>
                <a:cs typeface="Times New Roman" pitchFamily="18" charset="0"/>
              </a:rPr>
              <a:t>(double s)   	{   savings += s;    }</a:t>
            </a:r>
          </a:p>
          <a:p>
            <a:pPr eaLnBrk="1" hangingPunct="1"/>
            <a:r>
              <a:rPr lang="en-US" sz="1800" dirty="0">
                <a:latin typeface="Times New Roman" pitchFamily="18" charset="0"/>
                <a:cs typeface="Times New Roman" pitchFamily="18" charset="0"/>
              </a:rPr>
              <a:t>	public void </a:t>
            </a:r>
            <a:r>
              <a:rPr lang="en-US" sz="1800" dirty="0" err="1">
                <a:latin typeface="Times New Roman" pitchFamily="18" charset="0"/>
                <a:cs typeface="Times New Roman" pitchFamily="18" charset="0"/>
              </a:rPr>
              <a:t>showData</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("Savings: " + savings);    }</a:t>
            </a:r>
          </a:p>
          <a:p>
            <a:pPr eaLnBrk="1" hangingPunct="1"/>
            <a:r>
              <a:rPr lang="en-US" sz="1800" dirty="0">
                <a:latin typeface="Times New Roman" pitchFamily="18" charset="0"/>
                <a:cs typeface="Times New Roman" pitchFamily="18" charset="0"/>
              </a:rPr>
              <a:t>}</a:t>
            </a:r>
            <a:endParaRPr lang="en-US" sz="1800" dirty="0">
              <a:latin typeface="Times New Roman" pitchFamily="18" charset="0"/>
              <a:cs typeface="Times New Roman" pitchFamily="18" charset="0"/>
              <a:sym typeface="Symbol" pitchFamily="18" charset="2"/>
            </a:endParaRPr>
          </a:p>
        </p:txBody>
      </p:sp>
      <p:sp>
        <p:nvSpPr>
          <p:cNvPr id="46083" name="Rectangle 2"/>
          <p:cNvSpPr>
            <a:spLocks noGrp="1" noChangeArrowheads="1"/>
          </p:cNvSpPr>
          <p:nvPr>
            <p:ph type="title"/>
          </p:nvPr>
        </p:nvSpPr>
        <p:spPr>
          <a:xfrm>
            <a:off x="359949" y="224135"/>
            <a:ext cx="8424101"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Object or Non-Static Methods</a:t>
            </a:r>
          </a:p>
        </p:txBody>
      </p:sp>
      <p:pic>
        <p:nvPicPr>
          <p:cNvPr id="46084" name="Picture 4" descr="C:\Users\JohnSchram\AppData\Local\Microsoft\Windows\Temporary Internet Files\Content.IE5\SJX1ZHQW\MM90028358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38400"/>
            <a:ext cx="188595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quot; Symbol 1"/>
          <p:cNvSpPr/>
          <p:nvPr/>
        </p:nvSpPr>
        <p:spPr bwMode="auto">
          <a:xfrm>
            <a:off x="5334000" y="1828800"/>
            <a:ext cx="2743200" cy="2743200"/>
          </a:xfrm>
          <a:prstGeom prst="noSmoking">
            <a:avLst>
              <a:gd name="adj" fmla="val 7341"/>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extLst>
      <p:ext uri="{BB962C8B-B14F-4D97-AF65-F5344CB8AC3E}">
        <p14:creationId xmlns:p14="http://schemas.microsoft.com/office/powerpoint/2010/main" val="27565250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12797" y="224135"/>
            <a:ext cx="7518405"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Private or Helper Methods</a:t>
            </a:r>
          </a:p>
        </p:txBody>
      </p:sp>
      <p:sp>
        <p:nvSpPr>
          <p:cNvPr id="48131" name="Text Box 3"/>
          <p:cNvSpPr txBox="1">
            <a:spLocks noChangeArrowheads="1"/>
          </p:cNvSpPr>
          <p:nvPr/>
        </p:nvSpPr>
        <p:spPr bwMode="auto">
          <a:xfrm>
            <a:off x="304800" y="1401763"/>
            <a:ext cx="8534400" cy="397033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cs typeface="Arial" charset="0"/>
              </a:rPr>
              <a:t>Occasionally, a method is created in a class that is never called outside of the class.  </a:t>
            </a:r>
          </a:p>
          <a:p>
            <a:pPr eaLnBrk="1" hangingPunct="1"/>
            <a:endParaRPr lang="en-US" sz="2800" dirty="0">
              <a:latin typeface="Arial" charset="0"/>
              <a:cs typeface="Arial" charset="0"/>
            </a:endParaRPr>
          </a:p>
          <a:p>
            <a:pPr eaLnBrk="1" hangingPunct="1"/>
            <a:r>
              <a:rPr lang="en-US" sz="2800" dirty="0">
                <a:latin typeface="Arial" charset="0"/>
                <a:cs typeface="Arial" charset="0"/>
              </a:rPr>
              <a:t>In such a case, the method </a:t>
            </a:r>
          </a:p>
          <a:p>
            <a:pPr eaLnBrk="1" hangingPunct="1"/>
            <a:r>
              <a:rPr lang="en-US" sz="2800" dirty="0">
                <a:latin typeface="Arial" charset="0"/>
                <a:cs typeface="Arial" charset="0"/>
              </a:rPr>
              <a:t>should be declared </a:t>
            </a:r>
            <a:r>
              <a:rPr lang="en-US" sz="2800" b="0" dirty="0">
                <a:cs typeface="Arial" charset="0"/>
              </a:rPr>
              <a:t>private</a:t>
            </a:r>
            <a:r>
              <a:rPr lang="en-US" sz="2800" dirty="0">
                <a:latin typeface="Arial" charset="0"/>
                <a:cs typeface="Arial" charset="0"/>
              </a:rPr>
              <a:t>.  </a:t>
            </a:r>
          </a:p>
          <a:p>
            <a:pPr eaLnBrk="1" hangingPunct="1"/>
            <a:endParaRPr lang="en-US" sz="2800" dirty="0">
              <a:latin typeface="Arial" charset="0"/>
              <a:cs typeface="Arial" charset="0"/>
            </a:endParaRPr>
          </a:p>
          <a:p>
            <a:pPr eaLnBrk="1" hangingPunct="1"/>
            <a:r>
              <a:rPr lang="en-US" sz="2800" dirty="0">
                <a:latin typeface="Arial" charset="0"/>
                <a:cs typeface="Arial" charset="0"/>
              </a:rPr>
              <a:t>These </a:t>
            </a:r>
            <a:r>
              <a:rPr lang="en-US" sz="2800" b="0" dirty="0">
                <a:cs typeface="Arial" charset="0"/>
              </a:rPr>
              <a:t>private</a:t>
            </a:r>
            <a:r>
              <a:rPr lang="en-US" sz="2800" dirty="0">
                <a:latin typeface="Arial" charset="0"/>
                <a:cs typeface="Arial" charset="0"/>
              </a:rPr>
              <a:t> methods are sometimes called </a:t>
            </a:r>
            <a:r>
              <a:rPr lang="en-US" sz="2800" i="1" dirty="0">
                <a:latin typeface="Arial" charset="0"/>
                <a:cs typeface="Arial" charset="0"/>
              </a:rPr>
              <a:t>helper methods</a:t>
            </a:r>
            <a:r>
              <a:rPr lang="en-US" sz="2800" dirty="0">
                <a:latin typeface="Arial" charset="0"/>
                <a:cs typeface="Arial" charset="0"/>
              </a:rPr>
              <a:t> because they help and support the other methods of the class.  </a:t>
            </a:r>
            <a:endParaRPr lang="en-US" sz="2800" dirty="0">
              <a:latin typeface="Arial" charset="0"/>
              <a:cs typeface="Arial" charset="0"/>
              <a:sym typeface="Symbol" pitchFamily="18" charset="2"/>
            </a:endParaRPr>
          </a:p>
        </p:txBody>
      </p:sp>
      <p:pic>
        <p:nvPicPr>
          <p:cNvPr id="48132" name="Picture 2" descr="C:\Documents and Settings\JohnSchram\Local Settings\Temporary Internet Files\Content.IE5\5A8U2CLC\MC9004414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3417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759" y="224135"/>
            <a:ext cx="4570482"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Public Methods</a:t>
            </a:r>
          </a:p>
        </p:txBody>
      </p:sp>
      <p:sp>
        <p:nvSpPr>
          <p:cNvPr id="47107" name="Text Box 3"/>
          <p:cNvSpPr txBox="1">
            <a:spLocks noChangeArrowheads="1"/>
          </p:cNvSpPr>
          <p:nvPr/>
        </p:nvSpPr>
        <p:spPr bwMode="auto">
          <a:xfrm>
            <a:off x="304800" y="1401763"/>
            <a:ext cx="8534400" cy="184626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cs typeface="Arial" charset="0"/>
              </a:rPr>
              <a:t>Essentially, </a:t>
            </a:r>
            <a:r>
              <a:rPr lang="en-US" sz="2800" b="0" dirty="0">
                <a:cs typeface="Arial" charset="0"/>
              </a:rPr>
              <a:t>public </a:t>
            </a:r>
            <a:r>
              <a:rPr lang="en-US" sz="2800" dirty="0">
                <a:latin typeface="Arial" charset="0"/>
                <a:cs typeface="Arial" charset="0"/>
              </a:rPr>
              <a:t>methods </a:t>
            </a:r>
          </a:p>
          <a:p>
            <a:pPr eaLnBrk="1" hangingPunct="1"/>
            <a:r>
              <a:rPr lang="en-US" sz="2800" dirty="0">
                <a:latin typeface="Arial" charset="0"/>
                <a:cs typeface="Arial" charset="0"/>
              </a:rPr>
              <a:t>can be accessed anywhere.  </a:t>
            </a:r>
          </a:p>
          <a:p>
            <a:pPr eaLnBrk="1" hangingPunct="1"/>
            <a:endParaRPr lang="en-US" sz="3000" dirty="0">
              <a:latin typeface="Arial" charset="0"/>
              <a:cs typeface="Arial" charset="0"/>
            </a:endParaRPr>
          </a:p>
          <a:p>
            <a:pPr eaLnBrk="1" hangingPunct="1"/>
            <a:r>
              <a:rPr lang="en-US" sz="2800" dirty="0">
                <a:latin typeface="Arial" charset="0"/>
                <a:cs typeface="Arial" charset="0"/>
              </a:rPr>
              <a:t>The majority of methods are </a:t>
            </a:r>
            <a:r>
              <a:rPr lang="en-US" sz="2800" b="0" dirty="0">
                <a:cs typeface="Arial" charset="0"/>
              </a:rPr>
              <a:t>public</a:t>
            </a:r>
            <a:r>
              <a:rPr lang="en-US" sz="2800" dirty="0">
                <a:latin typeface="Arial" charset="0"/>
                <a:cs typeface="Arial" charset="0"/>
              </a:rPr>
              <a:t>. </a:t>
            </a:r>
            <a:endParaRPr lang="en-US" sz="2800" dirty="0">
              <a:latin typeface="Arial" charset="0"/>
              <a:cs typeface="Arial" charset="0"/>
              <a:sym typeface="Symbol" pitchFamily="18" charset="2"/>
            </a:endParaRPr>
          </a:p>
        </p:txBody>
      </p:sp>
      <p:sp>
        <p:nvSpPr>
          <p:cNvPr id="47108" name="Text Box 3"/>
          <p:cNvSpPr txBox="1">
            <a:spLocks noChangeArrowheads="1"/>
          </p:cNvSpPr>
          <p:nvPr/>
        </p:nvSpPr>
        <p:spPr bwMode="auto">
          <a:xfrm>
            <a:off x="2438400" y="3957638"/>
            <a:ext cx="4343400" cy="2278062"/>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3200" b="0" dirty="0">
                <a:cs typeface="Times New Roman" pitchFamily="18" charset="0"/>
              </a:rPr>
              <a:t>public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getCards</a:t>
            </a:r>
            <a:r>
              <a:rPr lang="en-US" sz="3200" dirty="0">
                <a:latin typeface="Times New Roman" pitchFamily="18" charset="0"/>
                <a:cs typeface="Times New Roman" pitchFamily="18" charset="0"/>
              </a:rPr>
              <a:t>() </a:t>
            </a:r>
          </a:p>
          <a:p>
            <a:pPr eaLnBrk="1" hangingPunct="1"/>
            <a:r>
              <a:rPr lang="en-US" sz="3200" dirty="0">
                <a:latin typeface="Times New Roman" pitchFamily="18" charset="0"/>
                <a:cs typeface="Times New Roman" pitchFamily="18" charset="0"/>
              </a:rPr>
              <a:t>{ </a:t>
            </a:r>
          </a:p>
          <a:p>
            <a:pPr eaLnBrk="1" hangingPunct="1"/>
            <a:r>
              <a:rPr lang="en-US" sz="3200" dirty="0">
                <a:latin typeface="Times New Roman" pitchFamily="18" charset="0"/>
                <a:cs typeface="Times New Roman" pitchFamily="18" charset="0"/>
              </a:rPr>
              <a:t>	return </a:t>
            </a:r>
            <a:r>
              <a:rPr lang="en-US" sz="3200" dirty="0" err="1">
                <a:latin typeface="Times New Roman" pitchFamily="18" charset="0"/>
                <a:cs typeface="Times New Roman" pitchFamily="18" charset="0"/>
              </a:rPr>
              <a:t>cardsLeft</a:t>
            </a:r>
            <a:r>
              <a:rPr lang="en-US" sz="3200" dirty="0">
                <a:latin typeface="Times New Roman" pitchFamily="18" charset="0"/>
                <a:cs typeface="Times New Roman" pitchFamily="18" charset="0"/>
              </a:rPr>
              <a:t>; </a:t>
            </a:r>
          </a:p>
          <a:p>
            <a:pPr eaLnBrk="1" hangingPunct="1"/>
            <a:r>
              <a:rPr lang="en-US" sz="3200" dirty="0">
                <a:latin typeface="Times New Roman" pitchFamily="18" charset="0"/>
                <a:cs typeface="Times New Roman" pitchFamily="18" charset="0"/>
              </a:rPr>
              <a:t>}</a:t>
            </a:r>
          </a:p>
          <a:p>
            <a:pPr eaLnBrk="1" hangingPunct="1"/>
            <a:r>
              <a:rPr lang="en-US" sz="1400" dirty="0">
                <a:latin typeface="Times New Roman" pitchFamily="18" charset="0"/>
                <a:cs typeface="Times New Roman" pitchFamily="18" charset="0"/>
              </a:rPr>
              <a:t> </a:t>
            </a:r>
            <a:endParaRPr lang="en-US" sz="900" dirty="0">
              <a:latin typeface="Times New Roman" pitchFamily="18" charset="0"/>
              <a:cs typeface="Times New Roman" pitchFamily="18" charset="0"/>
            </a:endParaRPr>
          </a:p>
        </p:txBody>
      </p:sp>
      <p:pic>
        <p:nvPicPr>
          <p:cNvPr id="47109" name="Picture 8" descr="C:\Documents and Settings\JohnSchram\Local Settings\Temporary Internet Files\Content.IE5\BZZPJPE8\MC9004414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371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4106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50453" y="224135"/>
            <a:ext cx="4043094"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Void Methods</a:t>
            </a:r>
          </a:p>
        </p:txBody>
      </p:sp>
      <p:sp>
        <p:nvSpPr>
          <p:cNvPr id="49155" name="Text Box 3"/>
          <p:cNvSpPr txBox="1">
            <a:spLocks noChangeArrowheads="1"/>
          </p:cNvSpPr>
          <p:nvPr/>
        </p:nvSpPr>
        <p:spPr bwMode="auto">
          <a:xfrm>
            <a:off x="304800" y="1401763"/>
            <a:ext cx="8534400" cy="13843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Lst>
              <a:defRPr sz="1900" b="1">
                <a:solidFill>
                  <a:schemeClr val="tx1"/>
                </a:solidFill>
                <a:latin typeface="Arial Black" pitchFamily="34" charset="0"/>
              </a:defRPr>
            </a:lvl9pPr>
          </a:lstStyle>
          <a:p>
            <a:pPr eaLnBrk="1" hangingPunct="1"/>
            <a:r>
              <a:rPr lang="en-US" sz="2800" dirty="0">
                <a:latin typeface="Arial" charset="0"/>
                <a:cs typeface="Arial" charset="0"/>
              </a:rPr>
              <a:t>Void methods do NOT return a value and use the reserved word </a:t>
            </a:r>
            <a:r>
              <a:rPr lang="en-US" sz="2800" b="0" dirty="0">
                <a:cs typeface="Arial" charset="0"/>
              </a:rPr>
              <a:t>void</a:t>
            </a:r>
            <a:r>
              <a:rPr lang="en-US" sz="2800" dirty="0">
                <a:latin typeface="Arial" charset="0"/>
                <a:cs typeface="Arial" charset="0"/>
              </a:rPr>
              <a:t> to indicate that no value will be returned.</a:t>
            </a:r>
            <a:endParaRPr lang="en-US" sz="2800" dirty="0">
              <a:latin typeface="Arial" charset="0"/>
              <a:cs typeface="Arial" charset="0"/>
              <a:sym typeface="Symbol" pitchFamily="18" charset="2"/>
            </a:endParaRPr>
          </a:p>
        </p:txBody>
      </p:sp>
      <p:sp>
        <p:nvSpPr>
          <p:cNvPr id="49156" name="Text Box 3"/>
          <p:cNvSpPr txBox="1">
            <a:spLocks noChangeArrowheads="1"/>
          </p:cNvSpPr>
          <p:nvPr/>
        </p:nvSpPr>
        <p:spPr bwMode="auto">
          <a:xfrm>
            <a:off x="685800" y="3429000"/>
            <a:ext cx="7924800" cy="246221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57200" algn="l"/>
              </a:tabLst>
              <a:defRPr sz="1900" b="1">
                <a:solidFill>
                  <a:schemeClr val="tx1"/>
                </a:solidFill>
                <a:latin typeface="Arial Black" pitchFamily="34" charset="0"/>
              </a:defRPr>
            </a:lvl1pPr>
            <a:lvl2pPr marL="742950" indent="-285750" eaLnBrk="0" hangingPunct="0">
              <a:tabLst>
                <a:tab pos="457200" algn="l"/>
              </a:tabLst>
              <a:defRPr sz="1900" b="1">
                <a:solidFill>
                  <a:schemeClr val="tx1"/>
                </a:solidFill>
                <a:latin typeface="Arial Black" pitchFamily="34" charset="0"/>
              </a:defRPr>
            </a:lvl2pPr>
            <a:lvl3pPr marL="1143000" indent="-228600" eaLnBrk="0" hangingPunct="0">
              <a:tabLst>
                <a:tab pos="457200" algn="l"/>
              </a:tabLst>
              <a:defRPr sz="1900" b="1">
                <a:solidFill>
                  <a:schemeClr val="tx1"/>
                </a:solidFill>
                <a:latin typeface="Arial Black" pitchFamily="34" charset="0"/>
              </a:defRPr>
            </a:lvl3pPr>
            <a:lvl4pPr marL="1600200" indent="-228600" eaLnBrk="0" hangingPunct="0">
              <a:tabLst>
                <a:tab pos="457200" algn="l"/>
              </a:tabLst>
              <a:defRPr sz="1900" b="1">
                <a:solidFill>
                  <a:schemeClr val="tx1"/>
                </a:solidFill>
                <a:latin typeface="Arial Black" pitchFamily="34" charset="0"/>
              </a:defRPr>
            </a:lvl4pPr>
            <a:lvl5pPr marL="2057400" indent="-228600" eaLnBrk="0" hangingPunct="0">
              <a:tabLst>
                <a:tab pos="457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Lst>
              <a:defRPr sz="1900" b="1">
                <a:solidFill>
                  <a:schemeClr val="tx1"/>
                </a:solidFill>
                <a:latin typeface="Arial Black" pitchFamily="34" charset="0"/>
              </a:defRPr>
            </a:lvl9pPr>
          </a:lstStyle>
          <a:p>
            <a:pPr eaLnBrk="1" hangingPunct="1"/>
            <a:r>
              <a:rPr lang="en-US" sz="2800" dirty="0">
                <a:latin typeface="Times New Roman" pitchFamily="18" charset="0"/>
                <a:cs typeface="Times New Roman" pitchFamily="18" charset="0"/>
              </a:rPr>
              <a:t>public </a:t>
            </a:r>
            <a:r>
              <a:rPr lang="en-US" sz="2800" b="0" dirty="0">
                <a:cs typeface="Times New Roman" pitchFamily="18" charset="0"/>
              </a:rPr>
              <a:t>void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showData</a:t>
            </a:r>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System.out.println</a:t>
            </a:r>
            <a:r>
              <a:rPr lang="en-US" sz="2800" dirty="0">
                <a:latin typeface="Times New Roman" pitchFamily="18" charset="0"/>
                <a:cs typeface="Times New Roman" pitchFamily="18" charset="0"/>
              </a:rPr>
              <a:t>("Name:    " + name);</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System.out.println</a:t>
            </a:r>
            <a:r>
              <a:rPr lang="en-US" sz="2800" dirty="0">
                <a:latin typeface="Times New Roman" pitchFamily="18" charset="0"/>
                <a:cs typeface="Times New Roman" pitchFamily="18" charset="0"/>
              </a:rPr>
              <a:t>("Savings: " + savings);</a:t>
            </a:r>
          </a:p>
          <a:p>
            <a:pPr eaLnBrk="1" hangingPunct="1"/>
            <a:r>
              <a:rPr lang="en-US" sz="2800" dirty="0">
                <a:latin typeface="Times New Roman" pitchFamily="18" charset="0"/>
                <a:cs typeface="Times New Roman" pitchFamily="18" charset="0"/>
              </a:rPr>
              <a:t>}</a:t>
            </a:r>
          </a:p>
          <a:p>
            <a:pPr eaLnBrk="1" hangingPunct="1"/>
            <a:r>
              <a:rPr lang="en-US" sz="1400" dirty="0">
                <a:latin typeface="Times New Roman" pitchFamily="18" charset="0"/>
                <a:cs typeface="Times New Roman" pitchFamily="18" charset="0"/>
              </a:rPr>
              <a:t> </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4191158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304800" y="1401763"/>
            <a:ext cx="8534400" cy="326231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400" dirty="0">
                <a:latin typeface="Arial" charset="0"/>
                <a:cs typeface="Arial" charset="0"/>
              </a:rPr>
              <a:t>Return methods are methods that </a:t>
            </a:r>
            <a:r>
              <a:rPr lang="en-US" sz="2400" b="0" dirty="0">
                <a:cs typeface="Arial" charset="0"/>
              </a:rPr>
              <a:t>return</a:t>
            </a:r>
            <a:r>
              <a:rPr lang="en-US" sz="2400" dirty="0">
                <a:latin typeface="Arial" charset="0"/>
                <a:cs typeface="Arial" charset="0"/>
              </a:rPr>
              <a:t> a value.  </a:t>
            </a:r>
          </a:p>
          <a:p>
            <a:pPr eaLnBrk="1" hangingPunct="1"/>
            <a:endParaRPr lang="en-US" sz="1800" dirty="0">
              <a:latin typeface="Arial" charset="0"/>
              <a:cs typeface="Arial" charset="0"/>
            </a:endParaRPr>
          </a:p>
          <a:p>
            <a:pPr eaLnBrk="1" hangingPunct="1"/>
            <a:r>
              <a:rPr lang="en-US" sz="2400" dirty="0">
                <a:latin typeface="Arial" charset="0"/>
                <a:cs typeface="Arial" charset="0"/>
              </a:rPr>
              <a:t>Two features are necessary for a </a:t>
            </a:r>
            <a:r>
              <a:rPr lang="en-US" sz="2400" b="0" dirty="0">
                <a:cs typeface="Arial" charset="0"/>
              </a:rPr>
              <a:t>return</a:t>
            </a:r>
            <a:r>
              <a:rPr lang="en-US" sz="2400" dirty="0">
                <a:latin typeface="Arial" charset="0"/>
                <a:cs typeface="Arial" charset="0"/>
              </a:rPr>
              <a:t> method:</a:t>
            </a:r>
          </a:p>
          <a:p>
            <a:pPr eaLnBrk="1" hangingPunct="1"/>
            <a:endParaRPr lang="en-US" sz="1800" dirty="0">
              <a:latin typeface="Arial" charset="0"/>
              <a:cs typeface="Arial" charset="0"/>
            </a:endParaRPr>
          </a:p>
          <a:p>
            <a:pPr eaLnBrk="1" hangingPunct="1"/>
            <a:r>
              <a:rPr lang="en-US" sz="2400" dirty="0">
                <a:latin typeface="Arial" charset="0"/>
                <a:cs typeface="Arial" charset="0"/>
              </a:rPr>
              <a:t>First, you will see that the method heading indicates a </a:t>
            </a:r>
            <a:r>
              <a:rPr lang="en-US" sz="2400" i="1" dirty="0">
                <a:latin typeface="Arial" charset="0"/>
                <a:cs typeface="Arial" charset="0"/>
              </a:rPr>
              <a:t>data type</a:t>
            </a:r>
            <a:r>
              <a:rPr lang="en-US" sz="2400" dirty="0">
                <a:latin typeface="Arial" charset="0"/>
                <a:cs typeface="Arial" charset="0"/>
              </a:rPr>
              <a:t>, which is the type that the method returns.  </a:t>
            </a:r>
          </a:p>
          <a:p>
            <a:pPr eaLnBrk="1" hangingPunct="1"/>
            <a:endParaRPr lang="en-US" sz="1800" dirty="0">
              <a:latin typeface="Arial" charset="0"/>
              <a:cs typeface="Arial" charset="0"/>
            </a:endParaRPr>
          </a:p>
          <a:p>
            <a:pPr eaLnBrk="1" hangingPunct="1"/>
            <a:r>
              <a:rPr lang="en-US" sz="2400" dirty="0">
                <a:latin typeface="Arial" charset="0"/>
                <a:cs typeface="Arial" charset="0"/>
              </a:rPr>
              <a:t>Second, you see a </a:t>
            </a:r>
            <a:r>
              <a:rPr lang="en-US" sz="2400" b="0" dirty="0">
                <a:cs typeface="Arial" charset="0"/>
              </a:rPr>
              <a:t>return</a:t>
            </a:r>
            <a:r>
              <a:rPr lang="en-US" sz="2400" dirty="0">
                <a:latin typeface="Arial" charset="0"/>
                <a:cs typeface="Arial" charset="0"/>
              </a:rPr>
              <a:t> statement at the end of the method body.</a:t>
            </a:r>
          </a:p>
        </p:txBody>
      </p:sp>
      <p:sp>
        <p:nvSpPr>
          <p:cNvPr id="50179" name="Rectangle 2"/>
          <p:cNvSpPr>
            <a:spLocks noGrp="1" noChangeArrowheads="1"/>
          </p:cNvSpPr>
          <p:nvPr>
            <p:ph type="title"/>
          </p:nvPr>
        </p:nvSpPr>
        <p:spPr>
          <a:xfrm>
            <a:off x="2228249" y="224135"/>
            <a:ext cx="4687501"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Return Methods</a:t>
            </a:r>
          </a:p>
        </p:txBody>
      </p:sp>
      <p:sp>
        <p:nvSpPr>
          <p:cNvPr id="50180" name="Text Box 3"/>
          <p:cNvSpPr txBox="1">
            <a:spLocks noChangeArrowheads="1"/>
          </p:cNvSpPr>
          <p:nvPr/>
        </p:nvSpPr>
        <p:spPr bwMode="auto">
          <a:xfrm>
            <a:off x="2209800" y="4889500"/>
            <a:ext cx="4724400" cy="18161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Times New Roman" pitchFamily="18" charset="0"/>
                <a:cs typeface="Times New Roman" pitchFamily="18" charset="0"/>
              </a:rPr>
              <a:t>public </a:t>
            </a:r>
            <a:r>
              <a:rPr lang="en-US" sz="2800" b="0" dirty="0">
                <a:cs typeface="Times New Roman" pitchFamily="18" charset="0"/>
              </a:rPr>
              <a:t>double </a:t>
            </a:r>
            <a:r>
              <a:rPr lang="en-US" sz="2800" dirty="0" err="1">
                <a:latin typeface="Times New Roman" pitchFamily="18" charset="0"/>
                <a:cs typeface="Times New Roman" pitchFamily="18" charset="0"/>
              </a:rPr>
              <a:t>getSavings</a:t>
            </a:r>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	</a:t>
            </a:r>
            <a:r>
              <a:rPr lang="en-US" sz="2800" b="0" dirty="0">
                <a:cs typeface="Times New Roman" pitchFamily="18" charset="0"/>
              </a:rPr>
              <a:t>return</a:t>
            </a:r>
            <a:r>
              <a:rPr lang="en-US" sz="2800" dirty="0">
                <a:latin typeface="Times New Roman" pitchFamily="18" charset="0"/>
                <a:cs typeface="Times New Roman" pitchFamily="18" charset="0"/>
              </a:rPr>
              <a:t> savings;</a:t>
            </a:r>
          </a:p>
          <a:p>
            <a:pPr eaLnBrk="1" hangingPunct="1"/>
            <a:r>
              <a:rPr lang="en-US" sz="2800" dirty="0">
                <a:latin typeface="Times New Roman" pitchFamily="18" charset="0"/>
                <a:cs typeface="Times New Roman" pitchFamily="18" charset="0"/>
              </a:rPr>
              <a:t>}</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1124609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52400" y="1401763"/>
            <a:ext cx="8839200" cy="483235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charset="0"/>
                <a:cs typeface="Arial" charset="0"/>
              </a:rPr>
              <a:t>A </a:t>
            </a:r>
            <a:r>
              <a:rPr lang="en-US" sz="2800" i="1" dirty="0">
                <a:latin typeface="Arial" charset="0"/>
                <a:cs typeface="Arial" charset="0"/>
              </a:rPr>
              <a:t>constructor</a:t>
            </a:r>
            <a:r>
              <a:rPr lang="en-US" sz="2800" dirty="0">
                <a:latin typeface="Arial" charset="0"/>
                <a:cs typeface="Arial" charset="0"/>
              </a:rPr>
              <a:t> is a special method that is automatically called during the instantiation </a:t>
            </a:r>
          </a:p>
          <a:p>
            <a:pPr eaLnBrk="1" hangingPunct="1"/>
            <a:r>
              <a:rPr lang="en-US" sz="2800" dirty="0">
                <a:latin typeface="Arial" charset="0"/>
                <a:cs typeface="Arial" charset="0"/>
              </a:rPr>
              <a:t>of a new object.  </a:t>
            </a:r>
          </a:p>
          <a:p>
            <a:pPr eaLnBrk="1" hangingPunct="1"/>
            <a:endParaRPr lang="en-US" sz="2800" dirty="0">
              <a:latin typeface="Arial" charset="0"/>
              <a:cs typeface="Arial" charset="0"/>
            </a:endParaRPr>
          </a:p>
          <a:p>
            <a:pPr eaLnBrk="1" hangingPunct="1"/>
            <a:r>
              <a:rPr lang="en-US" sz="2800" dirty="0">
                <a:latin typeface="Arial" charset="0"/>
                <a:cs typeface="Arial" charset="0"/>
              </a:rPr>
              <a:t>If no visible constructor is provided, Java will provide its own constructor, called a </a:t>
            </a:r>
          </a:p>
          <a:p>
            <a:pPr eaLnBrk="1" hangingPunct="1"/>
            <a:r>
              <a:rPr lang="en-US" sz="2800" i="1" dirty="0">
                <a:latin typeface="Arial" charset="0"/>
                <a:cs typeface="Arial" charset="0"/>
              </a:rPr>
              <a:t>default constructor</a:t>
            </a:r>
            <a:r>
              <a:rPr lang="en-US" sz="2800" dirty="0">
                <a:latin typeface="Arial" charset="0"/>
                <a:cs typeface="Arial" charset="0"/>
              </a:rPr>
              <a:t>.  </a:t>
            </a:r>
          </a:p>
          <a:p>
            <a:pPr eaLnBrk="1" hangingPunct="1"/>
            <a:endParaRPr lang="en-US" sz="2800" dirty="0">
              <a:latin typeface="Arial" charset="0"/>
              <a:cs typeface="Arial" charset="0"/>
            </a:endParaRPr>
          </a:p>
          <a:p>
            <a:pPr eaLnBrk="1" hangingPunct="1"/>
            <a:r>
              <a:rPr lang="en-US" sz="2800" dirty="0">
                <a:latin typeface="Arial" charset="0"/>
                <a:cs typeface="Arial" charset="0"/>
              </a:rPr>
              <a:t>Additionally, we also call a </a:t>
            </a:r>
          </a:p>
          <a:p>
            <a:pPr eaLnBrk="1" hangingPunct="1"/>
            <a:r>
              <a:rPr lang="en-US" sz="2800" i="1" dirty="0">
                <a:latin typeface="Arial" charset="0"/>
                <a:cs typeface="Arial" charset="0"/>
              </a:rPr>
              <a:t>no-parameter </a:t>
            </a:r>
            <a:r>
              <a:rPr lang="en-US" sz="2800" dirty="0">
                <a:latin typeface="Arial" charset="0"/>
                <a:cs typeface="Arial" charset="0"/>
              </a:rPr>
              <a:t>constructor </a:t>
            </a:r>
          </a:p>
          <a:p>
            <a:pPr eaLnBrk="1" hangingPunct="1"/>
            <a:r>
              <a:rPr lang="en-US" sz="2800" dirty="0">
                <a:latin typeface="Arial" charset="0"/>
                <a:cs typeface="Arial" charset="0"/>
              </a:rPr>
              <a:t>a </a:t>
            </a:r>
            <a:r>
              <a:rPr lang="en-US" sz="2800" i="1" dirty="0">
                <a:latin typeface="Arial" charset="0"/>
                <a:cs typeface="Arial" charset="0"/>
              </a:rPr>
              <a:t>default constructor</a:t>
            </a:r>
            <a:r>
              <a:rPr lang="en-US" sz="2800" dirty="0">
                <a:latin typeface="Arial" charset="0"/>
                <a:cs typeface="Arial" charset="0"/>
              </a:rPr>
              <a:t>.</a:t>
            </a:r>
          </a:p>
        </p:txBody>
      </p:sp>
      <p:sp>
        <p:nvSpPr>
          <p:cNvPr id="51203" name="Rectangle 2"/>
          <p:cNvSpPr>
            <a:spLocks noGrp="1" noChangeArrowheads="1"/>
          </p:cNvSpPr>
          <p:nvPr>
            <p:ph type="title"/>
          </p:nvPr>
        </p:nvSpPr>
        <p:spPr>
          <a:xfrm>
            <a:off x="394414" y="224135"/>
            <a:ext cx="8355171"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Default Constructor Methods</a:t>
            </a:r>
          </a:p>
        </p:txBody>
      </p:sp>
      <p:sp>
        <p:nvSpPr>
          <p:cNvPr id="51204" name="Text Box 3"/>
          <p:cNvSpPr txBox="1">
            <a:spLocks noChangeArrowheads="1"/>
          </p:cNvSpPr>
          <p:nvPr/>
        </p:nvSpPr>
        <p:spPr bwMode="auto">
          <a:xfrm>
            <a:off x="5715000" y="4179888"/>
            <a:ext cx="3048000" cy="2678112"/>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5138" algn="l"/>
                <a:tab pos="914400" algn="l"/>
              </a:tabLst>
              <a:defRPr sz="1900" b="1">
                <a:solidFill>
                  <a:schemeClr val="tx1"/>
                </a:solidFill>
                <a:latin typeface="Arial Black" pitchFamily="34" charset="0"/>
              </a:defRPr>
            </a:lvl1pPr>
            <a:lvl2pPr marL="742950" indent="-285750" eaLnBrk="0" hangingPunct="0">
              <a:tabLst>
                <a:tab pos="465138" algn="l"/>
                <a:tab pos="914400" algn="l"/>
              </a:tabLst>
              <a:defRPr sz="1900" b="1">
                <a:solidFill>
                  <a:schemeClr val="tx1"/>
                </a:solidFill>
                <a:latin typeface="Arial Black" pitchFamily="34" charset="0"/>
              </a:defRPr>
            </a:lvl2pPr>
            <a:lvl3pPr marL="1143000" indent="-228600" eaLnBrk="0" hangingPunct="0">
              <a:tabLst>
                <a:tab pos="465138" algn="l"/>
                <a:tab pos="914400" algn="l"/>
              </a:tabLst>
              <a:defRPr sz="1900" b="1">
                <a:solidFill>
                  <a:schemeClr val="tx1"/>
                </a:solidFill>
                <a:latin typeface="Arial Black" pitchFamily="34" charset="0"/>
              </a:defRPr>
            </a:lvl3pPr>
            <a:lvl4pPr marL="1600200" indent="-228600" eaLnBrk="0" hangingPunct="0">
              <a:tabLst>
                <a:tab pos="465138" algn="l"/>
                <a:tab pos="914400" algn="l"/>
              </a:tabLst>
              <a:defRPr sz="1900" b="1">
                <a:solidFill>
                  <a:schemeClr val="tx1"/>
                </a:solidFill>
                <a:latin typeface="Arial Black" pitchFamily="34" charset="0"/>
              </a:defRPr>
            </a:lvl4pPr>
            <a:lvl5pPr marL="2057400" indent="-228600" eaLnBrk="0" hangingPunct="0">
              <a:tabLst>
                <a:tab pos="465138" algn="l"/>
                <a:tab pos="9144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5138" algn="l"/>
                <a:tab pos="914400" algn="l"/>
              </a:tabLst>
              <a:defRPr sz="1900" b="1">
                <a:solidFill>
                  <a:schemeClr val="tx1"/>
                </a:solidFill>
                <a:latin typeface="Arial Black" pitchFamily="34" charset="0"/>
              </a:defRPr>
            </a:lvl9pPr>
          </a:lstStyle>
          <a:p>
            <a:pPr eaLnBrk="1" hangingPunct="1"/>
            <a:r>
              <a:rPr lang="en-US" sz="2400" dirty="0">
                <a:latin typeface="Times New Roman" pitchFamily="18" charset="0"/>
                <a:cs typeface="Times New Roman" pitchFamily="18" charset="0"/>
              </a:rPr>
              <a:t>public </a:t>
            </a:r>
            <a:r>
              <a:rPr lang="en-US" sz="2400" dirty="0" err="1">
                <a:cs typeface="Times New Roman" pitchFamily="18" charset="0"/>
              </a:rPr>
              <a:t>CardDeck</a:t>
            </a:r>
            <a:r>
              <a:rPr lang="en-US" sz="2400" b="0" dirty="0">
                <a:cs typeface="Times New Roman" pitchFamily="18" charset="0"/>
              </a:rPr>
              <a:t>()</a:t>
            </a:r>
          </a:p>
          <a:p>
            <a:pPr eaLnBrk="1" hangingPunct="1"/>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numDecks</a:t>
            </a:r>
            <a:r>
              <a:rPr lang="en-US" sz="2400" dirty="0">
                <a:latin typeface="Times New Roman" pitchFamily="18" charset="0"/>
                <a:cs typeface="Times New Roman" pitchFamily="18" charset="0"/>
              </a:rPr>
              <a:t> = 1;</a:t>
            </a:r>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numPlayers</a:t>
            </a:r>
            <a:r>
              <a:rPr lang="en-US" sz="2400" dirty="0">
                <a:latin typeface="Times New Roman" pitchFamily="18" charset="0"/>
                <a:cs typeface="Times New Roman" pitchFamily="18" charset="0"/>
              </a:rPr>
              <a:t> = 1;</a:t>
            </a:r>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cardsLeft</a:t>
            </a:r>
            <a:r>
              <a:rPr lang="en-US" sz="2400" dirty="0">
                <a:latin typeface="Times New Roman" pitchFamily="18" charset="0"/>
                <a:cs typeface="Times New Roman" pitchFamily="18" charset="0"/>
              </a:rPr>
              <a:t> = 52;</a:t>
            </a:r>
          </a:p>
          <a:p>
            <a:pPr eaLnBrk="1" hangingPunct="1"/>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shuffleCards</a:t>
            </a:r>
            <a:r>
              <a:rPr lang="en-US" sz="2400" dirty="0">
                <a:latin typeface="Times New Roman" pitchFamily="18" charset="0"/>
                <a:cs typeface="Times New Roman" pitchFamily="18" charset="0"/>
              </a:rPr>
              <a:t>();</a:t>
            </a:r>
          </a:p>
          <a:p>
            <a:pPr eaLnBrk="1" hangingPunct="1"/>
            <a:r>
              <a:rPr lang="en-US" sz="2400" dirty="0">
                <a:latin typeface="Times New Roman" pitchFamily="18" charset="0"/>
                <a:cs typeface="Times New Roman" pitchFamily="18" charset="0"/>
              </a:rPr>
              <a:t>}</a:t>
            </a:r>
          </a:p>
        </p:txBody>
      </p:sp>
      <p:cxnSp>
        <p:nvCxnSpPr>
          <p:cNvPr id="51205" name="Straight Arrow Connector 5"/>
          <p:cNvCxnSpPr>
            <a:cxnSpLocks noChangeShapeType="1"/>
          </p:cNvCxnSpPr>
          <p:nvPr/>
        </p:nvCxnSpPr>
        <p:spPr bwMode="auto">
          <a:xfrm>
            <a:off x="4724400" y="5562600"/>
            <a:ext cx="914400" cy="1588"/>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pic>
        <p:nvPicPr>
          <p:cNvPr id="51206" name="Picture 31" descr="j023469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1609725"/>
            <a:ext cx="10191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5909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304800" y="1401763"/>
            <a:ext cx="8534400" cy="18161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charset="0"/>
                <a:cs typeface="Arial" charset="0"/>
              </a:rPr>
              <a:t>An </a:t>
            </a:r>
            <a:r>
              <a:rPr lang="en-US" sz="2800" i="1" dirty="0">
                <a:latin typeface="Arial" charset="0"/>
                <a:cs typeface="Arial" charset="0"/>
              </a:rPr>
              <a:t>overloaded constructor </a:t>
            </a:r>
            <a:r>
              <a:rPr lang="en-US" sz="2800" dirty="0">
                <a:latin typeface="Arial" charset="0"/>
                <a:cs typeface="Arial" charset="0"/>
              </a:rPr>
              <a:t>is a second, third or more, constructor that allows a new object to be instantiated according to some specifications that are passed by parameters.</a:t>
            </a:r>
          </a:p>
        </p:txBody>
      </p:sp>
      <p:sp>
        <p:nvSpPr>
          <p:cNvPr id="52227" name="Rectangle 2"/>
          <p:cNvSpPr>
            <a:spLocks noGrp="1" noChangeArrowheads="1"/>
          </p:cNvSpPr>
          <p:nvPr>
            <p:ph type="title"/>
          </p:nvPr>
        </p:nvSpPr>
        <p:spPr>
          <a:xfrm>
            <a:off x="-206712" y="224135"/>
            <a:ext cx="9557425"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Overloaded Constructor Methods</a:t>
            </a:r>
          </a:p>
        </p:txBody>
      </p:sp>
      <p:sp>
        <p:nvSpPr>
          <p:cNvPr id="52228" name="Text Box 3"/>
          <p:cNvSpPr txBox="1">
            <a:spLocks noChangeArrowheads="1"/>
          </p:cNvSpPr>
          <p:nvPr/>
        </p:nvSpPr>
        <p:spPr bwMode="auto">
          <a:xfrm>
            <a:off x="1828800" y="3505200"/>
            <a:ext cx="5486400" cy="3108325"/>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5138" algn="l"/>
              </a:tabLst>
              <a:defRPr sz="1900" b="1">
                <a:solidFill>
                  <a:schemeClr val="tx1"/>
                </a:solidFill>
                <a:latin typeface="Arial Black" pitchFamily="34" charset="0"/>
              </a:defRPr>
            </a:lvl1pPr>
            <a:lvl2pPr marL="742950" indent="-285750" eaLnBrk="0" hangingPunct="0">
              <a:tabLst>
                <a:tab pos="465138" algn="l"/>
              </a:tabLst>
              <a:defRPr sz="1900" b="1">
                <a:solidFill>
                  <a:schemeClr val="tx1"/>
                </a:solidFill>
                <a:latin typeface="Arial Black" pitchFamily="34" charset="0"/>
              </a:defRPr>
            </a:lvl2pPr>
            <a:lvl3pPr marL="1143000" indent="-228600" eaLnBrk="0" hangingPunct="0">
              <a:tabLst>
                <a:tab pos="465138" algn="l"/>
              </a:tabLst>
              <a:defRPr sz="1900" b="1">
                <a:solidFill>
                  <a:schemeClr val="tx1"/>
                </a:solidFill>
                <a:latin typeface="Arial Black" pitchFamily="34" charset="0"/>
              </a:defRPr>
            </a:lvl3pPr>
            <a:lvl4pPr marL="1600200" indent="-228600" eaLnBrk="0" hangingPunct="0">
              <a:tabLst>
                <a:tab pos="465138" algn="l"/>
              </a:tabLst>
              <a:defRPr sz="1900" b="1">
                <a:solidFill>
                  <a:schemeClr val="tx1"/>
                </a:solidFill>
                <a:latin typeface="Arial Black" pitchFamily="34" charset="0"/>
              </a:defRPr>
            </a:lvl4pPr>
            <a:lvl5pPr marL="2057400" indent="-228600" eaLnBrk="0" hangingPunct="0">
              <a:tabLst>
                <a:tab pos="4651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51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51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51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5138" algn="l"/>
              </a:tabLst>
              <a:defRPr sz="1900" b="1">
                <a:solidFill>
                  <a:schemeClr val="tx1"/>
                </a:solidFill>
                <a:latin typeface="Arial Black" pitchFamily="34" charset="0"/>
              </a:defRPr>
            </a:lvl9pPr>
          </a:lstStyle>
          <a:p>
            <a:pPr eaLnBrk="1" hangingPunct="1"/>
            <a:r>
              <a:rPr lang="en-US" sz="2800" dirty="0">
                <a:latin typeface="Times New Roman" pitchFamily="18" charset="0"/>
                <a:cs typeface="Times New Roman" pitchFamily="18" charset="0"/>
              </a:rPr>
              <a:t>public </a:t>
            </a:r>
            <a:r>
              <a:rPr lang="en-US" sz="2800" b="0" dirty="0" err="1">
                <a:cs typeface="Times New Roman" pitchFamily="18" charset="0"/>
              </a:rPr>
              <a:t>CardDeck</a:t>
            </a:r>
            <a:r>
              <a:rPr lang="en-US" sz="2800" b="0" dirty="0">
                <a:cs typeface="Times New Roman" pitchFamily="18" charset="0"/>
              </a:rPr>
              <a:t>(</a:t>
            </a:r>
            <a:r>
              <a:rPr lang="en-US" sz="2800" b="0" dirty="0" err="1">
                <a:cs typeface="Times New Roman" pitchFamily="18" charset="0"/>
              </a:rPr>
              <a:t>int</a:t>
            </a:r>
            <a:r>
              <a:rPr lang="en-US" sz="2800" b="0" dirty="0">
                <a:cs typeface="Times New Roman" pitchFamily="18" charset="0"/>
              </a:rPr>
              <a:t> d, </a:t>
            </a:r>
            <a:r>
              <a:rPr lang="en-US" sz="2800" b="0" dirty="0" err="1">
                <a:cs typeface="Times New Roman" pitchFamily="18" charset="0"/>
              </a:rPr>
              <a:t>int</a:t>
            </a:r>
            <a:r>
              <a:rPr lang="en-US" sz="2800" b="0" dirty="0">
                <a:cs typeface="Times New Roman" pitchFamily="18" charset="0"/>
              </a:rPr>
              <a:t> p)</a:t>
            </a:r>
          </a:p>
          <a:p>
            <a:pPr eaLnBrk="1" hangingPunct="1"/>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numDecks</a:t>
            </a:r>
            <a:r>
              <a:rPr lang="en-US" sz="2800" dirty="0">
                <a:latin typeface="Times New Roman" pitchFamily="18" charset="0"/>
                <a:cs typeface="Times New Roman" pitchFamily="18" charset="0"/>
              </a:rPr>
              <a:t> = d;</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numPlayers</a:t>
            </a:r>
            <a:r>
              <a:rPr lang="en-US" sz="2800" dirty="0">
                <a:latin typeface="Times New Roman" pitchFamily="18" charset="0"/>
                <a:cs typeface="Times New Roman" pitchFamily="18" charset="0"/>
              </a:rPr>
              <a:t> = p;</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cardsLeft</a:t>
            </a:r>
            <a:r>
              <a:rPr lang="en-US" sz="2800" dirty="0">
                <a:latin typeface="Times New Roman" pitchFamily="18" charset="0"/>
                <a:cs typeface="Times New Roman" pitchFamily="18" charset="0"/>
              </a:rPr>
              <a:t> = d * 52;</a:t>
            </a: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shuffleCards</a:t>
            </a:r>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a:t>
            </a:r>
          </a:p>
        </p:txBody>
      </p:sp>
      <p:pic>
        <p:nvPicPr>
          <p:cNvPr id="52229" name="Picture 33" descr="j028276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81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34" descr="j028277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35" descr="j028308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81400"/>
            <a:ext cx="971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32" descr="j023469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3505200"/>
            <a:ext cx="12477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288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304800" y="1401763"/>
            <a:ext cx="8534400" cy="267811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charset="0"/>
                <a:cs typeface="Arial" charset="0"/>
              </a:rPr>
              <a:t>Methods that only </a:t>
            </a:r>
            <a:r>
              <a:rPr lang="en-US" sz="2800" i="1" dirty="0">
                <a:latin typeface="Arial" charset="0"/>
                <a:cs typeface="Arial" charset="0"/>
              </a:rPr>
              <a:t>access</a:t>
            </a:r>
            <a:r>
              <a:rPr lang="en-US" sz="2800" dirty="0">
                <a:latin typeface="Arial" charset="0"/>
                <a:cs typeface="Arial" charset="0"/>
              </a:rPr>
              <a:t> object data without altering the data are called </a:t>
            </a:r>
            <a:r>
              <a:rPr lang="en-US" sz="2800" i="1" dirty="0">
                <a:latin typeface="Arial" charset="0"/>
                <a:cs typeface="Arial" charset="0"/>
              </a:rPr>
              <a:t>accessing </a:t>
            </a:r>
            <a:r>
              <a:rPr lang="en-US" sz="2800" dirty="0">
                <a:latin typeface="Arial" charset="0"/>
                <a:cs typeface="Arial" charset="0"/>
              </a:rPr>
              <a:t>or </a:t>
            </a:r>
            <a:r>
              <a:rPr lang="en-US" sz="2800" i="1" dirty="0">
                <a:latin typeface="Arial" charset="0"/>
                <a:cs typeface="Arial" charset="0"/>
              </a:rPr>
              <a:t>get</a:t>
            </a:r>
            <a:r>
              <a:rPr lang="en-US" sz="2800" dirty="0">
                <a:latin typeface="Arial" charset="0"/>
                <a:cs typeface="Arial" charset="0"/>
              </a:rPr>
              <a:t> methods.  </a:t>
            </a:r>
          </a:p>
          <a:p>
            <a:pPr eaLnBrk="1" hangingPunct="1"/>
            <a:endParaRPr lang="en-US" sz="2800" dirty="0">
              <a:latin typeface="Arial" charset="0"/>
              <a:cs typeface="Arial" charset="0"/>
            </a:endParaRPr>
          </a:p>
          <a:p>
            <a:pPr eaLnBrk="1" hangingPunct="1"/>
            <a:r>
              <a:rPr lang="en-US" sz="2800" dirty="0">
                <a:latin typeface="Arial" charset="0"/>
                <a:cs typeface="Arial" charset="0"/>
              </a:rPr>
              <a:t>Most accessing methods are </a:t>
            </a:r>
            <a:r>
              <a:rPr lang="en-US" sz="2800" b="0" dirty="0">
                <a:cs typeface="Arial" charset="0"/>
              </a:rPr>
              <a:t>return</a:t>
            </a:r>
            <a:r>
              <a:rPr lang="en-US" sz="2800" dirty="0">
                <a:latin typeface="Arial" charset="0"/>
                <a:cs typeface="Arial" charset="0"/>
              </a:rPr>
              <a:t> methods, which </a:t>
            </a:r>
            <a:r>
              <a:rPr lang="en-US" sz="2800" b="0" dirty="0">
                <a:cs typeface="Arial" charset="0"/>
              </a:rPr>
              <a:t>return</a:t>
            </a:r>
            <a:r>
              <a:rPr lang="en-US" sz="2800" dirty="0">
                <a:latin typeface="Arial" charset="0"/>
                <a:cs typeface="Arial" charset="0"/>
              </a:rPr>
              <a:t> object </a:t>
            </a:r>
            <a:r>
              <a:rPr lang="en-US" sz="2800" b="0" dirty="0">
                <a:cs typeface="Arial" charset="0"/>
              </a:rPr>
              <a:t>private</a:t>
            </a:r>
            <a:r>
              <a:rPr lang="en-US" sz="2800" dirty="0">
                <a:latin typeface="Arial" charset="0"/>
                <a:cs typeface="Arial" charset="0"/>
              </a:rPr>
              <a:t> data information.</a:t>
            </a:r>
          </a:p>
        </p:txBody>
      </p:sp>
      <p:sp>
        <p:nvSpPr>
          <p:cNvPr id="53251" name="Rectangle 2"/>
          <p:cNvSpPr>
            <a:spLocks noGrp="1" noChangeArrowheads="1"/>
          </p:cNvSpPr>
          <p:nvPr>
            <p:ph type="title"/>
          </p:nvPr>
        </p:nvSpPr>
        <p:spPr>
          <a:xfrm>
            <a:off x="807989" y="224135"/>
            <a:ext cx="7528022" cy="923330"/>
          </a:xfrm>
          <a:noFill/>
        </p:spPr>
        <p:txBody>
          <a:bodyPr vert="horz" wrap="none" lIns="91440" tIns="45720" rIns="91440" bIns="45720" rtlCol="0" anchor="ctr">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Accessing or Get Methods</a:t>
            </a:r>
          </a:p>
        </p:txBody>
      </p:sp>
      <p:sp>
        <p:nvSpPr>
          <p:cNvPr id="53252" name="Text Box 3"/>
          <p:cNvSpPr txBox="1">
            <a:spLocks noChangeArrowheads="1"/>
          </p:cNvSpPr>
          <p:nvPr/>
        </p:nvSpPr>
        <p:spPr bwMode="auto">
          <a:xfrm>
            <a:off x="2057400" y="4419600"/>
            <a:ext cx="5334000" cy="20621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3200" dirty="0">
                <a:latin typeface="Times New Roman" pitchFamily="18" charset="0"/>
                <a:cs typeface="Times New Roman" pitchFamily="18" charset="0"/>
              </a:rPr>
              <a:t>public </a:t>
            </a:r>
            <a:r>
              <a:rPr lang="en-US" sz="3200" dirty="0" err="1">
                <a:latin typeface="Times New Roman" pitchFamily="18" charset="0"/>
                <a:cs typeface="Times New Roman" pitchFamily="18" charset="0"/>
              </a:rPr>
              <a:t>int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getDecks</a:t>
            </a:r>
            <a:r>
              <a:rPr lang="en-US" sz="3200" dirty="0">
                <a:latin typeface="Times New Roman" pitchFamily="18" charset="0"/>
                <a:cs typeface="Times New Roman" pitchFamily="18" charset="0"/>
              </a:rPr>
              <a:t>()</a:t>
            </a:r>
          </a:p>
          <a:p>
            <a:pPr eaLnBrk="1" hangingPunct="1"/>
            <a:r>
              <a:rPr lang="en-US" sz="3200" dirty="0">
                <a:latin typeface="Times New Roman" pitchFamily="18" charset="0"/>
                <a:cs typeface="Times New Roman" pitchFamily="18" charset="0"/>
              </a:rPr>
              <a:t>{</a:t>
            </a:r>
          </a:p>
          <a:p>
            <a:pPr eaLnBrk="1" hangingPunct="1"/>
            <a:r>
              <a:rPr lang="en-US" sz="3200" dirty="0">
                <a:latin typeface="Times New Roman" pitchFamily="18" charset="0"/>
                <a:cs typeface="Times New Roman" pitchFamily="18" charset="0"/>
              </a:rPr>
              <a:t>	return </a:t>
            </a:r>
            <a:r>
              <a:rPr lang="en-US" sz="3200" b="0" dirty="0" err="1">
                <a:cs typeface="Times New Roman" pitchFamily="18" charset="0"/>
              </a:rPr>
              <a:t>numDecks</a:t>
            </a:r>
            <a:r>
              <a:rPr lang="en-US" sz="3200" dirty="0">
                <a:latin typeface="Times New Roman" pitchFamily="18" charset="0"/>
                <a:cs typeface="Times New Roman" pitchFamily="18" charset="0"/>
              </a:rPr>
              <a:t>;</a:t>
            </a:r>
          </a:p>
          <a:p>
            <a:pPr eaLnBrk="1" hangingPunct="1"/>
            <a:r>
              <a:rPr lang="en-US" sz="3200" dirty="0">
                <a:latin typeface="Times New Roman" pitchFamily="18" charset="0"/>
                <a:cs typeface="Times New Roman" pitchFamily="18" charset="0"/>
              </a:rPr>
              <a:t>}</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84849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18"/>
          <p:cNvSpPr>
            <a:spLocks noChangeArrowheads="1" noChangeShapeType="1" noTextEdit="1"/>
          </p:cNvSpPr>
          <p:nvPr/>
        </p:nvSpPr>
        <p:spPr bwMode="auto">
          <a:xfrm>
            <a:off x="2893542" y="457200"/>
            <a:ext cx="3347391" cy="923330"/>
          </a:xfrm>
          <a:prstGeom prst="rect">
            <a:avLst/>
          </a:prstGeom>
          <a:noFill/>
        </p:spPr>
        <p:txBody>
          <a:bodyPr wrap="none" lIns="91440" tIns="45720" rIns="91440" bIns="45720">
            <a:spAutoFit/>
          </a:bodyPr>
          <a:lstStyle/>
          <a:p>
            <a:pPr algn="ct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8.3</a:t>
            </a:r>
          </a:p>
        </p:txBody>
      </p:sp>
      <p:sp>
        <p:nvSpPr>
          <p:cNvPr id="20483" name="WordArt 2"/>
          <p:cNvSpPr>
            <a:spLocks noChangeArrowheads="1" noChangeShapeType="1" noTextEdit="1"/>
          </p:cNvSpPr>
          <p:nvPr/>
        </p:nvSpPr>
        <p:spPr bwMode="auto">
          <a:xfrm>
            <a:off x="1362685" y="3810000"/>
            <a:ext cx="6571030"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Attribute Access</a:t>
            </a:r>
          </a:p>
        </p:txBody>
      </p:sp>
      <p:sp>
        <p:nvSpPr>
          <p:cNvPr id="20484" name="WordArt 3"/>
          <p:cNvSpPr>
            <a:spLocks noChangeArrowheads="1" noChangeShapeType="1" noTextEdit="1"/>
          </p:cNvSpPr>
          <p:nvPr/>
        </p:nvSpPr>
        <p:spPr bwMode="auto">
          <a:xfrm>
            <a:off x="2391563" y="3039070"/>
            <a:ext cx="4360874" cy="923330"/>
          </a:xfrm>
          <a:prstGeom prst="rect">
            <a:avLst/>
          </a:prstGeom>
          <a:noFill/>
        </p:spPr>
        <p:txBody>
          <a:bodyPr wrap="none" lIns="91440" tIns="45720" rIns="91440" bIns="45720">
            <a:spAutoFit/>
          </a:bodyPr>
          <a:lstStyle/>
          <a:p>
            <a:pPr algn="ctr"/>
            <a:r>
              <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Restricting</a:t>
            </a:r>
          </a:p>
        </p:txBody>
      </p:sp>
    </p:spTree>
    <p:extLst>
      <p:ext uri="{BB962C8B-B14F-4D97-AF65-F5344CB8AC3E}">
        <p14:creationId xmlns:p14="http://schemas.microsoft.com/office/powerpoint/2010/main" val="9974512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971800" y="1981200"/>
            <a:ext cx="5410200" cy="1816100"/>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charset="0"/>
                <a:cs typeface="Arial" charset="0"/>
              </a:rPr>
              <a:t>These are methods that not only access the private data of an object; they also alter the value of the data.</a:t>
            </a:r>
          </a:p>
        </p:txBody>
      </p:sp>
      <p:sp>
        <p:nvSpPr>
          <p:cNvPr id="54275" name="Rectangle 2"/>
          <p:cNvSpPr>
            <a:spLocks noGrp="1" noChangeArrowheads="1"/>
          </p:cNvSpPr>
          <p:nvPr>
            <p:ph type="title"/>
          </p:nvPr>
        </p:nvSpPr>
        <p:spPr>
          <a:xfrm>
            <a:off x="819210" y="37237"/>
            <a:ext cx="7505580" cy="1754326"/>
          </a:xfrm>
          <a:noFill/>
        </p:spPr>
        <p:txBody>
          <a:bodyPr vert="horz" wrap="none" lIns="91440" tIns="45720" rIns="91440" bIns="45720" rtlCol="0" anchor="ctr">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Altering or Modifier </a:t>
            </a: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
            </a:r>
            <a:b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br>
            <a:r>
              <a:rPr lang="en-US" sz="5400" b="1" kern="1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or </a:t>
            </a:r>
            <a:r>
              <a:rPr lang="en-US" sz="54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Mutator</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 or Set Methods</a:t>
            </a:r>
          </a:p>
        </p:txBody>
      </p:sp>
      <p:sp>
        <p:nvSpPr>
          <p:cNvPr id="54276" name="Text Box 3"/>
          <p:cNvSpPr txBox="1">
            <a:spLocks noChangeArrowheads="1"/>
          </p:cNvSpPr>
          <p:nvPr/>
        </p:nvSpPr>
        <p:spPr bwMode="auto">
          <a:xfrm>
            <a:off x="1219200" y="4267200"/>
            <a:ext cx="6705600" cy="2062163"/>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3200" dirty="0">
                <a:latin typeface="Times New Roman" pitchFamily="18" charset="0"/>
                <a:cs typeface="Times New Roman" pitchFamily="18" charset="0"/>
              </a:rPr>
              <a:t>public void </a:t>
            </a:r>
            <a:r>
              <a:rPr lang="en-US" sz="3200" dirty="0" err="1">
                <a:latin typeface="Times New Roman" pitchFamily="18" charset="0"/>
                <a:cs typeface="Times New Roman" pitchFamily="18" charset="0"/>
              </a:rPr>
              <a:t>savingsDeposit</a:t>
            </a:r>
            <a:r>
              <a:rPr lang="en-US" sz="3200" dirty="0">
                <a:latin typeface="Times New Roman" pitchFamily="18" charset="0"/>
                <a:cs typeface="Times New Roman" pitchFamily="18" charset="0"/>
              </a:rPr>
              <a:t>(double s)</a:t>
            </a:r>
          </a:p>
          <a:p>
            <a:pPr eaLnBrk="1" hangingPunct="1"/>
            <a:r>
              <a:rPr lang="en-US" sz="3200" dirty="0">
                <a:latin typeface="Times New Roman" pitchFamily="18" charset="0"/>
                <a:cs typeface="Times New Roman" pitchFamily="18" charset="0"/>
              </a:rPr>
              <a:t>{</a:t>
            </a:r>
          </a:p>
          <a:p>
            <a:pPr eaLnBrk="1" hangingPunct="1"/>
            <a:r>
              <a:rPr lang="en-US" sz="3200" b="0" dirty="0">
                <a:cs typeface="Times New Roman" pitchFamily="18" charset="0"/>
              </a:rPr>
              <a:t>	</a:t>
            </a:r>
            <a:r>
              <a:rPr lang="en-US" sz="3200" b="0" dirty="0" smtClean="0">
                <a:cs typeface="Times New Roman" pitchFamily="18" charset="0"/>
              </a:rPr>
              <a:t>savings </a:t>
            </a:r>
            <a:r>
              <a:rPr lang="en-US" sz="3200" b="0" dirty="0">
                <a:cs typeface="Times New Roman" pitchFamily="18" charset="0"/>
              </a:rPr>
              <a:t>+= s;</a:t>
            </a:r>
          </a:p>
          <a:p>
            <a:pPr eaLnBrk="1" hangingPunct="1"/>
            <a:r>
              <a:rPr lang="en-US" sz="3200" dirty="0">
                <a:latin typeface="Times New Roman" pitchFamily="18" charset="0"/>
                <a:cs typeface="Times New Roman" pitchFamily="18" charset="0"/>
              </a:rPr>
              <a:t>}</a:t>
            </a:r>
          </a:p>
        </p:txBody>
      </p:sp>
      <p:pic>
        <p:nvPicPr>
          <p:cNvPr id="54277" name="Picture 5" descr="j02365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057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00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6863417"/>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a:latin typeface="Times New Roman" pitchFamily="18" charset="0"/>
                <a:cs typeface="Times New Roman" pitchFamily="18" charset="0"/>
              </a:rPr>
              <a:t>// Java0802.java</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CardDeck</a:t>
            </a:r>
            <a:r>
              <a:rPr lang="en-US" sz="2000" dirty="0">
                <a:latin typeface="Times New Roman" pitchFamily="18" charset="0"/>
                <a:cs typeface="Times New Roman" pitchFamily="18" charset="0"/>
              </a:rPr>
              <a:t> Case Study #02</a:t>
            </a:r>
          </a:p>
          <a:p>
            <a:r>
              <a:rPr lang="en-US" sz="2000" dirty="0">
                <a:latin typeface="Times New Roman" pitchFamily="18" charset="0"/>
                <a:cs typeface="Times New Roman" pitchFamily="18" charset="0"/>
              </a:rPr>
              <a:t>// Variables, called attributes or data fields, are added to the &lt;</a:t>
            </a:r>
            <a:r>
              <a:rPr lang="en-US" sz="2000" dirty="0" err="1">
                <a:latin typeface="Times New Roman" pitchFamily="18" charset="0"/>
                <a:cs typeface="Times New Roman" pitchFamily="18" charset="0"/>
              </a:rPr>
              <a:t>CardDeck</a:t>
            </a:r>
            <a:r>
              <a:rPr lang="en-US" sz="2000" dirty="0">
                <a:latin typeface="Times New Roman" pitchFamily="18" charset="0"/>
                <a:cs typeface="Times New Roman" pitchFamily="18" charset="0"/>
              </a:rPr>
              <a:t>&gt; class.</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public class Java0802</a:t>
            </a: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public static void main(String </a:t>
            </a:r>
            <a:r>
              <a:rPr lang="en-US" sz="2000" dirty="0" err="1">
                <a:latin typeface="Times New Roman" pitchFamily="18" charset="0"/>
                <a:cs typeface="Times New Roman" pitchFamily="18" charset="0"/>
              </a:rPr>
              <a:t>args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nCard</a:t>
            </a:r>
            <a:r>
              <a:rPr lang="en-US" sz="2000" dirty="0">
                <a:latin typeface="Times New Roman" pitchFamily="18" charset="0"/>
                <a:cs typeface="Times New Roman" pitchFamily="18" charset="0"/>
              </a:rPr>
              <a:t> Deck Case Study 02\n");</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CardDeck</a:t>
            </a:r>
            <a:r>
              <a:rPr lang="en-US" sz="2000" dirty="0">
                <a:latin typeface="Times New Roman" pitchFamily="18" charset="0"/>
                <a:cs typeface="Times New Roman" pitchFamily="18" charset="0"/>
              </a:rPr>
              <a:t> d = new </a:t>
            </a:r>
            <a:r>
              <a:rPr lang="en-US" sz="2000" dirty="0" err="1">
                <a:latin typeface="Times New Roman" pitchFamily="18" charset="0"/>
                <a:cs typeface="Times New Roman" pitchFamily="18" charset="0"/>
              </a:rPr>
              <a:t>CardDeck</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endParaRPr lang="en-US" sz="2000" b="0" dirty="0"/>
          </a:p>
          <a:p>
            <a:r>
              <a:rPr lang="en-US" sz="2000" b="0" dirty="0"/>
              <a:t>class </a:t>
            </a:r>
            <a:r>
              <a:rPr lang="en-US" sz="2000" b="0" dirty="0" err="1"/>
              <a:t>CardDeck</a:t>
            </a:r>
            <a:endParaRPr lang="en-US" sz="2000" b="0" dirty="0"/>
          </a:p>
          <a:p>
            <a:r>
              <a:rPr lang="en-US" sz="2000" b="0" dirty="0"/>
              <a:t>{</a:t>
            </a:r>
          </a:p>
          <a:p>
            <a:r>
              <a:rPr lang="en-US" sz="2000" b="0" dirty="0"/>
              <a:t>	String </a:t>
            </a:r>
            <a:r>
              <a:rPr lang="en-US" sz="2000" b="0" dirty="0" err="1"/>
              <a:t>cardGame</a:t>
            </a:r>
            <a:r>
              <a:rPr lang="en-US" sz="2000" b="0" dirty="0"/>
              <a:t>;	</a:t>
            </a:r>
            <a:r>
              <a:rPr lang="en-US" sz="2000" b="0" dirty="0" smtClean="0"/>
              <a:t>// </a:t>
            </a:r>
            <a:r>
              <a:rPr lang="en-US" sz="2000" b="0" dirty="0"/>
              <a:t>name of the card game</a:t>
            </a:r>
          </a:p>
          <a:p>
            <a:r>
              <a:rPr lang="en-US" sz="2000" b="0" dirty="0"/>
              <a:t>	</a:t>
            </a:r>
            <a:r>
              <a:rPr lang="en-US" sz="2000" b="0" dirty="0" err="1"/>
              <a:t>int</a:t>
            </a:r>
            <a:r>
              <a:rPr lang="en-US" sz="2000" b="0" dirty="0"/>
              <a:t> </a:t>
            </a:r>
            <a:r>
              <a:rPr lang="en-US" sz="2000" b="0" dirty="0" err="1"/>
              <a:t>numDecks</a:t>
            </a:r>
            <a:r>
              <a:rPr lang="en-US" sz="2000" b="0" dirty="0"/>
              <a:t>;		</a:t>
            </a:r>
            <a:r>
              <a:rPr lang="en-US" sz="2000" b="0" dirty="0" smtClean="0"/>
              <a:t>// </a:t>
            </a:r>
            <a:r>
              <a:rPr lang="en-US" sz="2000" b="0" dirty="0"/>
              <a:t>number of decks in a game</a:t>
            </a:r>
          </a:p>
          <a:p>
            <a:r>
              <a:rPr lang="en-US" sz="2000" b="0" dirty="0"/>
              <a:t>	</a:t>
            </a:r>
            <a:r>
              <a:rPr lang="en-US" sz="2000" b="0" dirty="0" err="1"/>
              <a:t>int</a:t>
            </a:r>
            <a:r>
              <a:rPr lang="en-US" sz="2000" b="0" dirty="0"/>
              <a:t> </a:t>
            </a:r>
            <a:r>
              <a:rPr lang="en-US" sz="2000" b="0" dirty="0" err="1"/>
              <a:t>numplayers</a:t>
            </a:r>
            <a:r>
              <a:rPr lang="en-US" sz="2000" b="0" dirty="0"/>
              <a:t>;		</a:t>
            </a:r>
            <a:r>
              <a:rPr lang="en-US" sz="2000" b="0" dirty="0" smtClean="0"/>
              <a:t>// </a:t>
            </a:r>
            <a:r>
              <a:rPr lang="en-US" sz="2000" b="0" dirty="0"/>
              <a:t>number of players in a game</a:t>
            </a:r>
          </a:p>
          <a:p>
            <a:r>
              <a:rPr lang="en-US" sz="2000" b="0" dirty="0"/>
              <a:t>	</a:t>
            </a:r>
            <a:r>
              <a:rPr lang="en-US" sz="2000" b="0" dirty="0" err="1"/>
              <a:t>int</a:t>
            </a:r>
            <a:r>
              <a:rPr lang="en-US" sz="2000" b="0" dirty="0"/>
              <a:t> </a:t>
            </a:r>
            <a:r>
              <a:rPr lang="en-US" sz="2000" b="0" dirty="0" err="1"/>
              <a:t>cardsLeft</a:t>
            </a:r>
            <a:r>
              <a:rPr lang="en-US" sz="2000" b="0" dirty="0"/>
              <a:t>;		</a:t>
            </a:r>
            <a:r>
              <a:rPr lang="en-US" sz="2000" b="0" dirty="0" smtClean="0"/>
              <a:t>// </a:t>
            </a:r>
            <a:r>
              <a:rPr lang="en-US" sz="2000" b="0" dirty="0"/>
              <a:t>number of cards left in the deck(s)</a:t>
            </a:r>
          </a:p>
          <a:p>
            <a:r>
              <a:rPr lang="en-US" sz="2000" b="0" dirty="0"/>
              <a:t>}</a:t>
            </a:r>
          </a:p>
        </p:txBody>
      </p:sp>
      <p:pic>
        <p:nvPicPr>
          <p:cNvPr id="624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nts and Settings\JohnSchram\Local Settings\Temporary Internet Files\Content.IE5\S8ZHBEE9\MCj043390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00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395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anim to="" calcmode="lin" valueType="num">
                                      <p:cBhvr>
                                        <p:cTn id="7" dur="1" fill="hold"/>
                                        <p:tgtEl>
                                          <p:spTgt spid="6246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1"/>
            <a:ext cx="9144000" cy="6858000"/>
          </a:xfrm>
          <a:prstGeom prst="rect">
            <a:avLst/>
          </a:prstGeom>
          <a:solidFill>
            <a:schemeClr val="bg1">
              <a:lumMod val="85000"/>
            </a:schemeClr>
          </a:solidFill>
          <a:ln w="57150">
            <a:solidFill>
              <a:schemeClr val="tx1"/>
            </a:solidFill>
            <a:miter lim="800000"/>
            <a:headEnd/>
            <a:tailEnd/>
          </a:ln>
        </p:spPr>
        <p:txBody>
          <a:bodyPr>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1800" dirty="0">
                <a:latin typeface="Times New Roman" pitchFamily="18" charset="0"/>
                <a:cs typeface="Times New Roman" pitchFamily="18" charset="0"/>
              </a:rPr>
              <a:t>// Java0803.java</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 Case Study #03</a:t>
            </a:r>
          </a:p>
          <a:p>
            <a:r>
              <a:rPr lang="en-US" sz="1800" dirty="0">
                <a:latin typeface="Times New Roman" pitchFamily="18" charset="0"/>
                <a:cs typeface="Times New Roman" pitchFamily="18" charset="0"/>
              </a:rPr>
              <a:t>// &lt;</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&gt; variables are accessed directly by the &lt;main&gt; method.</a:t>
            </a:r>
          </a:p>
          <a:p>
            <a:r>
              <a:rPr lang="en-US" sz="1800" dirty="0">
                <a:latin typeface="Times New Roman" pitchFamily="18" charset="0"/>
                <a:cs typeface="Times New Roman" pitchFamily="18" charset="0"/>
              </a:rPr>
              <a:t>// This program violates encapsulation, even though it compiles, and executes.</a:t>
            </a:r>
          </a:p>
          <a:p>
            <a:r>
              <a:rPr lang="en-US" sz="1800" dirty="0">
                <a:latin typeface="Times New Roman" pitchFamily="18" charset="0"/>
                <a:cs typeface="Times New Roman" pitchFamily="18" charset="0"/>
              </a:rPr>
              <a:t>// This approach greatly compromises program reliability.</a:t>
            </a:r>
          </a:p>
          <a:p>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public class Java0803</a:t>
            </a:r>
          </a:p>
          <a:p>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nCard</a:t>
            </a:r>
            <a:r>
              <a:rPr lang="en-US" sz="1800" dirty="0">
                <a:latin typeface="Times New Roman" pitchFamily="18" charset="0"/>
                <a:cs typeface="Times New Roman" pitchFamily="18" charset="0"/>
              </a:rPr>
              <a:t> Deck Case Study 03\n");</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 d = new </a:t>
            </a:r>
            <a:r>
              <a:rPr lang="en-US" sz="1800" dirty="0" err="1">
                <a:latin typeface="Times New Roman" pitchFamily="18" charset="0"/>
                <a:cs typeface="Times New Roman" pitchFamily="18" charset="0"/>
              </a:rPr>
              <a:t>CardDeck</a:t>
            </a:r>
            <a:r>
              <a:rPr lang="en-US" sz="1800" dirty="0">
                <a:latin typeface="Times New Roman" pitchFamily="18" charset="0"/>
                <a:cs typeface="Times New Roman" pitchFamily="18" charset="0"/>
              </a:rPr>
              <a:t>();</a:t>
            </a:r>
          </a:p>
          <a:p>
            <a:r>
              <a:rPr lang="en-US" sz="1800" dirty="0">
                <a:cs typeface="Times New Roman" pitchFamily="18" charset="0"/>
              </a:rPr>
              <a:t>		</a:t>
            </a:r>
            <a:r>
              <a:rPr lang="en-US" sz="1800" dirty="0" err="1">
                <a:cs typeface="Times New Roman" pitchFamily="18" charset="0"/>
              </a:rPr>
              <a:t>d.cardGame</a:t>
            </a:r>
            <a:r>
              <a:rPr lang="en-US" sz="1800" dirty="0">
                <a:cs typeface="Times New Roman" pitchFamily="18" charset="0"/>
              </a:rPr>
              <a:t> = "Poker";</a:t>
            </a:r>
          </a:p>
          <a:p>
            <a:r>
              <a:rPr lang="en-US" sz="1800" dirty="0">
                <a:cs typeface="Times New Roman" pitchFamily="18" charset="0"/>
              </a:rPr>
              <a:t>		</a:t>
            </a:r>
            <a:r>
              <a:rPr lang="en-US" sz="1800" dirty="0" err="1">
                <a:cs typeface="Times New Roman" pitchFamily="18" charset="0"/>
              </a:rPr>
              <a:t>d.numDecks</a:t>
            </a:r>
            <a:r>
              <a:rPr lang="en-US" sz="1800" dirty="0">
                <a:cs typeface="Times New Roman" pitchFamily="18" charset="0"/>
              </a:rPr>
              <a:t> = 1;</a:t>
            </a:r>
          </a:p>
          <a:p>
            <a:r>
              <a:rPr lang="en-US" sz="1800" dirty="0">
                <a:cs typeface="Times New Roman" pitchFamily="18" charset="0"/>
              </a:rPr>
              <a:t>		</a:t>
            </a:r>
            <a:r>
              <a:rPr lang="en-US" sz="1800" dirty="0" err="1">
                <a:cs typeface="Times New Roman" pitchFamily="18" charset="0"/>
              </a:rPr>
              <a:t>d.numPlayers</a:t>
            </a:r>
            <a:r>
              <a:rPr lang="en-US" sz="1800" dirty="0">
                <a:cs typeface="Times New Roman" pitchFamily="18" charset="0"/>
              </a:rPr>
              <a:t> = 5;</a:t>
            </a:r>
          </a:p>
          <a:p>
            <a:r>
              <a:rPr lang="en-US" sz="1800" dirty="0">
                <a:cs typeface="Times New Roman" pitchFamily="18" charset="0"/>
              </a:rPr>
              <a:t>		</a:t>
            </a:r>
            <a:r>
              <a:rPr lang="en-US" sz="1800" dirty="0" err="1">
                <a:cs typeface="Times New Roman" pitchFamily="18" charset="0"/>
              </a:rPr>
              <a:t>d.cardsLeft</a:t>
            </a:r>
            <a:r>
              <a:rPr lang="en-US" sz="1800" dirty="0">
                <a:cs typeface="Times New Roman" pitchFamily="18" charset="0"/>
              </a:rPr>
              <a:t> = 208;</a:t>
            </a:r>
          </a:p>
          <a:p>
            <a:r>
              <a:rPr lang="en-US" sz="1800" dirty="0">
                <a:cs typeface="Times New Roman" pitchFamily="18" charset="0"/>
              </a:rPr>
              <a:t>		</a:t>
            </a:r>
            <a:r>
              <a:rPr lang="en-US" sz="1800" dirty="0" err="1">
                <a:cs typeface="Times New Roman" pitchFamily="18" charset="0"/>
              </a:rPr>
              <a:t>System.out.println</a:t>
            </a:r>
            <a:r>
              <a:rPr lang="en-US" sz="1800" dirty="0">
                <a:cs typeface="Times New Roman" pitchFamily="18" charset="0"/>
              </a:rPr>
              <a:t>("Name of Card Game: 	" + </a:t>
            </a:r>
            <a:r>
              <a:rPr lang="en-US" sz="1800" dirty="0" err="1">
                <a:cs typeface="Times New Roman" pitchFamily="18" charset="0"/>
              </a:rPr>
              <a:t>d.cardGame</a:t>
            </a:r>
            <a:r>
              <a:rPr lang="en-US" sz="1800" dirty="0">
                <a:cs typeface="Times New Roman" pitchFamily="18" charset="0"/>
              </a:rPr>
              <a:t>);</a:t>
            </a:r>
          </a:p>
          <a:p>
            <a:r>
              <a:rPr lang="en-US" sz="1800" dirty="0">
                <a:cs typeface="Times New Roman" pitchFamily="18" charset="0"/>
              </a:rPr>
              <a:t>		</a:t>
            </a:r>
            <a:r>
              <a:rPr lang="en-US" sz="1800" dirty="0" err="1">
                <a:cs typeface="Times New Roman" pitchFamily="18" charset="0"/>
              </a:rPr>
              <a:t>System.out.println</a:t>
            </a:r>
            <a:r>
              <a:rPr lang="en-US" sz="1800" dirty="0">
                <a:cs typeface="Times New Roman" pitchFamily="18" charset="0"/>
              </a:rPr>
              <a:t>("Number of Decks:   	</a:t>
            </a:r>
            <a:r>
              <a:rPr lang="en-US" sz="1800" dirty="0" smtClean="0">
                <a:cs typeface="Times New Roman" pitchFamily="18" charset="0"/>
              </a:rPr>
              <a:t>	" </a:t>
            </a:r>
            <a:r>
              <a:rPr lang="en-US" sz="1800" dirty="0">
                <a:cs typeface="Times New Roman" pitchFamily="18" charset="0"/>
              </a:rPr>
              <a:t>+ </a:t>
            </a:r>
            <a:r>
              <a:rPr lang="en-US" sz="1800" dirty="0" err="1">
                <a:cs typeface="Times New Roman" pitchFamily="18" charset="0"/>
              </a:rPr>
              <a:t>d.numDecks</a:t>
            </a:r>
            <a:r>
              <a:rPr lang="en-US" sz="1800" dirty="0">
                <a:cs typeface="Times New Roman" pitchFamily="18" charset="0"/>
              </a:rPr>
              <a:t>);</a:t>
            </a:r>
          </a:p>
          <a:p>
            <a:r>
              <a:rPr lang="en-US" sz="1800" dirty="0">
                <a:cs typeface="Times New Roman" pitchFamily="18" charset="0"/>
              </a:rPr>
              <a:t>		</a:t>
            </a:r>
            <a:r>
              <a:rPr lang="en-US" sz="1800" dirty="0" err="1">
                <a:cs typeface="Times New Roman" pitchFamily="18" charset="0"/>
              </a:rPr>
              <a:t>System.out.println</a:t>
            </a:r>
            <a:r>
              <a:rPr lang="en-US" sz="1800" dirty="0">
                <a:cs typeface="Times New Roman" pitchFamily="18" charset="0"/>
              </a:rPr>
              <a:t>("Number of Players:  	" + </a:t>
            </a:r>
            <a:r>
              <a:rPr lang="en-US" sz="1800" dirty="0" err="1">
                <a:cs typeface="Times New Roman" pitchFamily="18" charset="0"/>
              </a:rPr>
              <a:t>d.numPlayers</a:t>
            </a:r>
            <a:r>
              <a:rPr lang="en-US" sz="1800" dirty="0">
                <a:cs typeface="Times New Roman" pitchFamily="18" charset="0"/>
              </a:rPr>
              <a:t>);</a:t>
            </a:r>
          </a:p>
          <a:p>
            <a:r>
              <a:rPr lang="en-US" sz="1800" dirty="0">
                <a:cs typeface="Times New Roman" pitchFamily="18" charset="0"/>
              </a:rPr>
              <a:t>		</a:t>
            </a:r>
            <a:r>
              <a:rPr lang="en-US" sz="1800" dirty="0" err="1">
                <a:cs typeface="Times New Roman" pitchFamily="18" charset="0"/>
              </a:rPr>
              <a:t>System.out.println</a:t>
            </a:r>
            <a:r>
              <a:rPr lang="en-US" sz="1800" dirty="0">
                <a:cs typeface="Times New Roman" pitchFamily="18" charset="0"/>
              </a:rPr>
              <a:t>("Number of Cards Left:	" + </a:t>
            </a:r>
            <a:r>
              <a:rPr lang="en-US" sz="1800" dirty="0" err="1">
                <a:cs typeface="Times New Roman" pitchFamily="18" charset="0"/>
              </a:rPr>
              <a:t>d.cardsLeft</a:t>
            </a:r>
            <a:r>
              <a:rPr lang="en-US" sz="1800" dirty="0">
                <a:cs typeface="Times New Roman" pitchFamily="18" charset="0"/>
              </a:rPr>
              <a:t>);</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a:t>
            </a:r>
          </a:p>
          <a:p>
            <a:r>
              <a:rPr lang="en-US" sz="1800" dirty="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5" name="Text Box 2"/>
          <p:cNvSpPr txBox="1">
            <a:spLocks noChangeArrowheads="1"/>
          </p:cNvSpPr>
          <p:nvPr/>
        </p:nvSpPr>
        <p:spPr bwMode="auto">
          <a:xfrm>
            <a:off x="6400800" y="2397125"/>
            <a:ext cx="2743200" cy="2246769"/>
          </a:xfrm>
          <a:prstGeom prst="rect">
            <a:avLst/>
          </a:prstGeom>
          <a:solidFill>
            <a:schemeClr val="bg1">
              <a:lumMod val="85000"/>
            </a:schemeClr>
          </a:solidFill>
          <a:ln w="57150">
            <a:solidFill>
              <a:schemeClr val="tx1"/>
            </a:solidFill>
            <a:miter lim="800000"/>
            <a:headEnd/>
            <a:tailEnd/>
          </a:ln>
        </p:spPr>
        <p:txBody>
          <a:bodyPr wrap="square">
            <a:spAutoFit/>
          </a:bodyPr>
          <a:lstStyle>
            <a:lvl1pPr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1pPr>
            <a:lvl2pPr marL="742950" indent="-28575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2pPr>
            <a:lvl3pPr marL="11430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3pPr>
            <a:lvl4pPr marL="16002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4pPr>
            <a:lvl5pPr marL="2057400" indent="-228600" eaLnBrk="0" hangingPunct="0">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63550" algn="l"/>
                <a:tab pos="914400" algn="l"/>
                <a:tab pos="1377950" algn="l"/>
                <a:tab pos="1828800" algn="l"/>
                <a:tab pos="2292350" algn="l"/>
                <a:tab pos="2743200" algn="l"/>
                <a:tab pos="3200400" algn="l"/>
                <a:tab pos="3657600" algn="l"/>
                <a:tab pos="4114800" algn="l"/>
                <a:tab pos="4572000" algn="l"/>
                <a:tab pos="5029200" algn="l"/>
                <a:tab pos="5486400" algn="l"/>
                <a:tab pos="5943600" algn="l"/>
                <a:tab pos="6342063" algn="l"/>
                <a:tab pos="6858000" algn="l"/>
                <a:tab pos="7315200" algn="l"/>
                <a:tab pos="7772400" algn="l"/>
                <a:tab pos="8229600" algn="l"/>
              </a:tabLst>
              <a:defRPr sz="1900" b="1">
                <a:solidFill>
                  <a:schemeClr val="tx1"/>
                </a:solidFill>
                <a:latin typeface="Arial Black" pitchFamily="34" charset="0"/>
              </a:defRPr>
            </a:lvl9pPr>
          </a:lstStyle>
          <a:p>
            <a:r>
              <a:rPr lang="en-US" sz="2000" dirty="0" smtClean="0">
                <a:latin typeface="Times New Roman" pitchFamily="18" charset="0"/>
                <a:cs typeface="Times New Roman" pitchFamily="18" charset="0"/>
              </a:rPr>
              <a:t>class </a:t>
            </a:r>
            <a:r>
              <a:rPr lang="en-US" sz="2000" dirty="0" err="1">
                <a:latin typeface="Times New Roman" pitchFamily="18" charset="0"/>
                <a:cs typeface="Times New Roman" pitchFamily="18" charset="0"/>
              </a:rPr>
              <a:t>CardDeck</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String </a:t>
            </a:r>
            <a:r>
              <a:rPr lang="en-US" sz="2000" dirty="0" err="1">
                <a:latin typeface="Times New Roman" pitchFamily="18" charset="0"/>
                <a:cs typeface="Times New Roman" pitchFamily="18" charset="0"/>
              </a:rPr>
              <a:t>cardGame</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numDecks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numPlayers</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cardsLeft</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a:t>
            </a:r>
          </a:p>
        </p:txBody>
      </p:sp>
      <p:pic>
        <p:nvPicPr>
          <p:cNvPr id="30726" name="Picture 6" descr="C:\Users\JohnSchram\AppData\Local\Microsoft\Windows\Temporary Internet Files\Content.IE5\6H7XVADK\MC90043380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3352799"/>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2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454" y="-1"/>
            <a:ext cx="5113546"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Documents and Settings\JohnSchram\Local Settings\Temporary Internet Files\Content.IE5\JD8BINI2\MCj0432477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691132"/>
            <a:ext cx="1066800" cy="91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1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29"/>
                                        </p:tgtEl>
                                        <p:attrNameLst>
                                          <p:attrName>style.visibility</p:attrName>
                                        </p:attrNameLst>
                                      </p:cBhvr>
                                      <p:to>
                                        <p:strVal val="visible"/>
                                      </p:to>
                                    </p:set>
                                    <p:anim to="" calcmode="lin" valueType="num">
                                      <p:cBhvr>
                                        <p:cTn id="7" dur="1" fill="hold"/>
                                        <p:tgtEl>
                                          <p:spTgt spid="307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7823</TotalTime>
  <Words>8185</Words>
  <Application>Microsoft Office PowerPoint</Application>
  <PresentationFormat>On-screen Show (4:3)</PresentationFormat>
  <Paragraphs>1454</Paragraphs>
  <Slides>70</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Arial Black</vt:lpstr>
      <vt:lpstr>Arial Narrow</vt:lpstr>
      <vt:lpstr>Calibri</vt:lpstr>
      <vt:lpstr>Impact</vt:lpstr>
      <vt:lpstr>Symbol</vt:lpstr>
      <vt:lpstr>Times New Roman</vt:lpstr>
      <vt:lpstr>Office Theme</vt:lpstr>
      <vt:lpstr>PowerPoint Presentation</vt:lpstr>
      <vt:lpstr>PowerPoint Presentation</vt:lpstr>
      <vt:lpstr>Objects, Variables &amp; Methods</vt:lpstr>
      <vt:lpstr>PowerPoint Presentation</vt:lpstr>
      <vt:lpstr>The CardDeck Case Study</vt:lpstr>
      <vt:lpstr>PowerPoint Presentation</vt:lpstr>
      <vt:lpstr>PowerPoint Presentation</vt:lpstr>
      <vt:lpstr>PowerPoint Presentation</vt:lpstr>
      <vt:lpstr>PowerPoint Presentation</vt:lpstr>
      <vt:lpstr>PowerPoint Presentation</vt:lpstr>
      <vt:lpstr>PowerPoint Presentation</vt:lpstr>
      <vt:lpstr>private &amp; public Members</vt:lpstr>
      <vt:lpstr>“How does using private  give you any security when  you can just change it  back to public?”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Instantiation &amp; Construction</vt:lpstr>
      <vt:lpstr>Constructor Notes</vt:lpstr>
      <vt:lpstr>PowerPoint Presentation</vt:lpstr>
      <vt:lpstr>The Cube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Scope Definition</vt:lpstr>
      <vt:lpstr>PowerPoint Presentation</vt:lpstr>
      <vt:lpstr>PowerPoint Presentation</vt:lpstr>
      <vt:lpstr>PowerPoint Presentation</vt:lpstr>
      <vt:lpstr>PowerPoint Presentation</vt:lpstr>
      <vt:lpstr>this &amp; void</vt:lpstr>
      <vt:lpstr>PowerPoint Presentation</vt:lpstr>
      <vt:lpstr>Class or Static Methods</vt:lpstr>
      <vt:lpstr>Class or Static Methods</vt:lpstr>
      <vt:lpstr>Object or Non-Static Methods</vt:lpstr>
      <vt:lpstr>Object or Non-Static Methods</vt:lpstr>
      <vt:lpstr>Private or Helper Methods</vt:lpstr>
      <vt:lpstr>Public Methods</vt:lpstr>
      <vt:lpstr>Void Methods</vt:lpstr>
      <vt:lpstr>Return Methods</vt:lpstr>
      <vt:lpstr>Default Constructor Methods</vt:lpstr>
      <vt:lpstr>Overloaded Constructor Methods</vt:lpstr>
      <vt:lpstr>Accessing or Get Methods</vt:lpstr>
      <vt:lpstr>Altering or Modifier  or Mutator or Set Methods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msoto32</dc:creator>
  <cp:lastModifiedBy>Soto, Michael S</cp:lastModifiedBy>
  <cp:revision>84</cp:revision>
  <dcterms:created xsi:type="dcterms:W3CDTF">2014-02-28T13:48:13Z</dcterms:created>
  <dcterms:modified xsi:type="dcterms:W3CDTF">2017-01-31T16:27:23Z</dcterms:modified>
</cp:coreProperties>
</file>