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6.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8.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0.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notesSlides/notesSlide22.xml" ContentType="application/vnd.openxmlformats-officedocument.presentationml.notesSlide+xml"/>
  <Override PartName="/ppt/theme/themeOverride29.xml" ContentType="application/vnd.openxmlformats-officedocument.themeOverride+xml"/>
  <Override PartName="/ppt/notesSlides/notesSlide23.xml" ContentType="application/vnd.openxmlformats-officedocument.presentationml.notesSlide+xml"/>
  <Override PartName="/ppt/theme/themeOverride30.xml" ContentType="application/vnd.openxmlformats-officedocument.themeOverride+xml"/>
  <Override PartName="/ppt/notesSlides/notesSlide24.xml" ContentType="application/vnd.openxmlformats-officedocument.presentationml.notesSlide+xml"/>
  <Override PartName="/ppt/theme/themeOverride3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93" r:id="rId5"/>
    <p:sldMasterId id="2147483805" r:id="rId6"/>
    <p:sldMasterId id="2147483817" r:id="rId7"/>
    <p:sldMasterId id="2147483829" r:id="rId8"/>
    <p:sldMasterId id="2147483841" r:id="rId9"/>
    <p:sldMasterId id="2147483853" r:id="rId10"/>
    <p:sldMasterId id="2147483865" r:id="rId11"/>
    <p:sldMasterId id="2147483877" r:id="rId12"/>
    <p:sldMasterId id="2147483889" r:id="rId13"/>
    <p:sldMasterId id="2147483901" r:id="rId14"/>
    <p:sldMasterId id="2147483913" r:id="rId15"/>
    <p:sldMasterId id="2147483925" r:id="rId16"/>
    <p:sldMasterId id="2147483937" r:id="rId17"/>
    <p:sldMasterId id="2147483949" r:id="rId18"/>
    <p:sldMasterId id="2147483962" r:id="rId19"/>
    <p:sldMasterId id="2147483975" r:id="rId20"/>
    <p:sldMasterId id="2147483987" r:id="rId21"/>
    <p:sldMasterId id="2147483999" r:id="rId22"/>
    <p:sldMasterId id="2147484011" r:id="rId23"/>
    <p:sldMasterId id="2147484024" r:id="rId24"/>
    <p:sldMasterId id="2147484037" r:id="rId25"/>
    <p:sldMasterId id="2147484049" r:id="rId26"/>
    <p:sldMasterId id="2147484061" r:id="rId27"/>
    <p:sldMasterId id="2147484073" r:id="rId28"/>
    <p:sldMasterId id="2147484086" r:id="rId29"/>
    <p:sldMasterId id="2147484099" r:id="rId30"/>
    <p:sldMasterId id="2147484112" r:id="rId31"/>
  </p:sldMasterIdLst>
  <p:notesMasterIdLst>
    <p:notesMasterId r:id="rId65"/>
  </p:notesMasterIdLst>
  <p:sldIdLst>
    <p:sldId id="256" r:id="rId32"/>
    <p:sldId id="638" r:id="rId33"/>
    <p:sldId id="641" r:id="rId34"/>
    <p:sldId id="642" r:id="rId35"/>
    <p:sldId id="649" r:id="rId36"/>
    <p:sldId id="651" r:id="rId37"/>
    <p:sldId id="652" r:id="rId38"/>
    <p:sldId id="650" r:id="rId39"/>
    <p:sldId id="653" r:id="rId40"/>
    <p:sldId id="558" r:id="rId41"/>
    <p:sldId id="557" r:id="rId42"/>
    <p:sldId id="656" r:id="rId43"/>
    <p:sldId id="657" r:id="rId44"/>
    <p:sldId id="658" r:id="rId45"/>
    <p:sldId id="655" r:id="rId46"/>
    <p:sldId id="659" r:id="rId47"/>
    <p:sldId id="654" r:id="rId48"/>
    <p:sldId id="661" r:id="rId49"/>
    <p:sldId id="596" r:id="rId50"/>
    <p:sldId id="597" r:id="rId51"/>
    <p:sldId id="612" r:id="rId52"/>
    <p:sldId id="640" r:id="rId53"/>
    <p:sldId id="564" r:id="rId54"/>
    <p:sldId id="662" r:id="rId55"/>
    <p:sldId id="568" r:id="rId56"/>
    <p:sldId id="643" r:id="rId57"/>
    <p:sldId id="663" r:id="rId58"/>
    <p:sldId id="632" r:id="rId59"/>
    <p:sldId id="633" r:id="rId60"/>
    <p:sldId id="664" r:id="rId61"/>
    <p:sldId id="665" r:id="rId62"/>
    <p:sldId id="666" r:id="rId63"/>
    <p:sldId id="667" r:id="rId64"/>
  </p:sldIdLst>
  <p:sldSz cx="9144000" cy="6858000" type="screen4x3"/>
  <p:notesSz cx="6858000" cy="9144000"/>
  <p:defaultTextStyle>
    <a:defPPr>
      <a:defRPr lang="en-US"/>
    </a:defPPr>
    <a:lvl1pPr algn="l" rtl="0" fontAlgn="base">
      <a:spcBef>
        <a:spcPct val="0"/>
      </a:spcBef>
      <a:spcAft>
        <a:spcPct val="0"/>
      </a:spcAft>
      <a:defRPr sz="1900" b="1" kern="1200">
        <a:solidFill>
          <a:schemeClr val="tx1"/>
        </a:solidFill>
        <a:latin typeface="Arial Black" pitchFamily="34" charset="0"/>
        <a:ea typeface="+mn-ea"/>
        <a:cs typeface="+mn-cs"/>
      </a:defRPr>
    </a:lvl1pPr>
    <a:lvl2pPr marL="457200" algn="l" rtl="0" fontAlgn="base">
      <a:spcBef>
        <a:spcPct val="0"/>
      </a:spcBef>
      <a:spcAft>
        <a:spcPct val="0"/>
      </a:spcAft>
      <a:defRPr sz="1900" b="1" kern="1200">
        <a:solidFill>
          <a:schemeClr val="tx1"/>
        </a:solidFill>
        <a:latin typeface="Arial Black" pitchFamily="34" charset="0"/>
        <a:ea typeface="+mn-ea"/>
        <a:cs typeface="+mn-cs"/>
      </a:defRPr>
    </a:lvl2pPr>
    <a:lvl3pPr marL="914400" algn="l" rtl="0" fontAlgn="base">
      <a:spcBef>
        <a:spcPct val="0"/>
      </a:spcBef>
      <a:spcAft>
        <a:spcPct val="0"/>
      </a:spcAft>
      <a:defRPr sz="1900" b="1" kern="1200">
        <a:solidFill>
          <a:schemeClr val="tx1"/>
        </a:solidFill>
        <a:latin typeface="Arial Black" pitchFamily="34" charset="0"/>
        <a:ea typeface="+mn-ea"/>
        <a:cs typeface="+mn-cs"/>
      </a:defRPr>
    </a:lvl3pPr>
    <a:lvl4pPr marL="1371600" algn="l" rtl="0" fontAlgn="base">
      <a:spcBef>
        <a:spcPct val="0"/>
      </a:spcBef>
      <a:spcAft>
        <a:spcPct val="0"/>
      </a:spcAft>
      <a:defRPr sz="1900" b="1" kern="1200">
        <a:solidFill>
          <a:schemeClr val="tx1"/>
        </a:solidFill>
        <a:latin typeface="Arial Black" pitchFamily="34" charset="0"/>
        <a:ea typeface="+mn-ea"/>
        <a:cs typeface="+mn-cs"/>
      </a:defRPr>
    </a:lvl4pPr>
    <a:lvl5pPr marL="1828800" algn="l" rtl="0" fontAlgn="base">
      <a:spcBef>
        <a:spcPct val="0"/>
      </a:spcBef>
      <a:spcAft>
        <a:spcPct val="0"/>
      </a:spcAft>
      <a:defRPr sz="1900" b="1" kern="1200">
        <a:solidFill>
          <a:schemeClr val="tx1"/>
        </a:solidFill>
        <a:latin typeface="Arial Black" pitchFamily="34" charset="0"/>
        <a:ea typeface="+mn-ea"/>
        <a:cs typeface="+mn-cs"/>
      </a:defRPr>
    </a:lvl5pPr>
    <a:lvl6pPr marL="2286000" algn="l" defTabSz="914400" rtl="0" eaLnBrk="1" latinLnBrk="0" hangingPunct="1">
      <a:defRPr sz="1900" b="1" kern="1200">
        <a:solidFill>
          <a:schemeClr val="tx1"/>
        </a:solidFill>
        <a:latin typeface="Arial Black" pitchFamily="34" charset="0"/>
        <a:ea typeface="+mn-ea"/>
        <a:cs typeface="+mn-cs"/>
      </a:defRPr>
    </a:lvl6pPr>
    <a:lvl7pPr marL="2743200" algn="l" defTabSz="914400" rtl="0" eaLnBrk="1" latinLnBrk="0" hangingPunct="1">
      <a:defRPr sz="1900" b="1" kern="1200">
        <a:solidFill>
          <a:schemeClr val="tx1"/>
        </a:solidFill>
        <a:latin typeface="Arial Black" pitchFamily="34" charset="0"/>
        <a:ea typeface="+mn-ea"/>
        <a:cs typeface="+mn-cs"/>
      </a:defRPr>
    </a:lvl7pPr>
    <a:lvl8pPr marL="3200400" algn="l" defTabSz="914400" rtl="0" eaLnBrk="1" latinLnBrk="0" hangingPunct="1">
      <a:defRPr sz="1900" b="1" kern="1200">
        <a:solidFill>
          <a:schemeClr val="tx1"/>
        </a:solidFill>
        <a:latin typeface="Arial Black" pitchFamily="34" charset="0"/>
        <a:ea typeface="+mn-ea"/>
        <a:cs typeface="+mn-cs"/>
      </a:defRPr>
    </a:lvl8pPr>
    <a:lvl9pPr marL="3657600" algn="l" defTabSz="914400" rtl="0" eaLnBrk="1" latinLnBrk="0" hangingPunct="1">
      <a:defRPr sz="1900" b="1"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00"/>
    <a:srgbClr val="FF99CC"/>
    <a:srgbClr val="FF8000"/>
    <a:srgbClr val="FF0000"/>
    <a:srgbClr val="00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71212" autoAdjust="0"/>
  </p:normalViewPr>
  <p:slideViewPr>
    <p:cSldViewPr>
      <p:cViewPr>
        <p:scale>
          <a:sx n="66" d="100"/>
          <a:sy n="66" d="100"/>
        </p:scale>
        <p:origin x="240"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61" Type="http://schemas.openxmlformats.org/officeDocument/2006/relationships/slide" Target="slides/slide3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942F-F129-45D3-AB31-A21304F799E4}" type="datetimeFigureOut">
              <a:rPr lang="en-US" smtClean="0"/>
              <a:t>3/6/2017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4F4AD-0C82-4B64-BFBE-B9B0955A484C}" type="slidenum">
              <a:rPr lang="en-US" smtClean="0"/>
              <a:t>‹#›</a:t>
            </a:fld>
            <a:endParaRPr lang="en-US"/>
          </a:p>
        </p:txBody>
      </p:sp>
    </p:spTree>
    <p:extLst>
      <p:ext uri="{BB962C8B-B14F-4D97-AF65-F5344CB8AC3E}">
        <p14:creationId xmlns:p14="http://schemas.microsoft.com/office/powerpoint/2010/main" val="17029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Chapter IV introduced Object Oriented Programming.  We took small steps and started by explaining how to use class methods and object methods.  In some later chapters you learned how to declare your own classes and how to create your own class methods and object methods. These early chapters set the stage so that you would be ready to understand Object Oriented Programming more formally.   Encapsulation was explained in the last chapter and started the first OOP focus.  Encapsulation is the OOP feature whereby the data of an object and all the methods, which access the data, are placed in the same container.  Understanding encapsulation is very important in learning OOP, but it is only the first step.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previous chapter taught you how to create a class and how to create the attributes and methods that are members of the class.  You also observed that a second testing class was used to see if your new class works properly.  Besides learning how to test a class, nothing was shown about how multiple classes are used together.  How do they connect?  How do they interact?  This is the second OOP focus that will be discussed in this chapter.  </a:t>
            </a:r>
            <a:r>
              <a:rPr lang="en-US" sz="1200" i="1" kern="1200" dirty="0" smtClean="0">
                <a:solidFill>
                  <a:schemeClr val="tx1"/>
                </a:solidFill>
                <a:effectLst/>
                <a:latin typeface="+mn-lt"/>
                <a:ea typeface="+mn-ea"/>
                <a:cs typeface="+mn-cs"/>
              </a:rPr>
              <a:t>Class interaction</a:t>
            </a:r>
            <a:r>
              <a:rPr lang="en-US" sz="1200" kern="1200" dirty="0" smtClean="0">
                <a:solidFill>
                  <a:schemeClr val="tx1"/>
                </a:solidFill>
                <a:effectLst/>
                <a:latin typeface="+mn-lt"/>
                <a:ea typeface="+mn-ea"/>
                <a:cs typeface="+mn-cs"/>
              </a:rPr>
              <a:t> is further divided into </a:t>
            </a:r>
            <a:r>
              <a:rPr lang="en-US" sz="1200" i="1" kern="1200" dirty="0" smtClean="0">
                <a:solidFill>
                  <a:schemeClr val="tx1"/>
                </a:solidFill>
                <a:effectLst/>
                <a:latin typeface="+mn-lt"/>
                <a:ea typeface="+mn-ea"/>
                <a:cs typeface="+mn-cs"/>
              </a:rPr>
              <a:t>inheritance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composition</a:t>
            </a:r>
            <a:r>
              <a:rPr lang="en-US" sz="1200" kern="1200" dirty="0" smtClean="0">
                <a:solidFill>
                  <a:schemeClr val="tx1"/>
                </a:solidFill>
                <a:effectLst/>
                <a:latin typeface="+mn-lt"/>
                <a:ea typeface="+mn-ea"/>
                <a:cs typeface="+mn-cs"/>
              </a:rPr>
              <a:t>.  We will investigate </a:t>
            </a:r>
            <a:r>
              <a:rPr lang="en-US" sz="1200" i="1" kern="1200" dirty="0" smtClean="0">
                <a:solidFill>
                  <a:schemeClr val="tx1"/>
                </a:solidFill>
                <a:effectLst/>
                <a:latin typeface="+mn-lt"/>
                <a:ea typeface="+mn-ea"/>
                <a:cs typeface="+mn-cs"/>
              </a:rPr>
              <a:t>inheritance</a:t>
            </a:r>
            <a:r>
              <a:rPr lang="en-US" sz="1200" kern="1200" dirty="0" smtClean="0">
                <a:solidFill>
                  <a:schemeClr val="tx1"/>
                </a:solidFill>
                <a:effectLst/>
                <a:latin typeface="+mn-lt"/>
                <a:ea typeface="+mn-ea"/>
                <a:cs typeface="+mn-cs"/>
              </a:rPr>
              <a:t> first.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have already seen and used inheritance in many previous program examples.  In chapter IV you were introduced to using graphics in Java and creating applets for web pages.  In each one of your applet programs the class heading was followed with the words </a:t>
            </a:r>
            <a:r>
              <a:rPr lang="en-US" sz="1200" b="1" kern="1200" dirty="0" smtClean="0">
                <a:solidFill>
                  <a:schemeClr val="tx1"/>
                </a:solidFill>
                <a:effectLst/>
                <a:latin typeface="+mn-lt"/>
                <a:ea typeface="+mn-ea"/>
                <a:cs typeface="+mn-cs"/>
              </a:rPr>
              <a:t>extends Applet</a:t>
            </a:r>
            <a:r>
              <a:rPr lang="en-US" sz="1200" kern="1200" dirty="0" smtClean="0">
                <a:solidFill>
                  <a:schemeClr val="tx1"/>
                </a:solidFill>
                <a:effectLst/>
                <a:latin typeface="+mn-lt"/>
                <a:ea typeface="+mn-ea"/>
                <a:cs typeface="+mn-cs"/>
              </a:rPr>
              <a:t>.  Little was mentioned about those words, but those two little words indicate that the current class will be using features that have already been declared in the </a:t>
            </a:r>
            <a:r>
              <a:rPr lang="en-US" sz="1200" b="1" kern="1200" dirty="0" smtClean="0">
                <a:solidFill>
                  <a:schemeClr val="tx1"/>
                </a:solidFill>
                <a:effectLst/>
                <a:latin typeface="+mn-lt"/>
                <a:ea typeface="+mn-ea"/>
                <a:cs typeface="+mn-cs"/>
              </a:rPr>
              <a:t>Applet </a:t>
            </a:r>
            <a:r>
              <a:rPr lang="en-US" sz="1200" kern="1200" dirty="0" smtClean="0">
                <a:solidFill>
                  <a:schemeClr val="tx1"/>
                </a:solidFill>
                <a:effectLst/>
                <a:latin typeface="+mn-lt"/>
                <a:ea typeface="+mn-ea"/>
                <a:cs typeface="+mn-cs"/>
              </a:rPr>
              <a:t>class.</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a:t>
            </a:fld>
            <a:endParaRPr lang="en-US"/>
          </a:p>
        </p:txBody>
      </p:sp>
    </p:spTree>
    <p:extLst>
      <p:ext uri="{BB962C8B-B14F-4D97-AF65-F5344CB8AC3E}">
        <p14:creationId xmlns:p14="http://schemas.microsoft.com/office/powerpoint/2010/main" val="373099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 have made a big deal in past chapters that data should only be accessed by special methods that access the data correctly.  Basically, this may mean that you are not very disturbed about an inability to access data by a subclass.  On the other hand, you could argue that a subclass is supposed to inherit all the features of the superclass, and does that not include the data of the superclass?  This is a good point and Java's inheritance allows you to have your cake and eat it too.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possible to access data of the superclass, but that is not possible if the superclass data is declared </a:t>
            </a:r>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The declaration needs to change to </a:t>
            </a:r>
            <a:r>
              <a:rPr lang="en-US" sz="1200" b="1" kern="1200" dirty="0" smtClean="0">
                <a:solidFill>
                  <a:schemeClr val="tx1"/>
                </a:solidFill>
                <a:effectLst/>
                <a:latin typeface="+mn-lt"/>
                <a:ea typeface="+mn-ea"/>
                <a:cs typeface="+mn-cs"/>
              </a:rPr>
              <a:t>protected</a:t>
            </a:r>
            <a:r>
              <a:rPr lang="en-US" sz="1200" kern="1200" dirty="0" smtClean="0">
                <a:solidFill>
                  <a:schemeClr val="tx1"/>
                </a:solidFill>
                <a:effectLst/>
                <a:latin typeface="+mn-lt"/>
                <a:ea typeface="+mn-ea"/>
                <a:cs typeface="+mn-cs"/>
              </a:rPr>
              <a:t>.  Program </a:t>
            </a:r>
            <a:r>
              <a:rPr lang="en-US" sz="1200" b="1" kern="1200" dirty="0" smtClean="0">
                <a:solidFill>
                  <a:schemeClr val="tx1"/>
                </a:solidFill>
                <a:effectLst/>
                <a:latin typeface="+mn-lt"/>
                <a:ea typeface="+mn-ea"/>
                <a:cs typeface="+mn-cs"/>
              </a:rPr>
              <a:t>Java0908.java</a:t>
            </a:r>
            <a:r>
              <a:rPr lang="en-US" sz="1200" kern="1200" dirty="0" smtClean="0">
                <a:solidFill>
                  <a:schemeClr val="tx1"/>
                </a:solidFill>
                <a:effectLst/>
                <a:latin typeface="+mn-lt"/>
                <a:ea typeface="+mn-ea"/>
                <a:cs typeface="+mn-cs"/>
              </a:rPr>
              <a:t>, in figure 9.19, is almost identical to the previous program.  The only change is that the data is now declared </a:t>
            </a:r>
            <a:r>
              <a:rPr lang="en-US" sz="1200" b="1" kern="1200" dirty="0" smtClean="0">
                <a:solidFill>
                  <a:schemeClr val="tx1"/>
                </a:solidFill>
                <a:effectLst/>
                <a:latin typeface="+mn-lt"/>
                <a:ea typeface="+mn-ea"/>
                <a:cs typeface="+mn-cs"/>
              </a:rPr>
              <a:t>protected</a:t>
            </a:r>
            <a:r>
              <a:rPr lang="en-US" sz="1200" kern="1200" dirty="0" smtClean="0">
                <a:solidFill>
                  <a:schemeClr val="tx1"/>
                </a:solidFill>
                <a:effectLst/>
                <a:latin typeface="+mn-lt"/>
                <a:ea typeface="+mn-ea"/>
                <a:cs typeface="+mn-cs"/>
              </a:rPr>
              <a:t>, not </a:t>
            </a:r>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This time the program compiles just fine, and the subclass shows access to the data of the superclass.</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12</a:t>
            </a:fld>
            <a:endParaRPr lang="en-US"/>
          </a:p>
        </p:txBody>
      </p:sp>
    </p:spTree>
    <p:extLst>
      <p:ext uri="{BB962C8B-B14F-4D97-AF65-F5344CB8AC3E}">
        <p14:creationId xmlns:p14="http://schemas.microsoft.com/office/powerpoint/2010/main" val="2320486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Life used to be simple.  </a:t>
            </a:r>
            <a:r>
              <a:rPr lang="en-US" sz="1200" b="1" kern="1200" dirty="0" smtClean="0">
                <a:solidFill>
                  <a:schemeClr val="tx1"/>
                </a:solidFill>
                <a:effectLst/>
                <a:latin typeface="+mn-lt"/>
                <a:ea typeface="+mn-ea"/>
                <a:cs typeface="+mn-cs"/>
              </a:rPr>
              <a:t>Public </a:t>
            </a:r>
            <a:r>
              <a:rPr lang="en-US" sz="1200" kern="1200" dirty="0" smtClean="0">
                <a:solidFill>
                  <a:schemeClr val="tx1"/>
                </a:solidFill>
                <a:effectLst/>
                <a:latin typeface="+mn-lt"/>
                <a:ea typeface="+mn-ea"/>
                <a:cs typeface="+mn-cs"/>
              </a:rPr>
              <a:t>items in a class can be accessed outside the class and </a:t>
            </a:r>
            <a:r>
              <a:rPr lang="en-US" sz="1200" b="1" kern="1200" dirty="0" smtClean="0">
                <a:solidFill>
                  <a:schemeClr val="tx1"/>
                </a:solidFill>
                <a:effectLst/>
                <a:latin typeface="+mn-lt"/>
                <a:ea typeface="+mn-ea"/>
                <a:cs typeface="+mn-cs"/>
              </a:rPr>
              <a:t>private </a:t>
            </a:r>
            <a:r>
              <a:rPr lang="en-US" sz="1200" kern="1200" dirty="0" smtClean="0">
                <a:solidFill>
                  <a:schemeClr val="tx1"/>
                </a:solidFill>
                <a:effectLst/>
                <a:latin typeface="+mn-lt"/>
                <a:ea typeface="+mn-ea"/>
                <a:cs typeface="+mn-cs"/>
              </a:rPr>
              <a:t>items can only be accessed inside the class.  Now </a:t>
            </a:r>
            <a:r>
              <a:rPr lang="en-US" sz="1200" b="1" kern="1200" dirty="0" smtClean="0">
                <a:solidFill>
                  <a:schemeClr val="tx1"/>
                </a:solidFill>
                <a:effectLst/>
                <a:latin typeface="+mn-lt"/>
                <a:ea typeface="+mn-ea"/>
                <a:cs typeface="+mn-cs"/>
              </a:rPr>
              <a:t>protected </a:t>
            </a:r>
            <a:r>
              <a:rPr lang="en-US" sz="1200" kern="1200" dirty="0" smtClean="0">
                <a:solidFill>
                  <a:schemeClr val="tx1"/>
                </a:solidFill>
                <a:effectLst/>
                <a:latin typeface="+mn-lt"/>
                <a:ea typeface="+mn-ea"/>
                <a:cs typeface="+mn-cs"/>
              </a:rPr>
              <a:t>adds confusion to the simple rules.  What does </a:t>
            </a:r>
            <a:r>
              <a:rPr lang="en-US" sz="1200" b="1" kern="1200" dirty="0" smtClean="0">
                <a:solidFill>
                  <a:schemeClr val="tx1"/>
                </a:solidFill>
                <a:effectLst/>
                <a:latin typeface="+mn-lt"/>
                <a:ea typeface="+mn-ea"/>
                <a:cs typeface="+mn-cs"/>
              </a:rPr>
              <a:t>protected </a:t>
            </a:r>
            <a:r>
              <a:rPr lang="en-US" sz="1200" kern="1200" dirty="0" smtClean="0">
                <a:solidFill>
                  <a:schemeClr val="tx1"/>
                </a:solidFill>
                <a:effectLst/>
                <a:latin typeface="+mn-lt"/>
                <a:ea typeface="+mn-ea"/>
                <a:cs typeface="+mn-cs"/>
              </a:rPr>
              <a:t>mean?  Protected is an interesting hybrid.  With </a:t>
            </a:r>
            <a:r>
              <a:rPr lang="en-US" sz="1200" b="1" kern="1200" dirty="0" smtClean="0">
                <a:solidFill>
                  <a:schemeClr val="tx1"/>
                </a:solidFill>
                <a:effectLst/>
                <a:latin typeface="+mn-lt"/>
                <a:ea typeface="+mn-ea"/>
                <a:cs typeface="+mn-cs"/>
              </a:rPr>
              <a:t>protected</a:t>
            </a:r>
            <a:r>
              <a:rPr lang="en-US" sz="1200" kern="1200" dirty="0" smtClean="0">
                <a:solidFill>
                  <a:schemeClr val="tx1"/>
                </a:solidFill>
                <a:effectLst/>
                <a:latin typeface="+mn-lt"/>
                <a:ea typeface="+mn-ea"/>
                <a:cs typeface="+mn-cs"/>
              </a:rPr>
              <a:t> you can access from outside the class, but only if you are a subclass.  Any other class has no access.  This means that </a:t>
            </a:r>
            <a:r>
              <a:rPr lang="en-US" sz="1200" b="1" kern="1200" dirty="0" smtClean="0">
                <a:solidFill>
                  <a:schemeClr val="tx1"/>
                </a:solidFill>
                <a:effectLst/>
                <a:latin typeface="+mn-lt"/>
                <a:ea typeface="+mn-ea"/>
                <a:cs typeface="+mn-cs"/>
              </a:rPr>
              <a:t>protected</a:t>
            </a:r>
            <a:r>
              <a:rPr lang="en-US" sz="1200" kern="1200" dirty="0" smtClean="0">
                <a:solidFill>
                  <a:schemeClr val="tx1"/>
                </a:solidFill>
                <a:effectLst/>
                <a:latin typeface="+mn-lt"/>
                <a:ea typeface="+mn-ea"/>
                <a:cs typeface="+mn-cs"/>
              </a:rPr>
              <a:t>, to a subclass behaves like </a:t>
            </a:r>
            <a:r>
              <a:rPr lang="en-US" sz="1200" b="1" kern="1200" dirty="0" smtClean="0">
                <a:solidFill>
                  <a:schemeClr val="tx1"/>
                </a:solidFill>
                <a:effectLst/>
                <a:latin typeface="+mn-lt"/>
                <a:ea typeface="+mn-ea"/>
                <a:cs typeface="+mn-cs"/>
              </a:rPr>
              <a:t>public</a:t>
            </a:r>
            <a:r>
              <a:rPr lang="en-US" sz="1200" kern="1200" dirty="0" smtClean="0">
                <a:solidFill>
                  <a:schemeClr val="tx1"/>
                </a:solidFill>
                <a:effectLst/>
                <a:latin typeface="+mn-lt"/>
                <a:ea typeface="+mn-ea"/>
                <a:cs typeface="+mn-cs"/>
              </a:rPr>
              <a:t>, but to other classes it behaves like </a:t>
            </a:r>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13</a:t>
            </a:fld>
            <a:endParaRPr lang="en-US"/>
          </a:p>
        </p:txBody>
      </p:sp>
    </p:spTree>
    <p:extLst>
      <p:ext uri="{BB962C8B-B14F-4D97-AF65-F5344CB8AC3E}">
        <p14:creationId xmlns:p14="http://schemas.microsoft.com/office/powerpoint/2010/main" val="205048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Constructors play an important role in any class and you have learned that it is common that a class has multiple constructors.  When classes interact you will find that the constructors also interact.  Understanding the special requirements of constructors when inheritance is used insures that all classes operate as expected. </a:t>
            </a:r>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14</a:t>
            </a:fld>
            <a:endParaRPr lang="en-US"/>
          </a:p>
        </p:txBody>
      </p:sp>
    </p:spTree>
    <p:extLst>
      <p:ext uri="{BB962C8B-B14F-4D97-AF65-F5344CB8AC3E}">
        <p14:creationId xmlns:p14="http://schemas.microsoft.com/office/powerpoint/2010/main" val="11327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Java0909.java</a:t>
            </a:r>
            <a:r>
              <a:rPr lang="en-US" sz="1200" kern="1200" dirty="0" smtClean="0">
                <a:solidFill>
                  <a:schemeClr val="tx1"/>
                </a:solidFill>
                <a:effectLst/>
                <a:latin typeface="+mn-lt"/>
                <a:ea typeface="+mn-ea"/>
                <a:cs typeface="+mn-cs"/>
              </a:rPr>
              <a:t>, in figure 9.20, defines the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and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constructors with output statements.  </a:t>
            </a:r>
          </a:p>
          <a:p>
            <a:endParaRPr lang="en-US" dirty="0" smtClean="0"/>
          </a:p>
          <a:p>
            <a:r>
              <a:rPr lang="en-US" sz="1200" kern="1200" dirty="0" smtClean="0">
                <a:solidFill>
                  <a:schemeClr val="tx1"/>
                </a:solidFill>
                <a:effectLst/>
                <a:latin typeface="+mn-lt"/>
                <a:ea typeface="+mn-ea"/>
                <a:cs typeface="+mn-cs"/>
              </a:rPr>
              <a:t>There is a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object, called </a:t>
            </a:r>
            <a:r>
              <a:rPr lang="en-US" sz="1200" b="1" kern="1200" dirty="0" smtClean="0">
                <a:solidFill>
                  <a:schemeClr val="tx1"/>
                </a:solidFill>
                <a:effectLst/>
                <a:latin typeface="+mn-lt"/>
                <a:ea typeface="+mn-ea"/>
                <a:cs typeface="+mn-cs"/>
              </a:rPr>
              <a:t>tom</a:t>
            </a:r>
            <a:r>
              <a:rPr lang="en-US" sz="1200" kern="1200" dirty="0" smtClean="0">
                <a:solidFill>
                  <a:schemeClr val="tx1"/>
                </a:solidFill>
                <a:effectLst/>
                <a:latin typeface="+mn-lt"/>
                <a:ea typeface="+mn-ea"/>
                <a:cs typeface="+mn-cs"/>
              </a:rPr>
              <a:t>, constructed.  The single </a:t>
            </a:r>
            <a:r>
              <a:rPr lang="en-US" sz="1200" b="1" kern="1200" dirty="0" smtClean="0">
                <a:solidFill>
                  <a:schemeClr val="tx1"/>
                </a:solidFill>
                <a:effectLst/>
                <a:latin typeface="+mn-lt"/>
                <a:ea typeface="+mn-ea"/>
                <a:cs typeface="+mn-cs"/>
              </a:rPr>
              <a:t>new </a:t>
            </a:r>
            <a:r>
              <a:rPr lang="en-US" sz="1200" kern="1200" dirty="0" smtClean="0">
                <a:solidFill>
                  <a:schemeClr val="tx1"/>
                </a:solidFill>
                <a:effectLst/>
                <a:latin typeface="+mn-lt"/>
                <a:ea typeface="+mn-ea"/>
                <a:cs typeface="+mn-cs"/>
              </a:rPr>
              <a:t>operator calls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constructor and it is reasonable in the output, that you see Student Constructor.  What about the Person Constructor output?</a:t>
            </a:r>
          </a:p>
          <a:p>
            <a:r>
              <a:rPr lang="en-US" sz="1200" kern="1200" dirty="0" smtClean="0">
                <a:solidFill>
                  <a:schemeClr val="tx1"/>
                </a:solidFill>
                <a:effectLst/>
                <a:latin typeface="+mn-lt"/>
                <a:ea typeface="+mn-ea"/>
                <a:cs typeface="+mn-cs"/>
              </a:rPr>
              <a:t>There is not a </a:t>
            </a:r>
            <a:r>
              <a:rPr lang="en-US" sz="1200" b="1" kern="1200" dirty="0" smtClean="0">
                <a:solidFill>
                  <a:schemeClr val="tx1"/>
                </a:solidFill>
                <a:effectLst/>
                <a:latin typeface="+mn-lt"/>
                <a:ea typeface="+mn-ea"/>
                <a:cs typeface="+mn-cs"/>
              </a:rPr>
              <a:t>new Person() </a:t>
            </a:r>
            <a:r>
              <a:rPr lang="en-US" sz="1200" kern="1200" dirty="0" smtClean="0">
                <a:solidFill>
                  <a:schemeClr val="tx1"/>
                </a:solidFill>
                <a:effectLst/>
                <a:latin typeface="+mn-lt"/>
                <a:ea typeface="+mn-ea"/>
                <a:cs typeface="+mn-cs"/>
              </a:rPr>
              <a:t>statement in the program and yet the evidence displays that somehow the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constructor is called.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 back to the van analogy.  If a custom van </a:t>
            </a:r>
            <a:r>
              <a:rPr lang="en-US" sz="1200" i="1" kern="1200" dirty="0" smtClean="0">
                <a:solidFill>
                  <a:schemeClr val="tx1"/>
                </a:solidFill>
                <a:effectLst/>
                <a:latin typeface="+mn-lt"/>
                <a:ea typeface="+mn-ea"/>
                <a:cs typeface="+mn-cs"/>
              </a:rPr>
              <a:t>is-a </a:t>
            </a:r>
            <a:r>
              <a:rPr lang="en-US" sz="1200" kern="1200" dirty="0" smtClean="0">
                <a:solidFill>
                  <a:schemeClr val="tx1"/>
                </a:solidFill>
                <a:effectLst/>
                <a:latin typeface="+mn-lt"/>
                <a:ea typeface="+mn-ea"/>
                <a:cs typeface="+mn-cs"/>
              </a:rPr>
              <a:t>van, does it not start with a plain-old-vanilla van first?  In other words, is it not required first to construct a van before you can construct a custom van?  This is precisely what happened in program </a:t>
            </a:r>
            <a:r>
              <a:rPr lang="en-US" sz="1200" b="1" kern="1200" dirty="0" smtClean="0">
                <a:solidFill>
                  <a:schemeClr val="tx1"/>
                </a:solidFill>
                <a:effectLst/>
                <a:latin typeface="+mn-lt"/>
                <a:ea typeface="+mn-ea"/>
                <a:cs typeface="+mn-cs"/>
              </a:rPr>
              <a:t>Java0909.java</a:t>
            </a:r>
            <a:r>
              <a:rPr lang="en-US" sz="1200" kern="1200" dirty="0" smtClean="0">
                <a:solidFill>
                  <a:schemeClr val="tx1"/>
                </a:solidFill>
                <a:effectLst/>
                <a:latin typeface="+mn-lt"/>
                <a:ea typeface="+mn-ea"/>
                <a:cs typeface="+mn-cs"/>
              </a:rPr>
              <a:t>.  One object is instantiated, but the </a:t>
            </a:r>
            <a:r>
              <a:rPr lang="en-US" sz="1200" b="1" kern="1200" dirty="0" smtClean="0">
                <a:solidFill>
                  <a:schemeClr val="tx1"/>
                </a:solidFill>
                <a:effectLst/>
                <a:latin typeface="+mn-lt"/>
                <a:ea typeface="+mn-ea"/>
                <a:cs typeface="+mn-cs"/>
              </a:rPr>
              <a:t>tom </a:t>
            </a:r>
            <a:r>
              <a:rPr lang="en-US" sz="1200" kern="1200" dirty="0" smtClean="0">
                <a:solidFill>
                  <a:schemeClr val="tx1"/>
                </a:solidFill>
                <a:effectLst/>
                <a:latin typeface="+mn-lt"/>
                <a:ea typeface="+mn-ea"/>
                <a:cs typeface="+mn-cs"/>
              </a:rPr>
              <a:t>object starts its life by first becoming a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and then becoming a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15</a:t>
            </a:fld>
            <a:endParaRPr lang="en-US"/>
          </a:p>
        </p:txBody>
      </p:sp>
    </p:spTree>
    <p:extLst>
      <p:ext uri="{BB962C8B-B14F-4D97-AF65-F5344CB8AC3E}">
        <p14:creationId xmlns:p14="http://schemas.microsoft.com/office/powerpoint/2010/main" val="502077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Java0910.java</a:t>
            </a:r>
            <a:r>
              <a:rPr lang="en-US" sz="1200" kern="1200" dirty="0" smtClean="0">
                <a:solidFill>
                  <a:schemeClr val="tx1"/>
                </a:solidFill>
                <a:effectLst/>
                <a:latin typeface="+mn-lt"/>
                <a:ea typeface="+mn-ea"/>
                <a:cs typeface="+mn-cs"/>
              </a:rPr>
              <a:t> helps to explain exactly how Java manages to handle this business of constructing a super class object first.  The program is almost identical to the previous program and generates the exact same output.  The only difference is shown in figure 9.21 where you can compare both of the two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constructors.  The second program uses a call to a </a:t>
            </a:r>
            <a:r>
              <a:rPr lang="en-US" sz="1200" b="1" kern="1200" dirty="0" smtClean="0">
                <a:solidFill>
                  <a:schemeClr val="tx1"/>
                </a:solidFill>
                <a:effectLst/>
                <a:latin typeface="+mn-lt"/>
                <a:ea typeface="+mn-ea"/>
                <a:cs typeface="+mn-cs"/>
              </a:rPr>
              <a:t>super </a:t>
            </a:r>
            <a:r>
              <a:rPr lang="en-US" sz="1200" kern="1200" dirty="0" smtClean="0">
                <a:solidFill>
                  <a:schemeClr val="tx1"/>
                </a:solidFill>
                <a:effectLst/>
                <a:latin typeface="+mn-lt"/>
                <a:ea typeface="+mn-ea"/>
                <a:cs typeface="+mn-cs"/>
              </a:rPr>
              <a:t>method, which calls the superclass constructor.  A programmer can do this, as it was done in </a:t>
            </a:r>
            <a:r>
              <a:rPr lang="en-US" sz="1200" b="1" kern="1200" dirty="0" smtClean="0">
                <a:solidFill>
                  <a:schemeClr val="tx1"/>
                </a:solidFill>
                <a:effectLst/>
                <a:latin typeface="+mn-lt"/>
                <a:ea typeface="+mn-ea"/>
                <a:cs typeface="+mn-cs"/>
              </a:rPr>
              <a:t>Java0910.java</a:t>
            </a:r>
            <a:r>
              <a:rPr lang="en-US" sz="1200" kern="1200" dirty="0" smtClean="0">
                <a:solidFill>
                  <a:schemeClr val="tx1"/>
                </a:solidFill>
                <a:effectLst/>
                <a:latin typeface="+mn-lt"/>
                <a:ea typeface="+mn-ea"/>
                <a:cs typeface="+mn-cs"/>
              </a:rPr>
              <a:t>, but Java is happy to do this for you automatically.  This is done, even if you do not provide the </a:t>
            </a:r>
            <a:r>
              <a:rPr lang="en-US" sz="1200" b="1" kern="1200" dirty="0" smtClean="0">
                <a:solidFill>
                  <a:schemeClr val="tx1"/>
                </a:solidFill>
                <a:effectLst/>
                <a:latin typeface="+mn-lt"/>
                <a:ea typeface="+mn-ea"/>
                <a:cs typeface="+mn-cs"/>
              </a:rPr>
              <a:t>super </a:t>
            </a:r>
            <a:r>
              <a:rPr lang="en-US" sz="1200" kern="1200" dirty="0" smtClean="0">
                <a:solidFill>
                  <a:schemeClr val="tx1"/>
                </a:solidFill>
                <a:effectLst/>
                <a:latin typeface="+mn-lt"/>
                <a:ea typeface="+mn-ea"/>
                <a:cs typeface="+mn-cs"/>
              </a:rPr>
              <a:t>statement in the subclass.</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16</a:t>
            </a:fld>
            <a:endParaRPr lang="en-US"/>
          </a:p>
        </p:txBody>
      </p:sp>
    </p:spTree>
    <p:extLst>
      <p:ext uri="{BB962C8B-B14F-4D97-AF65-F5344CB8AC3E}">
        <p14:creationId xmlns:p14="http://schemas.microsoft.com/office/powerpoint/2010/main" val="60505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have seen various program examples involving both inheritance and constructors.  In each case, evidence showed that the constructor of the superclass is executed first followed by executing the constructor of the subclass.  In each example, the superclass constructor used was a </a:t>
            </a:r>
            <a:r>
              <a:rPr lang="en-US" sz="1200" i="1" kern="1200" dirty="0" smtClean="0">
                <a:solidFill>
                  <a:schemeClr val="tx1"/>
                </a:solidFill>
                <a:effectLst/>
                <a:latin typeface="+mn-lt"/>
                <a:ea typeface="+mn-ea"/>
                <a:cs typeface="+mn-cs"/>
              </a:rPr>
              <a:t>no-parameter, default </a:t>
            </a:r>
            <a:r>
              <a:rPr lang="en-US" sz="1200" kern="1200" dirty="0" smtClean="0">
                <a:solidFill>
                  <a:schemeClr val="tx1"/>
                </a:solidFill>
                <a:effectLst/>
                <a:latin typeface="+mn-lt"/>
                <a:ea typeface="+mn-ea"/>
                <a:cs typeface="+mn-cs"/>
              </a:rPr>
              <a:t>constructor.  This begs the question what might happen if </a:t>
            </a:r>
            <a:r>
              <a:rPr lang="en-US" sz="1200" i="1" kern="1200" dirty="0" smtClean="0">
                <a:solidFill>
                  <a:schemeClr val="tx1"/>
                </a:solidFill>
                <a:effectLst/>
                <a:latin typeface="+mn-lt"/>
                <a:ea typeface="+mn-ea"/>
                <a:cs typeface="+mn-cs"/>
              </a:rPr>
              <a:t>parameter constructors</a:t>
            </a:r>
            <a:r>
              <a:rPr lang="en-US" sz="1200" kern="1200" dirty="0" smtClean="0">
                <a:solidFill>
                  <a:schemeClr val="tx1"/>
                </a:solidFill>
                <a:effectLst/>
                <a:latin typeface="+mn-lt"/>
                <a:ea typeface="+mn-ea"/>
                <a:cs typeface="+mn-cs"/>
              </a:rPr>
              <a:t> are used, and how is information passed in such a case on to the superclass?</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17</a:t>
            </a:fld>
            <a:endParaRPr lang="en-US"/>
          </a:p>
        </p:txBody>
      </p:sp>
    </p:spTree>
    <p:extLst>
      <p:ext uri="{BB962C8B-B14F-4D97-AF65-F5344CB8AC3E}">
        <p14:creationId xmlns:p14="http://schemas.microsoft.com/office/powerpoint/2010/main" val="1572324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Java0911.java</a:t>
            </a:r>
            <a:r>
              <a:rPr lang="en-US" sz="1200" kern="1200" dirty="0" smtClean="0">
                <a:solidFill>
                  <a:schemeClr val="tx1"/>
                </a:solidFill>
                <a:effectLst/>
                <a:latin typeface="+mn-lt"/>
                <a:ea typeface="+mn-ea"/>
                <a:cs typeface="+mn-cs"/>
              </a:rPr>
              <a:t>, in figure 9.22, shows the data information path.  The process starts by creating a new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object </a:t>
            </a:r>
            <a:r>
              <a:rPr lang="en-US" sz="1200" b="1" kern="1200" dirty="0" smtClean="0">
                <a:solidFill>
                  <a:schemeClr val="tx1"/>
                </a:solidFill>
                <a:effectLst/>
                <a:latin typeface="+mn-lt"/>
                <a:ea typeface="+mn-ea"/>
                <a:cs typeface="+mn-cs"/>
              </a:rPr>
              <a:t>tom</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constructor is called first with parameter information </a:t>
            </a:r>
            <a:r>
              <a:rPr lang="en-US" sz="1200" b="1" kern="1200" dirty="0" smtClean="0">
                <a:solidFill>
                  <a:schemeClr val="tx1"/>
                </a:solidFill>
                <a:effectLst/>
                <a:latin typeface="+mn-lt"/>
                <a:ea typeface="+mn-ea"/>
                <a:cs typeface="+mn-cs"/>
              </a:rPr>
              <a:t>(12,17)</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12 </a:t>
            </a:r>
            <a:r>
              <a:rPr lang="en-US" sz="1200" kern="1200" dirty="0" smtClean="0">
                <a:solidFill>
                  <a:schemeClr val="tx1"/>
                </a:solidFill>
                <a:effectLst/>
                <a:latin typeface="+mn-lt"/>
                <a:ea typeface="+mn-ea"/>
                <a:cs typeface="+mn-cs"/>
              </a:rPr>
              <a:t>is meant to be the value for the </a:t>
            </a:r>
            <a:r>
              <a:rPr lang="en-US" sz="1200" b="1" kern="1200" dirty="0" smtClean="0">
                <a:solidFill>
                  <a:schemeClr val="tx1"/>
                </a:solidFill>
                <a:effectLst/>
                <a:latin typeface="+mn-lt"/>
                <a:ea typeface="+mn-ea"/>
                <a:cs typeface="+mn-cs"/>
              </a:rPr>
              <a:t>grade </a:t>
            </a:r>
            <a:r>
              <a:rPr lang="en-US" sz="1200" kern="1200" dirty="0" smtClean="0">
                <a:solidFill>
                  <a:schemeClr val="tx1"/>
                </a:solidFill>
                <a:effectLst/>
                <a:latin typeface="+mn-lt"/>
                <a:ea typeface="+mn-ea"/>
                <a:cs typeface="+mn-cs"/>
              </a:rPr>
              <a: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attribute of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class and the </a:t>
            </a:r>
            <a:r>
              <a:rPr lang="en-US" sz="1200" b="1" kern="1200" dirty="0" smtClean="0">
                <a:solidFill>
                  <a:schemeClr val="tx1"/>
                </a:solidFill>
                <a:effectLst/>
                <a:latin typeface="+mn-lt"/>
                <a:ea typeface="+mn-ea"/>
                <a:cs typeface="+mn-cs"/>
              </a:rPr>
              <a:t>17 </a:t>
            </a:r>
            <a:r>
              <a:rPr lang="en-US" sz="1200" kern="1200" dirty="0" smtClean="0">
                <a:solidFill>
                  <a:schemeClr val="tx1"/>
                </a:solidFill>
                <a:effectLst/>
                <a:latin typeface="+mn-lt"/>
                <a:ea typeface="+mn-ea"/>
                <a:cs typeface="+mn-cs"/>
              </a:rPr>
              <a:t>is meant to be the value for the </a:t>
            </a:r>
            <a:r>
              <a:rPr lang="en-US" sz="1200" b="1" kern="1200" dirty="0" smtClean="0">
                <a:solidFill>
                  <a:schemeClr val="tx1"/>
                </a:solidFill>
                <a:effectLst/>
                <a:latin typeface="+mn-lt"/>
                <a:ea typeface="+mn-ea"/>
                <a:cs typeface="+mn-cs"/>
              </a:rPr>
              <a:t>age </a:t>
            </a:r>
            <a:r>
              <a:rPr lang="en-US" sz="1200" kern="1200" dirty="0" smtClean="0">
                <a:solidFill>
                  <a:schemeClr val="tx1"/>
                </a:solidFill>
                <a:effectLst/>
                <a:latin typeface="+mn-lt"/>
                <a:ea typeface="+mn-ea"/>
                <a:cs typeface="+mn-cs"/>
              </a:rPr>
              <a: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attribute of the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class.  The statement </a:t>
            </a:r>
            <a:r>
              <a:rPr lang="en-US" sz="1200" b="1" kern="1200" dirty="0" smtClean="0">
                <a:solidFill>
                  <a:schemeClr val="tx1"/>
                </a:solidFill>
                <a:effectLst/>
                <a:latin typeface="+mn-lt"/>
                <a:ea typeface="+mn-ea"/>
                <a:cs typeface="+mn-cs"/>
              </a:rPr>
              <a:t>new Student(12,17) </a:t>
            </a:r>
            <a:r>
              <a:rPr lang="en-US" sz="1200" kern="1200" dirty="0" smtClean="0">
                <a:solidFill>
                  <a:schemeClr val="tx1"/>
                </a:solidFill>
                <a:effectLst/>
                <a:latin typeface="+mn-lt"/>
                <a:ea typeface="+mn-ea"/>
                <a:cs typeface="+mn-cs"/>
              </a:rPr>
              <a:t>passes parameter values to the constructor method heading of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You have seen that a superclass object must be constructed first and that means that the </a:t>
            </a:r>
            <a:r>
              <a:rPr lang="en-US" sz="1200" b="1" kern="1200" dirty="0" smtClean="0">
                <a:solidFill>
                  <a:schemeClr val="tx1"/>
                </a:solidFill>
                <a:effectLst/>
                <a:latin typeface="+mn-lt"/>
                <a:ea typeface="+mn-ea"/>
                <a:cs typeface="+mn-cs"/>
              </a:rPr>
              <a:t>17 </a:t>
            </a:r>
            <a:r>
              <a:rPr lang="en-US" sz="1200" kern="1200" dirty="0" smtClean="0">
                <a:solidFill>
                  <a:schemeClr val="tx1"/>
                </a:solidFill>
                <a:effectLst/>
                <a:latin typeface="+mn-lt"/>
                <a:ea typeface="+mn-ea"/>
                <a:cs typeface="+mn-cs"/>
              </a:rPr>
              <a:t>value needs to travel to the superclass constructor before anything can happen in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subclass constructor.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Note, that the very </a:t>
            </a:r>
            <a:r>
              <a:rPr lang="en-US" sz="1200" b="1" kern="1200" dirty="0" smtClean="0">
                <a:solidFill>
                  <a:schemeClr val="tx1"/>
                </a:solidFill>
                <a:effectLst/>
                <a:latin typeface="+mn-lt"/>
                <a:ea typeface="+mn-ea"/>
                <a:cs typeface="+mn-cs"/>
              </a:rPr>
              <a:t>first</a:t>
            </a:r>
            <a:r>
              <a:rPr lang="en-US" sz="1200" kern="1200" dirty="0" smtClean="0">
                <a:solidFill>
                  <a:schemeClr val="tx1"/>
                </a:solidFill>
                <a:effectLst/>
                <a:latin typeface="+mn-lt"/>
                <a:ea typeface="+mn-ea"/>
                <a:cs typeface="+mn-cs"/>
              </a:rPr>
              <a:t> statement in the subclass constructor is </a:t>
            </a:r>
            <a:r>
              <a:rPr lang="en-US" sz="1200" b="1" kern="1200" dirty="0" smtClean="0">
                <a:solidFill>
                  <a:schemeClr val="tx1"/>
                </a:solidFill>
                <a:effectLst/>
                <a:latin typeface="+mn-lt"/>
                <a:ea typeface="+mn-ea"/>
                <a:cs typeface="+mn-cs"/>
              </a:rPr>
              <a:t>super(a)</a:t>
            </a:r>
            <a:r>
              <a:rPr lang="en-US" sz="1200" kern="1200" dirty="0" smtClean="0">
                <a:solidFill>
                  <a:schemeClr val="tx1"/>
                </a:solidFill>
                <a:effectLst/>
                <a:latin typeface="+mn-lt"/>
                <a:ea typeface="+mn-ea"/>
                <a:cs typeface="+mn-cs"/>
              </a:rPr>
              <a:t>.  Variable </a:t>
            </a:r>
            <a:r>
              <a:rPr lang="en-US" sz="1200" b="1"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(for </a:t>
            </a:r>
            <a:r>
              <a:rPr lang="en-US" sz="1200" b="1" kern="1200" dirty="0" smtClean="0">
                <a:solidFill>
                  <a:schemeClr val="tx1"/>
                </a:solidFill>
                <a:effectLst/>
                <a:latin typeface="+mn-lt"/>
                <a:ea typeface="+mn-ea"/>
                <a:cs typeface="+mn-cs"/>
              </a:rPr>
              <a:t>age</a:t>
            </a:r>
            <a:r>
              <a:rPr lang="en-US" sz="1200" kern="1200" dirty="0" smtClean="0">
                <a:solidFill>
                  <a:schemeClr val="tx1"/>
                </a:solidFill>
                <a:effectLst/>
                <a:latin typeface="+mn-lt"/>
                <a:ea typeface="+mn-ea"/>
                <a:cs typeface="+mn-cs"/>
              </a:rPr>
              <a:t>) has received a copy of the actual parameter </a:t>
            </a:r>
            <a:r>
              <a:rPr lang="en-US" sz="1200" b="1" kern="1200" dirty="0" smtClean="0">
                <a:solidFill>
                  <a:schemeClr val="tx1"/>
                </a:solidFill>
                <a:effectLst/>
                <a:latin typeface="+mn-lt"/>
                <a:ea typeface="+mn-ea"/>
                <a:cs typeface="+mn-cs"/>
              </a:rPr>
              <a:t>17 </a:t>
            </a:r>
            <a:r>
              <a:rPr lang="en-US" sz="1200" kern="1200" dirty="0" smtClean="0">
                <a:solidFill>
                  <a:schemeClr val="tx1"/>
                </a:solidFill>
                <a:effectLst/>
                <a:latin typeface="+mn-lt"/>
                <a:ea typeface="+mn-ea"/>
                <a:cs typeface="+mn-cs"/>
              </a:rPr>
              <a:t>and the superclass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constructor is now called with the </a:t>
            </a:r>
            <a:r>
              <a:rPr lang="en-US" sz="1200" b="1" kern="1200" dirty="0" smtClean="0">
                <a:solidFill>
                  <a:schemeClr val="tx1"/>
                </a:solidFill>
                <a:effectLst/>
                <a:latin typeface="+mn-lt"/>
                <a:ea typeface="+mn-ea"/>
                <a:cs typeface="+mn-cs"/>
              </a:rPr>
              <a:t>17 </a:t>
            </a:r>
            <a:r>
              <a:rPr lang="en-US" sz="1200" kern="1200" dirty="0" smtClean="0">
                <a:solidFill>
                  <a:schemeClr val="tx1"/>
                </a:solidFill>
                <a:effectLst/>
                <a:latin typeface="+mn-lt"/>
                <a:ea typeface="+mn-ea"/>
                <a:cs typeface="+mn-cs"/>
              </a:rPr>
              <a:t>value for </a:t>
            </a:r>
            <a:r>
              <a:rPr lang="en-US" sz="1200" b="1" kern="1200" dirty="0" smtClean="0">
                <a:solidFill>
                  <a:schemeClr val="tx1"/>
                </a:solidFill>
                <a:effectLst/>
                <a:latin typeface="+mn-lt"/>
                <a:ea typeface="+mn-ea"/>
                <a:cs typeface="+mn-cs"/>
              </a:rPr>
              <a:t>age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the superclass is satisfied, the </a:t>
            </a:r>
            <a:r>
              <a:rPr lang="en-US" sz="1200" b="1" kern="1200" dirty="0" smtClean="0">
                <a:solidFill>
                  <a:schemeClr val="tx1"/>
                </a:solidFill>
                <a:effectLst/>
                <a:latin typeface="+mn-lt"/>
                <a:ea typeface="+mn-ea"/>
                <a:cs typeface="+mn-cs"/>
              </a:rPr>
              <a:t>g </a:t>
            </a:r>
            <a:r>
              <a:rPr lang="en-US" sz="1200" kern="1200" dirty="0" smtClean="0">
                <a:solidFill>
                  <a:schemeClr val="tx1"/>
                </a:solidFill>
                <a:effectLst/>
                <a:latin typeface="+mn-lt"/>
                <a:ea typeface="+mn-ea"/>
                <a:cs typeface="+mn-cs"/>
              </a:rPr>
              <a:t>parameter provides the </a:t>
            </a:r>
            <a:r>
              <a:rPr lang="en-US" sz="1200" b="1" kern="1200" dirty="0" smtClean="0">
                <a:solidFill>
                  <a:schemeClr val="tx1"/>
                </a:solidFill>
                <a:effectLst/>
                <a:latin typeface="+mn-lt"/>
                <a:ea typeface="+mn-ea"/>
                <a:cs typeface="+mn-cs"/>
              </a:rPr>
              <a:t>12 </a:t>
            </a:r>
            <a:r>
              <a:rPr lang="en-US" sz="1200" kern="1200" dirty="0" smtClean="0">
                <a:solidFill>
                  <a:schemeClr val="tx1"/>
                </a:solidFill>
                <a:effectLst/>
                <a:latin typeface="+mn-lt"/>
                <a:ea typeface="+mn-ea"/>
                <a:cs typeface="+mn-cs"/>
              </a:rPr>
              <a:t>value to the </a:t>
            </a:r>
            <a:r>
              <a:rPr lang="en-US" sz="1200" b="1" kern="1200" dirty="0" smtClean="0">
                <a:solidFill>
                  <a:schemeClr val="tx1"/>
                </a:solidFill>
                <a:effectLst/>
                <a:latin typeface="+mn-lt"/>
                <a:ea typeface="+mn-ea"/>
                <a:cs typeface="+mn-cs"/>
              </a:rPr>
              <a:t>grade </a:t>
            </a:r>
            <a:r>
              <a:rPr lang="en-US" sz="1200" kern="1200" dirty="0" smtClean="0">
                <a:solidFill>
                  <a:schemeClr val="tx1"/>
                </a:solidFill>
                <a:effectLst/>
                <a:latin typeface="+mn-lt"/>
                <a:ea typeface="+mn-ea"/>
                <a:cs typeface="+mn-cs"/>
              </a:rPr>
              <a:t>attribute of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class.  Java is happy and all the attributes have received the proper value in the proper sequence. </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18</a:t>
            </a:fld>
            <a:endParaRPr lang="en-US"/>
          </a:p>
        </p:txBody>
      </p:sp>
    </p:spTree>
    <p:extLst>
      <p:ext uri="{BB962C8B-B14F-4D97-AF65-F5344CB8AC3E}">
        <p14:creationId xmlns:p14="http://schemas.microsoft.com/office/powerpoint/2010/main" val="3752638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parameter passing business to superclass constructors can happen at multiple levels.  Program </a:t>
            </a:r>
            <a:r>
              <a:rPr lang="en-US" sz="1200" b="1" kern="1200" dirty="0" smtClean="0">
                <a:solidFill>
                  <a:schemeClr val="tx1"/>
                </a:solidFill>
                <a:effectLst/>
                <a:latin typeface="+mn-lt"/>
                <a:ea typeface="+mn-ea"/>
                <a:cs typeface="+mn-cs"/>
              </a:rPr>
              <a:t>Java0912.java</a:t>
            </a:r>
            <a:r>
              <a:rPr lang="en-US" sz="1200" kern="1200" dirty="0" smtClean="0">
                <a:solidFill>
                  <a:schemeClr val="tx1"/>
                </a:solidFill>
                <a:effectLst/>
                <a:latin typeface="+mn-lt"/>
                <a:ea typeface="+mn-ea"/>
                <a:cs typeface="+mn-cs"/>
              </a:rPr>
              <a:t>, in figure 9.23, has three classes and information needs to be provided for attributes at three different levels.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highest superclass is </a:t>
            </a:r>
            <a:r>
              <a:rPr lang="en-US" sz="1200" b="1" kern="1200" dirty="0" smtClean="0">
                <a:solidFill>
                  <a:schemeClr val="tx1"/>
                </a:solidFill>
                <a:effectLst/>
                <a:latin typeface="+mn-lt"/>
                <a:ea typeface="+mn-ea"/>
                <a:cs typeface="+mn-cs"/>
              </a:rPr>
              <a:t>Animal</a:t>
            </a:r>
            <a:r>
              <a:rPr lang="en-US" sz="1200" kern="1200" dirty="0" smtClean="0">
                <a:solidFill>
                  <a:schemeClr val="tx1"/>
                </a:solidFill>
                <a:effectLst/>
                <a:latin typeface="+mn-lt"/>
                <a:ea typeface="+mn-ea"/>
                <a:cs typeface="+mn-cs"/>
              </a:rPr>
              <a:t>.  This is followed by </a:t>
            </a:r>
            <a:r>
              <a:rPr lang="en-US" sz="1200" b="1" kern="1200" dirty="0" smtClean="0">
                <a:solidFill>
                  <a:schemeClr val="tx1"/>
                </a:solidFill>
                <a:effectLst/>
                <a:latin typeface="+mn-lt"/>
                <a:ea typeface="+mn-ea"/>
                <a:cs typeface="+mn-cs"/>
              </a:rPr>
              <a:t>Mammal</a:t>
            </a:r>
            <a:r>
              <a:rPr lang="en-US" sz="1200" kern="1200" dirty="0" smtClean="0">
                <a:solidFill>
                  <a:schemeClr val="tx1"/>
                </a:solidFill>
                <a:effectLst/>
                <a:latin typeface="+mn-lt"/>
                <a:ea typeface="+mn-ea"/>
                <a:cs typeface="+mn-cs"/>
              </a:rPr>
              <a:t>, which </a:t>
            </a:r>
            <a:r>
              <a:rPr lang="en-US" sz="1200" b="1" kern="1200" dirty="0" smtClean="0">
                <a:solidFill>
                  <a:schemeClr val="tx1"/>
                </a:solidFill>
                <a:effectLst/>
                <a:latin typeface="+mn-lt"/>
                <a:ea typeface="+mn-ea"/>
                <a:cs typeface="+mn-cs"/>
              </a:rPr>
              <a:t>extends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Animal</a:t>
            </a:r>
            <a:r>
              <a:rPr lang="en-US" sz="1200" kern="1200" dirty="0" smtClean="0">
                <a:solidFill>
                  <a:schemeClr val="tx1"/>
                </a:solidFill>
                <a:effectLst/>
                <a:latin typeface="+mn-lt"/>
                <a:ea typeface="+mn-ea"/>
                <a:cs typeface="+mn-cs"/>
              </a:rPr>
              <a:t>.  In this situation </a:t>
            </a:r>
            <a:r>
              <a:rPr lang="en-US" sz="1200" b="1" kern="1200" dirty="0" smtClean="0">
                <a:solidFill>
                  <a:schemeClr val="tx1"/>
                </a:solidFill>
                <a:effectLst/>
                <a:latin typeface="+mn-lt"/>
                <a:ea typeface="+mn-ea"/>
                <a:cs typeface="+mn-cs"/>
              </a:rPr>
              <a:t>Mammal </a:t>
            </a:r>
            <a:r>
              <a:rPr lang="en-US" sz="1200" kern="1200" dirty="0" smtClean="0">
                <a:solidFill>
                  <a:schemeClr val="tx1"/>
                </a:solidFill>
                <a:effectLst/>
                <a:latin typeface="+mn-lt"/>
                <a:ea typeface="+mn-ea"/>
                <a:cs typeface="+mn-cs"/>
              </a:rPr>
              <a:t>is the subclass of </a:t>
            </a:r>
            <a:r>
              <a:rPr lang="en-US" sz="1200" b="1" kern="1200" dirty="0" smtClean="0">
                <a:solidFill>
                  <a:schemeClr val="tx1"/>
                </a:solidFill>
                <a:effectLst/>
                <a:latin typeface="+mn-lt"/>
                <a:ea typeface="+mn-ea"/>
                <a:cs typeface="+mn-cs"/>
              </a:rPr>
              <a:t>Animal </a:t>
            </a:r>
            <a:r>
              <a:rPr lang="en-US" sz="1200" kern="1200" dirty="0" smtClean="0">
                <a:solidFill>
                  <a:schemeClr val="tx1"/>
                </a:solidFill>
                <a:effectLst/>
                <a:latin typeface="+mn-lt"/>
                <a:ea typeface="+mn-ea"/>
                <a:cs typeface="+mn-cs"/>
              </a:rPr>
              <a:t>and simultaneously takes on the role of being the superclass of the </a:t>
            </a:r>
            <a:r>
              <a:rPr lang="en-US" sz="1200" b="1" kern="1200" dirty="0" smtClean="0">
                <a:solidFill>
                  <a:schemeClr val="tx1"/>
                </a:solidFill>
                <a:effectLst/>
                <a:latin typeface="+mn-lt"/>
                <a:ea typeface="+mn-ea"/>
                <a:cs typeface="+mn-cs"/>
              </a:rPr>
              <a:t>Cat </a:t>
            </a:r>
            <a:r>
              <a:rPr lang="en-US" sz="1200" kern="1200" dirty="0" smtClean="0">
                <a:solidFill>
                  <a:schemeClr val="tx1"/>
                </a:solidFill>
                <a:effectLst/>
                <a:latin typeface="+mn-lt"/>
                <a:ea typeface="+mn-ea"/>
                <a:cs typeface="+mn-cs"/>
              </a:rPr>
              <a:t>class.  This type of interaction is actually quite natural when you view your own world.  Every person is a child and then many children become parents.  For many years a person will be both a child and a parent.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Parameter passing in this three-level inheritance example starts at the bottom.  The testing class creates a </a:t>
            </a:r>
            <a:r>
              <a:rPr lang="en-US" sz="1200" b="1" kern="1200" dirty="0" smtClean="0">
                <a:solidFill>
                  <a:schemeClr val="tx1"/>
                </a:solidFill>
                <a:effectLst/>
                <a:latin typeface="+mn-lt"/>
                <a:ea typeface="+mn-ea"/>
                <a:cs typeface="+mn-cs"/>
              </a:rPr>
              <a:t>Cat </a:t>
            </a:r>
            <a:r>
              <a:rPr lang="en-US" sz="1200" kern="1200" dirty="0" smtClean="0">
                <a:solidFill>
                  <a:schemeClr val="tx1"/>
                </a:solidFill>
                <a:effectLst/>
                <a:latin typeface="+mn-lt"/>
                <a:ea typeface="+mn-ea"/>
                <a:cs typeface="+mn-cs"/>
              </a:rPr>
              <a:t>object </a:t>
            </a:r>
            <a:r>
              <a:rPr lang="en-US" sz="1200" b="1" kern="1200" dirty="0" smtClean="0">
                <a:solidFill>
                  <a:schemeClr val="tx1"/>
                </a:solidFill>
                <a:effectLst/>
                <a:latin typeface="+mn-lt"/>
                <a:ea typeface="+mn-ea"/>
                <a:cs typeface="+mn-cs"/>
              </a:rPr>
              <a:t>tiger </a:t>
            </a:r>
            <a:r>
              <a:rPr lang="en-US" sz="1200" kern="1200" dirty="0" smtClean="0">
                <a:solidFill>
                  <a:schemeClr val="tx1"/>
                </a:solidFill>
                <a:effectLst/>
                <a:latin typeface="+mn-lt"/>
                <a:ea typeface="+mn-ea"/>
                <a:cs typeface="+mn-cs"/>
              </a:rPr>
              <a:t>and calls the </a:t>
            </a:r>
            <a:r>
              <a:rPr lang="en-US" sz="1200" b="1" kern="1200" dirty="0" smtClean="0">
                <a:solidFill>
                  <a:schemeClr val="tx1"/>
                </a:solidFill>
                <a:effectLst/>
                <a:latin typeface="+mn-lt"/>
                <a:ea typeface="+mn-ea"/>
                <a:cs typeface="+mn-cs"/>
              </a:rPr>
              <a:t>Cat </a:t>
            </a:r>
            <a:r>
              <a:rPr lang="en-US" sz="1200" kern="1200" dirty="0" smtClean="0">
                <a:solidFill>
                  <a:schemeClr val="tx1"/>
                </a:solidFill>
                <a:effectLst/>
                <a:latin typeface="+mn-lt"/>
                <a:ea typeface="+mn-ea"/>
                <a:cs typeface="+mn-cs"/>
              </a:rPr>
              <a:t>constructor with three data values.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Cat </a:t>
            </a:r>
            <a:r>
              <a:rPr lang="en-US" sz="1200" kern="1200" dirty="0" smtClean="0">
                <a:solidFill>
                  <a:schemeClr val="tx1"/>
                </a:solidFill>
                <a:effectLst/>
                <a:latin typeface="+mn-lt"/>
                <a:ea typeface="+mn-ea"/>
                <a:cs typeface="+mn-cs"/>
              </a:rPr>
              <a:t>constructor receives the three data values and first passes two values to the superclass </a:t>
            </a:r>
            <a:r>
              <a:rPr lang="en-US" sz="1200" b="1" kern="1200" dirty="0" smtClean="0">
                <a:solidFill>
                  <a:schemeClr val="tx1"/>
                </a:solidFill>
                <a:effectLst/>
                <a:latin typeface="+mn-lt"/>
                <a:ea typeface="+mn-ea"/>
                <a:cs typeface="+mn-cs"/>
              </a:rPr>
              <a:t>Mammal </a:t>
            </a:r>
            <a:r>
              <a:rPr lang="en-US" sz="1200" kern="1200" dirty="0" smtClean="0">
                <a:solidFill>
                  <a:schemeClr val="tx1"/>
                </a:solidFill>
                <a:effectLst/>
                <a:latin typeface="+mn-lt"/>
                <a:ea typeface="+mn-ea"/>
                <a:cs typeface="+mn-cs"/>
              </a:rPr>
              <a:t>with the statement </a:t>
            </a:r>
            <a:r>
              <a:rPr lang="en-US" sz="1200" b="1" kern="1200" dirty="0" smtClean="0">
                <a:solidFill>
                  <a:schemeClr val="tx1"/>
                </a:solidFill>
                <a:effectLst/>
                <a:latin typeface="+mn-lt"/>
                <a:ea typeface="+mn-ea"/>
                <a:cs typeface="+mn-cs"/>
              </a:rPr>
              <a:t>super(</a:t>
            </a:r>
            <a:r>
              <a:rPr lang="en-US" sz="1200" b="1" kern="1200" dirty="0" err="1" smtClean="0">
                <a:solidFill>
                  <a:schemeClr val="tx1"/>
                </a:solidFill>
                <a:effectLst/>
                <a:latin typeface="+mn-lt"/>
                <a:ea typeface="+mn-ea"/>
                <a:cs typeface="+mn-cs"/>
              </a:rPr>
              <a:t>w,a</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the second level another </a:t>
            </a:r>
            <a:r>
              <a:rPr lang="en-US" sz="1200" b="1" kern="1200" dirty="0" smtClean="0">
                <a:solidFill>
                  <a:schemeClr val="tx1"/>
                </a:solidFill>
                <a:effectLst/>
                <a:latin typeface="+mn-lt"/>
                <a:ea typeface="+mn-ea"/>
                <a:cs typeface="+mn-cs"/>
              </a:rPr>
              <a:t>super(a) </a:t>
            </a:r>
            <a:r>
              <a:rPr lang="en-US" sz="1200" kern="1200" dirty="0" smtClean="0">
                <a:solidFill>
                  <a:schemeClr val="tx1"/>
                </a:solidFill>
                <a:effectLst/>
                <a:latin typeface="+mn-lt"/>
                <a:ea typeface="+mn-ea"/>
                <a:cs typeface="+mn-cs"/>
              </a:rPr>
              <a:t>statement is used to pass </a:t>
            </a:r>
            <a:r>
              <a:rPr lang="en-US" sz="1200" b="1" kern="1200" dirty="0" smtClean="0">
                <a:solidFill>
                  <a:schemeClr val="tx1"/>
                </a:solidFill>
                <a:effectLst/>
                <a:latin typeface="+mn-lt"/>
                <a:ea typeface="+mn-ea"/>
                <a:cs typeface="+mn-cs"/>
              </a:rPr>
              <a:t>age </a:t>
            </a:r>
            <a:r>
              <a:rPr lang="en-US" sz="1200" kern="1200" dirty="0" smtClean="0">
                <a:solidFill>
                  <a:schemeClr val="tx1"/>
                </a:solidFill>
                <a:effectLst/>
                <a:latin typeface="+mn-lt"/>
                <a:ea typeface="+mn-ea"/>
                <a:cs typeface="+mn-cs"/>
              </a:rPr>
              <a:t>to the highest super class.  This process can be used a large number of inheritance levels.  </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19</a:t>
            </a:fld>
            <a:endParaRPr lang="en-US"/>
          </a:p>
        </p:txBody>
      </p:sp>
    </p:spTree>
    <p:extLst>
      <p:ext uri="{BB962C8B-B14F-4D97-AF65-F5344CB8AC3E}">
        <p14:creationId xmlns:p14="http://schemas.microsoft.com/office/powerpoint/2010/main" val="333718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talk about </a:t>
            </a:r>
            <a:r>
              <a:rPr lang="en-US" sz="1200" i="1" kern="1200" dirty="0" smtClean="0">
                <a:solidFill>
                  <a:schemeClr val="tx1"/>
                </a:solidFill>
                <a:effectLst/>
                <a:latin typeface="+mn-lt"/>
                <a:ea typeface="+mn-ea"/>
                <a:cs typeface="+mn-cs"/>
              </a:rPr>
              <a:t>Multi-Level Inheritance</a:t>
            </a:r>
            <a:r>
              <a:rPr lang="en-US" sz="1200" kern="1200" dirty="0" smtClean="0">
                <a:solidFill>
                  <a:schemeClr val="tx1"/>
                </a:solidFill>
                <a:effectLst/>
                <a:latin typeface="+mn-lt"/>
                <a:ea typeface="+mn-ea"/>
                <a:cs typeface="+mn-cs"/>
              </a:rPr>
              <a:t>, be careful that you say it properly.  There is something else called </a:t>
            </a:r>
            <a:r>
              <a:rPr lang="en-US" sz="1200" i="1" kern="1200" dirty="0" smtClean="0">
                <a:solidFill>
                  <a:schemeClr val="tx1"/>
                </a:solidFill>
                <a:effectLst/>
                <a:latin typeface="+mn-lt"/>
                <a:ea typeface="+mn-ea"/>
                <a:cs typeface="+mn-cs"/>
              </a:rPr>
              <a:t>Multiple Inheritance</a:t>
            </a:r>
            <a:r>
              <a:rPr lang="en-US" sz="1200" kern="1200" dirty="0" smtClean="0">
                <a:solidFill>
                  <a:schemeClr val="tx1"/>
                </a:solidFill>
                <a:effectLst/>
                <a:latin typeface="+mn-lt"/>
                <a:ea typeface="+mn-ea"/>
                <a:cs typeface="+mn-cs"/>
              </a:rPr>
              <a:t> which sounds similar, but is completely different.  In </a:t>
            </a:r>
            <a:r>
              <a:rPr lang="en-US" sz="1200" i="1" kern="1200" dirty="0" smtClean="0">
                <a:solidFill>
                  <a:schemeClr val="tx1"/>
                </a:solidFill>
                <a:effectLst/>
                <a:latin typeface="+mn-lt"/>
                <a:ea typeface="+mn-ea"/>
                <a:cs typeface="+mn-cs"/>
              </a:rPr>
              <a:t>Multiple Inheritance</a:t>
            </a:r>
            <a:r>
              <a:rPr lang="en-US" sz="1200" kern="1200" dirty="0" smtClean="0">
                <a:solidFill>
                  <a:schemeClr val="tx1"/>
                </a:solidFill>
                <a:effectLst/>
                <a:latin typeface="+mn-lt"/>
                <a:ea typeface="+mn-ea"/>
                <a:cs typeface="+mn-cs"/>
              </a:rPr>
              <a:t>, one subclass can have multiple super classes. </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best way to explain the difference is to look at figure 9.24, below.  A dinosaur is-a reptile, and a dinosaur is also extinct.  Something else to keep in mind, Java allows </a:t>
            </a:r>
            <a:r>
              <a:rPr lang="en-US" sz="1200" i="1" kern="1200" dirty="0" smtClean="0">
                <a:solidFill>
                  <a:schemeClr val="tx1"/>
                </a:solidFill>
                <a:effectLst/>
                <a:latin typeface="+mn-lt"/>
                <a:ea typeface="+mn-ea"/>
                <a:cs typeface="+mn-cs"/>
              </a:rPr>
              <a:t>Multi-Level Inheritance</a:t>
            </a:r>
            <a:r>
              <a:rPr lang="en-US" sz="1200" kern="1200" dirty="0" smtClean="0">
                <a:solidFill>
                  <a:schemeClr val="tx1"/>
                </a:solidFill>
                <a:effectLst/>
                <a:latin typeface="+mn-lt"/>
                <a:ea typeface="+mn-ea"/>
                <a:cs typeface="+mn-cs"/>
              </a:rPr>
              <a:t>, but it does NOT allow </a:t>
            </a:r>
            <a:r>
              <a:rPr lang="en-US" sz="1200" i="1" kern="1200" dirty="0" smtClean="0">
                <a:solidFill>
                  <a:schemeClr val="tx1"/>
                </a:solidFill>
                <a:effectLst/>
                <a:latin typeface="+mn-lt"/>
                <a:ea typeface="+mn-ea"/>
                <a:cs typeface="+mn-cs"/>
              </a:rPr>
              <a:t>Multiple Inheritance</a:t>
            </a:r>
            <a:r>
              <a:rPr lang="en-US" sz="1200" kern="1200" dirty="0" smtClean="0">
                <a:solidFill>
                  <a:schemeClr val="tx1"/>
                </a:solidFill>
                <a:effectLst/>
                <a:latin typeface="+mn-lt"/>
                <a:ea typeface="+mn-ea"/>
                <a:cs typeface="+mn-cs"/>
              </a:rPr>
              <a:t>.  Some languages, like C++, allow </a:t>
            </a:r>
            <a:r>
              <a:rPr lang="en-US" sz="1200" i="1" kern="1200" dirty="0" smtClean="0">
                <a:solidFill>
                  <a:schemeClr val="tx1"/>
                </a:solidFill>
                <a:effectLst/>
                <a:latin typeface="+mn-lt"/>
                <a:ea typeface="+mn-ea"/>
                <a:cs typeface="+mn-cs"/>
              </a:rPr>
              <a:t>multiple inheritance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20</a:t>
            </a:fld>
            <a:endParaRPr lang="en-US"/>
          </a:p>
        </p:txBody>
      </p:sp>
    </p:spTree>
    <p:extLst>
      <p:ext uri="{BB962C8B-B14F-4D97-AF65-F5344CB8AC3E}">
        <p14:creationId xmlns:p14="http://schemas.microsoft.com/office/powerpoint/2010/main" val="931899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 the program examples have conveniently used method identifiers in the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class that are not identical.  Considering the fact that a major reason for using inheritance is the </a:t>
            </a:r>
            <a:r>
              <a:rPr lang="en-US" sz="1200" i="1" kern="1200" dirty="0" smtClean="0">
                <a:solidFill>
                  <a:schemeClr val="tx1"/>
                </a:solidFill>
                <a:effectLst/>
                <a:latin typeface="+mn-lt"/>
                <a:ea typeface="+mn-ea"/>
                <a:cs typeface="+mn-cs"/>
              </a:rPr>
              <a:t>re-definition </a:t>
            </a:r>
            <a:r>
              <a:rPr lang="en-US" sz="1200" kern="1200" dirty="0" smtClean="0">
                <a:solidFill>
                  <a:schemeClr val="tx1"/>
                </a:solidFill>
                <a:effectLst/>
                <a:latin typeface="+mn-lt"/>
                <a:ea typeface="+mn-ea"/>
                <a:cs typeface="+mn-cs"/>
              </a:rPr>
              <a:t>of existing method, it should be quite common to use identical identifiers in multiple classes.  How does Java handle this confusion? </a:t>
            </a:r>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22</a:t>
            </a:fld>
            <a:endParaRPr lang="en-US"/>
          </a:p>
        </p:txBody>
      </p:sp>
    </p:spTree>
    <p:extLst>
      <p:ext uri="{BB962C8B-B14F-4D97-AF65-F5344CB8AC3E}">
        <p14:creationId xmlns:p14="http://schemas.microsoft.com/office/powerpoint/2010/main" val="141250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programming language is initially so complex that it is necessary to use various language features that are not immediately explained.  Explaining everything may be very thorough, but such an approach will be very intimidating and certainly overwhelming.  Now you are ready to explore inheritance.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Students frequently make a common mistake with inheritance.  They confuse the </a:t>
            </a:r>
            <a:r>
              <a:rPr lang="en-US" sz="1200" i="1" kern="1200" dirty="0" smtClean="0">
                <a:solidFill>
                  <a:schemeClr val="tx1"/>
                </a:solidFill>
                <a:effectLst/>
                <a:latin typeface="+mn-lt"/>
                <a:ea typeface="+mn-ea"/>
                <a:cs typeface="+mn-cs"/>
              </a:rPr>
              <a:t>"is-a" </a:t>
            </a:r>
            <a:r>
              <a:rPr lang="en-US" sz="1200" kern="1200" dirty="0" smtClean="0">
                <a:solidFill>
                  <a:schemeClr val="tx1"/>
                </a:solidFill>
                <a:effectLst/>
                <a:latin typeface="+mn-lt"/>
                <a:ea typeface="+mn-ea"/>
                <a:cs typeface="+mn-cs"/>
              </a:rPr>
              <a:t>relationship with the </a:t>
            </a:r>
            <a:r>
              <a:rPr lang="en-US" sz="1200" i="1" kern="1200" dirty="0" smtClean="0">
                <a:solidFill>
                  <a:schemeClr val="tx1"/>
                </a:solidFill>
                <a:effectLst/>
                <a:latin typeface="+mn-lt"/>
                <a:ea typeface="+mn-ea"/>
                <a:cs typeface="+mn-cs"/>
              </a:rPr>
              <a:t>"has-a"</a:t>
            </a:r>
            <a:r>
              <a:rPr lang="en-US" sz="1200" kern="1200" dirty="0" smtClean="0">
                <a:solidFill>
                  <a:schemeClr val="tx1"/>
                </a:solidFill>
                <a:effectLst/>
                <a:latin typeface="+mn-lt"/>
                <a:ea typeface="+mn-ea"/>
                <a:cs typeface="+mn-cs"/>
              </a:rPr>
              <a:t> relationship.  Both relationships involve class interaction and both are very useful in computer science, but they are very different.  Go back to the van example.  Our van custom converter started with a fully functional van and customized it.  The finished product “</a:t>
            </a:r>
            <a:r>
              <a:rPr lang="en-US" sz="1200" i="1" kern="1200" dirty="0" smtClean="0">
                <a:solidFill>
                  <a:schemeClr val="tx1"/>
                </a:solidFill>
                <a:effectLst/>
                <a:latin typeface="+mn-lt"/>
                <a:ea typeface="+mn-ea"/>
                <a:cs typeface="+mn-cs"/>
              </a:rPr>
              <a:t>is-a” </a:t>
            </a:r>
            <a:r>
              <a:rPr lang="en-US" sz="1200" kern="1200" dirty="0" smtClean="0">
                <a:solidFill>
                  <a:schemeClr val="tx1"/>
                </a:solidFill>
                <a:effectLst/>
                <a:latin typeface="+mn-lt"/>
                <a:ea typeface="+mn-ea"/>
                <a:cs typeface="+mn-cs"/>
              </a:rPr>
              <a:t>van.</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a:t>
            </a:fld>
            <a:endParaRPr lang="en-US"/>
          </a:p>
        </p:txBody>
      </p:sp>
    </p:spTree>
    <p:extLst>
      <p:ext uri="{BB962C8B-B14F-4D97-AF65-F5344CB8AC3E}">
        <p14:creationId xmlns:p14="http://schemas.microsoft.com/office/powerpoint/2010/main" val="2844865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questions are answered by this section starting with program </a:t>
            </a:r>
            <a:r>
              <a:rPr lang="en-US" sz="1200" b="1" kern="1200" dirty="0" smtClean="0">
                <a:solidFill>
                  <a:schemeClr val="tx1"/>
                </a:solidFill>
                <a:effectLst/>
                <a:latin typeface="+mn-lt"/>
                <a:ea typeface="+mn-ea"/>
                <a:cs typeface="+mn-cs"/>
              </a:rPr>
              <a:t>Java0913.java</a:t>
            </a:r>
            <a:r>
              <a:rPr lang="en-US" sz="1200" kern="1200" dirty="0" smtClean="0">
                <a:solidFill>
                  <a:schemeClr val="tx1"/>
                </a:solidFill>
                <a:effectLst/>
                <a:latin typeface="+mn-lt"/>
                <a:ea typeface="+mn-ea"/>
                <a:cs typeface="+mn-cs"/>
              </a:rPr>
              <a:t>, shown in figure 9.25.  In that program example both the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class and the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class use method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return the data information of the class.  </a:t>
            </a:r>
          </a:p>
          <a:p>
            <a:endParaRPr lang="en-US" dirty="0" smtClean="0"/>
          </a:p>
          <a:p>
            <a:r>
              <a:rPr lang="en-US" sz="1200" kern="1200" dirty="0" smtClean="0">
                <a:solidFill>
                  <a:schemeClr val="tx1"/>
                </a:solidFill>
                <a:effectLst/>
                <a:latin typeface="+mn-lt"/>
                <a:ea typeface="+mn-ea"/>
                <a:cs typeface="+mn-cs"/>
              </a:rPr>
              <a:t>I am sure that you are not surprised by the program output in figure 9.25.   There are two different methods with the same name, but the values returned are the values we want.  This is not too tricky for Java.  You call an </a:t>
            </a:r>
            <a:r>
              <a:rPr lang="en-US" sz="1200" b="1" kern="1200" dirty="0" err="1" smtClean="0">
                <a:solidFill>
                  <a:schemeClr val="tx1"/>
                </a:solidFill>
                <a:effectLst/>
                <a:latin typeface="+mn-lt"/>
                <a:ea typeface="+mn-ea"/>
                <a:cs typeface="+mn-cs"/>
              </a:rPr>
              <a:t>ann</a:t>
            </a:r>
            <a:r>
              <a:rPr lang="en-US" sz="1200" b="1" kern="120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object and you get </a:t>
            </a:r>
            <a:r>
              <a:rPr lang="en-US" sz="1200" b="1" kern="1200" dirty="0" err="1" smtClean="0">
                <a:solidFill>
                  <a:schemeClr val="tx1"/>
                </a:solidFill>
                <a:effectLst/>
                <a:latin typeface="+mn-lt"/>
                <a:ea typeface="+mn-ea"/>
                <a:cs typeface="+mn-cs"/>
              </a:rPr>
              <a:t>ann</a:t>
            </a:r>
            <a:r>
              <a:rPr lang="en-US" sz="1200" kern="1200" dirty="0" err="1" smtClean="0">
                <a:solidFill>
                  <a:schemeClr val="tx1"/>
                </a:solidFill>
                <a:effectLst/>
                <a:latin typeface="+mn-lt"/>
                <a:ea typeface="+mn-ea"/>
                <a:cs typeface="+mn-cs"/>
              </a:rPr>
              <a:t>'s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  Then you continue and call a </a:t>
            </a:r>
            <a:r>
              <a:rPr lang="en-US" sz="1200" b="1" kern="1200" dirty="0" smtClean="0">
                <a:solidFill>
                  <a:schemeClr val="tx1"/>
                </a:solidFill>
                <a:effectLst/>
                <a:latin typeface="+mn-lt"/>
                <a:ea typeface="+mn-ea"/>
                <a:cs typeface="+mn-cs"/>
              </a:rPr>
              <a:t>tom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object and you get </a:t>
            </a:r>
            <a:r>
              <a:rPr lang="en-US" sz="1200" b="1" kern="1200" dirty="0" smtClean="0">
                <a:solidFill>
                  <a:schemeClr val="tx1"/>
                </a:solidFill>
                <a:effectLst/>
                <a:latin typeface="+mn-lt"/>
                <a:ea typeface="+mn-ea"/>
                <a:cs typeface="+mn-cs"/>
              </a:rPr>
              <a:t>tom</a:t>
            </a:r>
            <a:r>
              <a:rPr lang="en-US" sz="1200" kern="1200" dirty="0" smtClean="0">
                <a:solidFill>
                  <a:schemeClr val="tx1"/>
                </a:solidFill>
                <a:effectLst/>
                <a:latin typeface="+mn-lt"/>
                <a:ea typeface="+mn-ea"/>
                <a:cs typeface="+mn-cs"/>
              </a:rPr>
              <a:t>'s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was no confusion in </a:t>
            </a:r>
            <a:r>
              <a:rPr lang="en-US" sz="1200" b="1" kern="1200" dirty="0" smtClean="0">
                <a:solidFill>
                  <a:schemeClr val="tx1"/>
                </a:solidFill>
                <a:effectLst/>
                <a:latin typeface="+mn-lt"/>
                <a:ea typeface="+mn-ea"/>
                <a:cs typeface="+mn-cs"/>
              </a:rPr>
              <a:t>Java0913.java</a:t>
            </a:r>
            <a:r>
              <a:rPr lang="en-US" sz="1200" kern="1200" dirty="0" smtClean="0">
                <a:solidFill>
                  <a:schemeClr val="tx1"/>
                </a:solidFill>
                <a:effectLst/>
                <a:latin typeface="+mn-lt"/>
                <a:ea typeface="+mn-ea"/>
                <a:cs typeface="+mn-cs"/>
              </a:rPr>
              <a:t>.  Java executes the method that is defined by the object that you are using.  Fair enough.  Now what happens if you have a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object and you do not want to call the </a:t>
            </a:r>
            <a:r>
              <a:rPr lang="en-US" sz="1200" b="1" kern="1200" dirty="0" smtClean="0">
                <a:solidFill>
                  <a:schemeClr val="tx1"/>
                </a:solidFill>
                <a:effectLst/>
                <a:latin typeface="+mn-lt"/>
                <a:ea typeface="+mn-ea"/>
                <a:cs typeface="+mn-cs"/>
              </a:rPr>
              <a:t>Student </a:t>
            </a:r>
            <a:r>
              <a:rPr lang="en-US" sz="1200" b="1" kern="1200" dirty="0" err="1" smtClean="0">
                <a:solidFill>
                  <a:schemeClr val="tx1"/>
                </a:solidFill>
                <a:effectLst/>
                <a:latin typeface="+mn-lt"/>
                <a:ea typeface="+mn-ea"/>
                <a:cs typeface="+mn-cs"/>
              </a:rPr>
              <a:t>getData</a:t>
            </a:r>
            <a:r>
              <a:rPr lang="en-US" sz="1200" kern="1200" dirty="0" smtClean="0">
                <a:solidFill>
                  <a:schemeClr val="tx1"/>
                </a:solidFill>
                <a:effectLst/>
                <a:latin typeface="+mn-lt"/>
                <a:ea typeface="+mn-ea"/>
                <a:cs typeface="+mn-cs"/>
              </a:rPr>
              <a:t>, you want the </a:t>
            </a:r>
            <a:r>
              <a:rPr lang="en-US" sz="1200" b="1" kern="1200" dirty="0" smtClean="0">
                <a:solidFill>
                  <a:schemeClr val="tx1"/>
                </a:solidFill>
                <a:effectLst/>
                <a:latin typeface="+mn-lt"/>
                <a:ea typeface="+mn-ea"/>
                <a:cs typeface="+mn-cs"/>
              </a:rPr>
              <a:t>Person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a:t>
            </a:r>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23</a:t>
            </a:fld>
            <a:endParaRPr lang="en-US"/>
          </a:p>
        </p:txBody>
      </p:sp>
    </p:spTree>
    <p:extLst>
      <p:ext uri="{BB962C8B-B14F-4D97-AF65-F5344CB8AC3E}">
        <p14:creationId xmlns:p14="http://schemas.microsoft.com/office/powerpoint/2010/main" val="20944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Java0914.java</a:t>
            </a:r>
            <a:r>
              <a:rPr lang="en-US" sz="1200" kern="1200" dirty="0" smtClean="0">
                <a:solidFill>
                  <a:schemeClr val="tx1"/>
                </a:solidFill>
                <a:effectLst/>
                <a:latin typeface="+mn-lt"/>
                <a:ea typeface="+mn-ea"/>
                <a:cs typeface="+mn-cs"/>
              </a:rPr>
              <a:t>, in figure 9.26 actually calls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twice with the intention to get two different values.  This requirement is handled by using </a:t>
            </a:r>
            <a:r>
              <a:rPr lang="en-US" sz="1200" b="1" kern="1200" dirty="0" smtClean="0">
                <a:solidFill>
                  <a:schemeClr val="tx1"/>
                </a:solidFill>
                <a:effectLst/>
                <a:latin typeface="+mn-lt"/>
                <a:ea typeface="+mn-ea"/>
                <a:cs typeface="+mn-cs"/>
              </a:rPr>
              <a:t>super </a:t>
            </a:r>
            <a:r>
              <a:rPr lang="en-US" sz="1200" kern="1200" dirty="0" smtClean="0">
                <a:solidFill>
                  <a:schemeClr val="tx1"/>
                </a:solidFill>
                <a:effectLst/>
                <a:latin typeface="+mn-lt"/>
                <a:ea typeface="+mn-ea"/>
                <a:cs typeface="+mn-cs"/>
              </a:rPr>
              <a:t>in front of </a:t>
            </a:r>
            <a:r>
              <a:rPr lang="en-US" sz="1200" b="1" kern="1200" dirty="0" err="1" smtClean="0">
                <a:solidFill>
                  <a:schemeClr val="tx1"/>
                </a:solidFill>
                <a:effectLst/>
                <a:latin typeface="+mn-lt"/>
                <a:ea typeface="+mn-ea"/>
                <a:cs typeface="+mn-cs"/>
              </a:rPr>
              <a:t>getData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indicate the superclass method.</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24</a:t>
            </a:fld>
            <a:endParaRPr lang="en-US"/>
          </a:p>
        </p:txBody>
      </p:sp>
    </p:spTree>
    <p:extLst>
      <p:ext uri="{BB962C8B-B14F-4D97-AF65-F5344CB8AC3E}">
        <p14:creationId xmlns:p14="http://schemas.microsoft.com/office/powerpoint/2010/main" val="1644956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looking at program Java0915.java, in figure 9.28.  Specifically, look at the main method and observe how the objects are constructed.   You are used to seeing the same identifier at the start and end of an object definition, like</a:t>
            </a:r>
          </a:p>
          <a:p>
            <a:endParaRPr lang="en-US" dirty="0" smtClean="0"/>
          </a:p>
          <a:p>
            <a:r>
              <a:rPr lang="en-US" dirty="0" smtClean="0"/>
              <a:t>Cat </a:t>
            </a:r>
            <a:r>
              <a:rPr lang="en-US" dirty="0" err="1" smtClean="0"/>
              <a:t>barry</a:t>
            </a:r>
            <a:r>
              <a:rPr lang="en-US" dirty="0" smtClean="0"/>
              <a:t> = new Cat();</a:t>
            </a:r>
          </a:p>
          <a:p>
            <a:endParaRPr lang="en-US" dirty="0" smtClean="0"/>
          </a:p>
          <a:p>
            <a:r>
              <a:rPr lang="en-US" dirty="0" smtClean="0"/>
              <a:t>What you see in this program example is quite different.  There are three definitions and all three use the same class identifier, Animal, but then each object uses a different constructor, Cat, Bird and Fish.  This type of Java code is quite common.  Right now in this program there is little benefit.  The program executes in the exact same manner if the declarations in figure 9.27 were used.</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28</a:t>
            </a:fld>
            <a:endParaRPr lang="en-US"/>
          </a:p>
        </p:txBody>
      </p:sp>
    </p:spTree>
    <p:extLst>
      <p:ext uri="{BB962C8B-B14F-4D97-AF65-F5344CB8AC3E}">
        <p14:creationId xmlns:p14="http://schemas.microsoft.com/office/powerpoint/2010/main" val="2652733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program Java0916.java, in figure 9.29, changes classes Cat, Bird and Fish, which now have a new </a:t>
            </a:r>
            <a:r>
              <a:rPr lang="en-US" dirty="0" err="1" smtClean="0"/>
              <a:t>getType</a:t>
            </a:r>
            <a:r>
              <a:rPr lang="en-US" dirty="0" smtClean="0"/>
              <a:t> method.  The </a:t>
            </a:r>
            <a:r>
              <a:rPr lang="en-US" dirty="0" err="1" smtClean="0"/>
              <a:t>getType</a:t>
            </a:r>
            <a:r>
              <a:rPr lang="en-US" dirty="0" smtClean="0"/>
              <a:t> method has the same name and the same purpose, but the methods are specialized to return the value of the object's data attribute.  Using the same class name is the culprit.  Cat, Bird and Fish may extend Animal, but </a:t>
            </a:r>
            <a:r>
              <a:rPr lang="en-US" dirty="0" err="1" smtClean="0"/>
              <a:t>getType</a:t>
            </a:r>
            <a:r>
              <a:rPr lang="en-US" dirty="0" smtClean="0"/>
              <a:t> is not a re-definition, it is new-definition and Java cannot find this method anywhere in the Animal class.</a:t>
            </a:r>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29</a:t>
            </a:fld>
            <a:endParaRPr lang="en-US"/>
          </a:p>
        </p:txBody>
      </p:sp>
    </p:spTree>
    <p:extLst>
      <p:ext uri="{BB962C8B-B14F-4D97-AF65-F5344CB8AC3E}">
        <p14:creationId xmlns:p14="http://schemas.microsoft.com/office/powerpoint/2010/main" val="3831144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Java0917.java, in figure 9.30, eliminates the error by creating three objects of three separate classes and not extending the Animal class.  This is all very nice, but it makes you wonder why we started on this road of using the same class identifier with three different constructors.   There also is the issue that the program in figure 9.30 does not use inheritance, which is the whole purpose of this chapter.</a:t>
            </a:r>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30</a:t>
            </a:fld>
            <a:endParaRPr lang="en-US"/>
          </a:p>
        </p:txBody>
      </p:sp>
    </p:spTree>
    <p:extLst>
      <p:ext uri="{BB962C8B-B14F-4D97-AF65-F5344CB8AC3E}">
        <p14:creationId xmlns:p14="http://schemas.microsoft.com/office/powerpoint/2010/main" val="3307541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reason for the inheritance and there is a reason to make every object an Animal object.  Program, Java0918.java, in figure 9.31, goes back to the earlier program.  Once again Cat, Bird and Fish extend Animal, but now the Animal class has a peculiar </a:t>
            </a:r>
            <a:r>
              <a:rPr lang="en-US" dirty="0" err="1" smtClean="0"/>
              <a:t>getType</a:t>
            </a:r>
            <a:r>
              <a:rPr lang="en-US" dirty="0" smtClean="0"/>
              <a:t> method that returns an empty string.  The Animal class does not appear to be that practical either since it stores no values in any attributes.</a:t>
            </a:r>
          </a:p>
          <a:p>
            <a:endParaRPr lang="en-US" dirty="0" smtClean="0"/>
          </a:p>
          <a:p>
            <a:r>
              <a:rPr lang="en-US" dirty="0" smtClean="0"/>
              <a:t>We call Animal an umbrella class, since it covers multiple classes.  In your school there are boys and girls; there are 9th, 10th, 11th and 12 graders; there are football players, cheerleaders and band members; there are many, many categories in your school and they all fall under the single umbrella of students.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31</a:t>
            </a:fld>
            <a:endParaRPr lang="en-US"/>
          </a:p>
        </p:txBody>
      </p:sp>
    </p:spTree>
    <p:extLst>
      <p:ext uri="{BB962C8B-B14F-4D97-AF65-F5344CB8AC3E}">
        <p14:creationId xmlns:p14="http://schemas.microsoft.com/office/powerpoint/2010/main" val="1179440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very significant concept that will be investigated in great detail in a future chapter titled Focus on OOP, Polymorphism.  Right now you are seeing the programs in this section for two reasons.  First, it sets the stage for the future polymorphism chapter.  Second, you will see this type of code the </a:t>
            </a:r>
            <a:r>
              <a:rPr lang="en-US" dirty="0" err="1" smtClean="0"/>
              <a:t>GirdWorld</a:t>
            </a:r>
            <a:r>
              <a:rPr lang="en-US" dirty="0" smtClean="0"/>
              <a:t> Case Study.  You need to understand that it is quite normal, and desirable, to declare multiple classes under one umbrella.  For now the understanding part is not at all complete, but please accept that it is appropriate and used for polymorphism in Object Oriented Programming.</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32</a:t>
            </a:fld>
            <a:endParaRPr lang="en-US"/>
          </a:p>
        </p:txBody>
      </p:sp>
    </p:spTree>
    <p:extLst>
      <p:ext uri="{BB962C8B-B14F-4D97-AF65-F5344CB8AC3E}">
        <p14:creationId xmlns:p14="http://schemas.microsoft.com/office/powerpoint/2010/main" val="1683137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inheritance it is possible to use existing classes with all their available features, both methods and attributes.  The existing class is called the </a:t>
            </a:r>
            <a:r>
              <a:rPr lang="en-US" sz="1200" i="1" kern="1200" dirty="0" smtClean="0">
                <a:solidFill>
                  <a:schemeClr val="tx1"/>
                </a:solidFill>
                <a:effectLst/>
                <a:latin typeface="+mn-lt"/>
                <a:ea typeface="+mn-ea"/>
                <a:cs typeface="+mn-cs"/>
              </a:rPr>
              <a:t>superclass </a:t>
            </a:r>
            <a:r>
              <a:rPr lang="en-US" sz="1200" kern="1200" dirty="0" smtClean="0">
                <a:solidFill>
                  <a:schemeClr val="tx1"/>
                </a:solidFill>
                <a:effectLst/>
                <a:latin typeface="+mn-lt"/>
                <a:ea typeface="+mn-ea"/>
                <a:cs typeface="+mn-cs"/>
              </a:rPr>
              <a:t>and the new class derived from the superclass is called the </a:t>
            </a:r>
            <a:r>
              <a:rPr lang="en-US" sz="1200" i="1" kern="1200" dirty="0" smtClean="0">
                <a:solidFill>
                  <a:schemeClr val="tx1"/>
                </a:solidFill>
                <a:effectLst/>
                <a:latin typeface="+mn-lt"/>
                <a:ea typeface="+mn-ea"/>
                <a:cs typeface="+mn-cs"/>
              </a:rPr>
              <a:t>subclass</a:t>
            </a:r>
            <a:r>
              <a:rPr lang="en-US" sz="1200" kern="1200" dirty="0" smtClean="0">
                <a:solidFill>
                  <a:schemeClr val="tx1"/>
                </a:solidFill>
                <a:effectLst/>
                <a:latin typeface="+mn-lt"/>
                <a:ea typeface="+mn-ea"/>
                <a:cs typeface="+mn-cs"/>
              </a:rPr>
              <a:t>.  Inheritance involves an "is-a" relationship.  This means that first and foremost every subclass "is-a"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superclass.  Geometry provides good examples, such as </a:t>
            </a:r>
            <a:r>
              <a:rPr lang="en-US" sz="1200" i="1" kern="1200" dirty="0" smtClean="0">
                <a:solidFill>
                  <a:schemeClr val="tx1"/>
                </a:solidFill>
                <a:effectLst/>
                <a:latin typeface="+mn-lt"/>
                <a:ea typeface="+mn-ea"/>
                <a:cs typeface="+mn-cs"/>
              </a:rPr>
              <a:t>a square is-a rectangle</a:t>
            </a:r>
            <a:r>
              <a:rPr lang="en-US" sz="1200" kern="1200" dirty="0" smtClean="0">
                <a:solidFill>
                  <a:schemeClr val="tx1"/>
                </a:solidFill>
                <a:effectLst/>
                <a:latin typeface="+mn-lt"/>
                <a:ea typeface="+mn-ea"/>
                <a:cs typeface="+mn-cs"/>
              </a:rPr>
              <a:t>.  In Java the reserved word </a:t>
            </a:r>
            <a:r>
              <a:rPr lang="en-US" sz="1200" b="1" kern="1200" dirty="0" smtClean="0">
                <a:solidFill>
                  <a:schemeClr val="tx1"/>
                </a:solidFill>
                <a:effectLst/>
                <a:latin typeface="+mn-lt"/>
                <a:ea typeface="+mn-ea"/>
                <a:cs typeface="+mn-cs"/>
              </a:rPr>
              <a:t>extends </a:t>
            </a:r>
            <a:r>
              <a:rPr lang="en-US" sz="1200" kern="1200" dirty="0" smtClean="0">
                <a:solidFill>
                  <a:schemeClr val="tx1"/>
                </a:solidFill>
                <a:effectLst/>
                <a:latin typeface="+mn-lt"/>
                <a:ea typeface="+mn-ea"/>
                <a:cs typeface="+mn-cs"/>
              </a:rPr>
              <a:t>is used to indicate that a class declaration is a subclass of an existing superclass.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very important not to confuse </a:t>
            </a:r>
            <a:r>
              <a:rPr lang="en-US" sz="1200" i="1" kern="1200" dirty="0" smtClean="0">
                <a:solidFill>
                  <a:schemeClr val="tx1"/>
                </a:solidFill>
                <a:effectLst/>
                <a:latin typeface="+mn-lt"/>
                <a:ea typeface="+mn-ea"/>
                <a:cs typeface="+mn-cs"/>
              </a:rPr>
              <a:t>inheritance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a:t>
            </a:r>
            <a:r>
              <a:rPr lang="en-US" sz="1200" i="1" kern="1200" dirty="0" smtClean="0">
                <a:solidFill>
                  <a:schemeClr val="tx1"/>
                </a:solidFill>
                <a:effectLst/>
                <a:latin typeface="+mn-lt"/>
                <a:ea typeface="+mn-ea"/>
                <a:cs typeface="+mn-cs"/>
              </a:rPr>
              <a:t>composition</a:t>
            </a:r>
            <a:r>
              <a:rPr lang="en-US" sz="1200" kern="1200" dirty="0" smtClean="0">
                <a:solidFill>
                  <a:schemeClr val="tx1"/>
                </a:solidFill>
                <a:effectLst/>
                <a:latin typeface="+mn-lt"/>
                <a:ea typeface="+mn-ea"/>
                <a:cs typeface="+mn-cs"/>
              </a:rPr>
              <a:t>.  A new class can be declared that includes existing components.  A new class may have multiple members, which are existing classes.  In such a case the new class demonstrates a "has-a"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relationship, because it has certain other members.  We can also say that the new class is composed of other components and hence the term </a:t>
            </a:r>
            <a:r>
              <a:rPr lang="en-US" sz="1200" i="1" kern="1200" dirty="0" smtClean="0">
                <a:solidFill>
                  <a:schemeClr val="tx1"/>
                </a:solidFill>
                <a:effectLst/>
                <a:latin typeface="+mn-lt"/>
                <a:ea typeface="+mn-ea"/>
                <a:cs typeface="+mn-cs"/>
              </a:rPr>
              <a:t>composition</a:t>
            </a:r>
            <a:r>
              <a:rPr lang="en-US" sz="1200" kern="1200" dirty="0" smtClean="0">
                <a:solidFill>
                  <a:schemeClr val="tx1"/>
                </a:solidFill>
                <a:effectLst/>
                <a:latin typeface="+mn-lt"/>
                <a:ea typeface="+mn-ea"/>
                <a:cs typeface="+mn-cs"/>
              </a:rPr>
              <a:t>.  In Geometry we do not say </a:t>
            </a:r>
            <a:r>
              <a:rPr lang="en-US" sz="1200" i="1" kern="1200" dirty="0" smtClean="0">
                <a:solidFill>
                  <a:schemeClr val="tx1"/>
                </a:solidFill>
                <a:effectLst/>
                <a:latin typeface="+mn-lt"/>
                <a:ea typeface="+mn-ea"/>
                <a:cs typeface="+mn-cs"/>
              </a:rPr>
              <a:t>a rectangle is-a lines</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we certainly can say </a:t>
            </a:r>
            <a:r>
              <a:rPr lang="en-US" sz="1200" i="1" kern="1200" dirty="0" smtClean="0">
                <a:solidFill>
                  <a:schemeClr val="tx1"/>
                </a:solidFill>
                <a:effectLst/>
                <a:latin typeface="+mn-lt"/>
                <a:ea typeface="+mn-ea"/>
                <a:cs typeface="+mn-cs"/>
              </a:rPr>
              <a:t>a rectangle has lines</a:t>
            </a:r>
            <a:r>
              <a:rPr lang="en-US" sz="1200" kern="1200" dirty="0" smtClean="0">
                <a:solidFill>
                  <a:schemeClr val="tx1"/>
                </a:solidFill>
                <a:effectLst/>
                <a:latin typeface="+mn-lt"/>
                <a:ea typeface="+mn-ea"/>
                <a:cs typeface="+mn-cs"/>
              </a:rPr>
              <a:t>.</a:t>
            </a:r>
          </a:p>
          <a:p>
            <a:endParaRPr lang="en-US" dirty="0" smtClean="0"/>
          </a:p>
          <a:p>
            <a:r>
              <a:rPr lang="en-US" sz="1200" kern="1200" dirty="0" smtClean="0">
                <a:solidFill>
                  <a:schemeClr val="tx1"/>
                </a:solidFill>
                <a:effectLst/>
                <a:latin typeface="+mn-lt"/>
                <a:ea typeface="+mn-ea"/>
                <a:cs typeface="+mn-cs"/>
              </a:rPr>
              <a:t>This chapter also introduced the </a:t>
            </a:r>
            <a:r>
              <a:rPr lang="en-US" sz="1200" b="1" kern="1200" dirty="0" smtClean="0">
                <a:solidFill>
                  <a:schemeClr val="tx1"/>
                </a:solidFill>
                <a:effectLst/>
                <a:latin typeface="+mn-lt"/>
                <a:ea typeface="+mn-ea"/>
                <a:cs typeface="+mn-cs"/>
              </a:rPr>
              <a:t>protected </a:t>
            </a:r>
            <a:r>
              <a:rPr lang="en-US" sz="1200" kern="1200" dirty="0" smtClean="0">
                <a:solidFill>
                  <a:schemeClr val="tx1"/>
                </a:solidFill>
                <a:effectLst/>
                <a:latin typeface="+mn-lt"/>
                <a:ea typeface="+mn-ea"/>
                <a:cs typeface="+mn-cs"/>
              </a:rPr>
              <a:t>reserved word, which is frequently used with inheritance.  Superclass attributes that are </a:t>
            </a:r>
            <a:r>
              <a:rPr lang="en-US" sz="1200" b="1" kern="1200" dirty="0" smtClean="0">
                <a:solidFill>
                  <a:schemeClr val="tx1"/>
                </a:solidFill>
                <a:effectLst/>
                <a:latin typeface="+mn-lt"/>
                <a:ea typeface="+mn-ea"/>
                <a:cs typeface="+mn-cs"/>
              </a:rPr>
              <a:t>private </a:t>
            </a:r>
            <a:r>
              <a:rPr lang="en-US" sz="1200" kern="1200" dirty="0" smtClean="0">
                <a:solidFill>
                  <a:schemeClr val="tx1"/>
                </a:solidFill>
                <a:effectLst/>
                <a:latin typeface="+mn-lt"/>
                <a:ea typeface="+mn-ea"/>
                <a:cs typeface="+mn-cs"/>
              </a:rPr>
              <a:t>cannot be accessed by a subclass.  However, if a superclass attribute is declared </a:t>
            </a:r>
            <a:r>
              <a:rPr lang="en-US" sz="1200" b="1" kern="1200" dirty="0" smtClean="0">
                <a:solidFill>
                  <a:schemeClr val="tx1"/>
                </a:solidFill>
                <a:effectLst/>
                <a:latin typeface="+mn-lt"/>
                <a:ea typeface="+mn-ea"/>
                <a:cs typeface="+mn-cs"/>
              </a:rPr>
              <a:t>protected </a:t>
            </a:r>
            <a:r>
              <a:rPr lang="en-US" sz="1200" kern="1200" dirty="0" smtClean="0">
                <a:solidFill>
                  <a:schemeClr val="tx1"/>
                </a:solidFill>
                <a:effectLst/>
                <a:latin typeface="+mn-lt"/>
                <a:ea typeface="+mn-ea"/>
                <a:cs typeface="+mn-cs"/>
              </a:rPr>
              <a:t>it can be accessed by subclass methods, while simultaneously denying access by any other program areas outside the superclass and subclass.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biggest benefit of inheritance is the ability to use program components that have already been created and tested.  New and improved versions of existing components can be designed without starting from scratch.  This improves program design efficiency as well as increase program reliability.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subclass does not reinvent the wheel.  You create a new class with new methods.  Some methods have the same identifier as the superclass methods.  In such a case you are re-defining existing methods.  In some other cases there are completely new methods with new identifiers.  In the second case you are </a:t>
            </a:r>
            <a:r>
              <a:rPr lang="en-US" sz="1200" i="1" kern="1200" dirty="0" smtClean="0">
                <a:solidFill>
                  <a:schemeClr val="tx1"/>
                </a:solidFill>
                <a:effectLst/>
                <a:latin typeface="+mn-lt"/>
                <a:ea typeface="+mn-ea"/>
                <a:cs typeface="+mn-cs"/>
              </a:rPr>
              <a:t>newly-defining </a:t>
            </a:r>
            <a:r>
              <a:rPr lang="en-US" sz="1200" kern="1200" dirty="0" smtClean="0">
                <a:solidFill>
                  <a:schemeClr val="tx1"/>
                </a:solidFill>
                <a:effectLst/>
                <a:latin typeface="+mn-lt"/>
                <a:ea typeface="+mn-ea"/>
                <a:cs typeface="+mn-cs"/>
              </a:rPr>
              <a:t>methods.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Careful attention must be paid to information that is passed to other constructors.  With inheritance, information is passed from the subclass constructor to the superclass constructor with the reserved word </a:t>
            </a:r>
            <a:r>
              <a:rPr lang="en-US" sz="1200" b="1" kern="1200" dirty="0" smtClean="0">
                <a:solidFill>
                  <a:schemeClr val="tx1"/>
                </a:solidFill>
                <a:effectLst/>
                <a:latin typeface="+mn-lt"/>
                <a:ea typeface="+mn-ea"/>
                <a:cs typeface="+mn-cs"/>
              </a:rPr>
              <a:t>super</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super </a:t>
            </a:r>
            <a:r>
              <a:rPr lang="en-US" sz="1200" kern="1200" dirty="0" smtClean="0">
                <a:solidFill>
                  <a:schemeClr val="tx1"/>
                </a:solidFill>
                <a:effectLst/>
                <a:latin typeface="+mn-lt"/>
                <a:ea typeface="+mn-ea"/>
                <a:cs typeface="+mn-cs"/>
              </a:rPr>
              <a:t>statement must be the first statement in the subclass constructor.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constructor of the superclass is always called before the constructor of the subclass.  If no information is passed to the superclass constructor, then it is not necessary to include a call to </a:t>
            </a:r>
            <a:r>
              <a:rPr lang="en-US" sz="1200" b="1" kern="1200" dirty="0" smtClean="0">
                <a:solidFill>
                  <a:schemeClr val="tx1"/>
                </a:solidFill>
                <a:effectLst/>
                <a:latin typeface="+mn-lt"/>
                <a:ea typeface="+mn-ea"/>
                <a:cs typeface="+mn-cs"/>
              </a:rPr>
              <a:t>super</a:t>
            </a:r>
            <a:r>
              <a:rPr lang="en-US" sz="1200" kern="1200" dirty="0" smtClean="0">
                <a:solidFill>
                  <a:schemeClr val="tx1"/>
                </a:solidFill>
                <a:effectLst/>
                <a:latin typeface="+mn-lt"/>
                <a:ea typeface="+mn-ea"/>
                <a:cs typeface="+mn-cs"/>
              </a:rPr>
              <a:t>.  Java will make this call automatically for you.  If you do pass information to the superclass, you must use a call to </a:t>
            </a:r>
            <a:r>
              <a:rPr lang="en-US" sz="1200" b="1" kern="1200" dirty="0" smtClean="0">
                <a:solidFill>
                  <a:schemeClr val="tx1"/>
                </a:solidFill>
                <a:effectLst/>
                <a:latin typeface="+mn-lt"/>
                <a:ea typeface="+mn-ea"/>
                <a:cs typeface="+mn-cs"/>
              </a:rPr>
              <a:t>super </a:t>
            </a:r>
            <a:r>
              <a:rPr lang="en-US" sz="1200" kern="1200" dirty="0" smtClean="0">
                <a:solidFill>
                  <a:schemeClr val="tx1"/>
                </a:solidFill>
                <a:effectLst/>
                <a:latin typeface="+mn-lt"/>
                <a:ea typeface="+mn-ea"/>
                <a:cs typeface="+mn-cs"/>
              </a:rPr>
              <a:t>with the required information for the constructor passed as parameters.  The call to </a:t>
            </a:r>
            <a:r>
              <a:rPr lang="en-US" sz="1200" b="1" kern="1200" dirty="0" smtClean="0">
                <a:solidFill>
                  <a:schemeClr val="tx1"/>
                </a:solidFill>
                <a:effectLst/>
                <a:latin typeface="+mn-lt"/>
                <a:ea typeface="+mn-ea"/>
                <a:cs typeface="+mn-cs"/>
              </a:rPr>
              <a:t>super </a:t>
            </a:r>
            <a:r>
              <a:rPr lang="en-US" sz="1200" kern="1200" dirty="0" smtClean="0">
                <a:solidFill>
                  <a:schemeClr val="tx1"/>
                </a:solidFill>
                <a:effectLst/>
                <a:latin typeface="+mn-lt"/>
                <a:ea typeface="+mn-ea"/>
                <a:cs typeface="+mn-cs"/>
              </a:rPr>
              <a:t>must be the first statement in the subclass constructor.</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33</a:t>
            </a:fld>
            <a:endParaRPr lang="en-US"/>
          </a:p>
        </p:txBody>
      </p:sp>
    </p:spTree>
    <p:extLst>
      <p:ext uri="{BB962C8B-B14F-4D97-AF65-F5344CB8AC3E}">
        <p14:creationId xmlns:p14="http://schemas.microsoft.com/office/powerpoint/2010/main" val="180722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when the van was first assembled it was a different story.  Many different assembly lines converged to create the van.  The van “</a:t>
            </a:r>
            <a:r>
              <a:rPr lang="en-US" sz="1200" i="1" kern="1200" dirty="0" smtClean="0">
                <a:solidFill>
                  <a:schemeClr val="tx1"/>
                </a:solidFill>
                <a:effectLst/>
                <a:latin typeface="+mn-lt"/>
                <a:ea typeface="+mn-ea"/>
                <a:cs typeface="+mn-cs"/>
              </a:rPr>
              <a:t>has-an” </a:t>
            </a:r>
            <a:r>
              <a:rPr lang="en-US" sz="1200" kern="1200" dirty="0" smtClean="0">
                <a:solidFill>
                  <a:schemeClr val="tx1"/>
                </a:solidFill>
                <a:effectLst/>
                <a:latin typeface="+mn-lt"/>
                <a:ea typeface="+mn-ea"/>
                <a:cs typeface="+mn-cs"/>
              </a:rPr>
              <a:t>engine, and it “</a:t>
            </a:r>
            <a:r>
              <a:rPr lang="en-US" sz="1200" i="1" kern="1200" dirty="0" smtClean="0">
                <a:solidFill>
                  <a:schemeClr val="tx1"/>
                </a:solidFill>
                <a:effectLst/>
                <a:latin typeface="+mn-lt"/>
                <a:ea typeface="+mn-ea"/>
                <a:cs typeface="+mn-cs"/>
              </a:rPr>
              <a:t>has-a” </a:t>
            </a:r>
            <a:r>
              <a:rPr lang="en-US" sz="1200" kern="1200" dirty="0" smtClean="0">
                <a:solidFill>
                  <a:schemeClr val="tx1"/>
                </a:solidFill>
                <a:effectLst/>
                <a:latin typeface="+mn-lt"/>
                <a:ea typeface="+mn-ea"/>
                <a:cs typeface="+mn-cs"/>
              </a:rPr>
              <a:t>transmission, and it “</a:t>
            </a:r>
            <a:r>
              <a:rPr lang="en-US" sz="1200" i="1" kern="1200" dirty="0" smtClean="0">
                <a:solidFill>
                  <a:schemeClr val="tx1"/>
                </a:solidFill>
                <a:effectLst/>
                <a:latin typeface="+mn-lt"/>
                <a:ea typeface="+mn-ea"/>
                <a:cs typeface="+mn-cs"/>
              </a:rPr>
              <a:t>has”</a:t>
            </a:r>
            <a:r>
              <a:rPr lang="en-US" sz="1200" kern="1200" dirty="0" smtClean="0">
                <a:solidFill>
                  <a:schemeClr val="tx1"/>
                </a:solidFill>
                <a:effectLst/>
                <a:latin typeface="+mn-lt"/>
                <a:ea typeface="+mn-ea"/>
                <a:cs typeface="+mn-cs"/>
              </a:rPr>
              <a:t> doors.  The van is composed of many parts, but it is incorrect to state </a:t>
            </a:r>
            <a:r>
              <a:rPr lang="en-US" sz="1200" i="1" kern="1200" dirty="0" smtClean="0">
                <a:solidFill>
                  <a:schemeClr val="tx1"/>
                </a:solidFill>
                <a:effectLst/>
                <a:latin typeface="+mn-lt"/>
                <a:ea typeface="+mn-ea"/>
                <a:cs typeface="+mn-cs"/>
              </a:rPr>
              <a:t>a van “is-a” </a:t>
            </a:r>
            <a:r>
              <a:rPr lang="en-US" sz="1200" kern="1200" dirty="0" smtClean="0">
                <a:solidFill>
                  <a:schemeClr val="tx1"/>
                </a:solidFill>
                <a:effectLst/>
                <a:latin typeface="+mn-lt"/>
                <a:ea typeface="+mn-ea"/>
                <a:cs typeface="+mn-cs"/>
              </a:rPr>
              <a:t>door.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confusion starts because in both cases something new is created with existing components.  However there is a big difference between the two creations.  With composition a new item is created that is composed of many existing parts.  This is the case of assembling a van with a frame, wheels, doors, seats, engine, and all the other van parts.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inheritance also uses something that already exists, but the whole item is used and then enhanced.  A square is a special type of rectangle.  A tiger is one particular type of cat.  An off-road truck is first a truck.  Take the example of the off-road truck.  You can buy a regular truck.  Now you put in special shocks that provide greater clearance.  You also add four-wheel drive and a locking differential feature.  You add special tires that will do well in mud and snow and your original truck is now an off-road truck.  However,</a:t>
            </a:r>
            <a:r>
              <a:rPr lang="en-US" sz="1200" i="1" kern="1200" dirty="0" smtClean="0">
                <a:solidFill>
                  <a:schemeClr val="tx1"/>
                </a:solidFill>
                <a:effectLst/>
                <a:latin typeface="+mn-lt"/>
                <a:ea typeface="+mn-ea"/>
                <a:cs typeface="+mn-cs"/>
              </a:rPr>
              <a:t> it is still a truck.</a:t>
            </a:r>
            <a:endParaRPr lang="en-US"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9F14F4AD-0C82-4B64-BFBE-B9B0955A484C}" type="slidenum">
              <a:rPr lang="en-US" smtClean="0"/>
              <a:t>3</a:t>
            </a:fld>
            <a:endParaRPr lang="en-US"/>
          </a:p>
        </p:txBody>
      </p:sp>
    </p:spTree>
    <p:extLst>
      <p:ext uri="{BB962C8B-B14F-4D97-AF65-F5344CB8AC3E}">
        <p14:creationId xmlns:p14="http://schemas.microsoft.com/office/powerpoint/2010/main" val="1292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Geometry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computer science and see how this inheritance business might apply.  You are a number-one-awesome programmer and you have just finished creating a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Now this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is a beauty, because you can now display a window anywhere on the monitor.  The window can minimize, maximize and you can drag the window to any location.  You are rightfully very proud of your new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you want to expand the capability of your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and use it to enter text.  This adds a whole new dimension of capabilities to your humble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Now, your new class - let us call it </a:t>
            </a:r>
            <a:r>
              <a:rPr lang="en-US" sz="1200" b="1" kern="1200" dirty="0" err="1" smtClean="0">
                <a:solidFill>
                  <a:schemeClr val="tx1"/>
                </a:solidFill>
                <a:effectLst/>
                <a:latin typeface="+mn-lt"/>
                <a:ea typeface="+mn-ea"/>
                <a:cs typeface="+mn-cs"/>
              </a:rPr>
              <a:t>TextWindow</a:t>
            </a:r>
            <a:r>
              <a:rPr lang="en-US" sz="1200" kern="1200" dirty="0" smtClean="0">
                <a:solidFill>
                  <a:schemeClr val="tx1"/>
                </a:solidFill>
                <a:effectLst/>
                <a:latin typeface="+mn-lt"/>
                <a:ea typeface="+mn-ea"/>
                <a:cs typeface="+mn-cs"/>
              </a:rPr>
              <a:t> - needs to still do everything that the plain old vanilla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did and more.  It is possible to start from scratch, but that would be as efficient as our van converter person who first builds his own vans from scratch before customizing them for special needs.  The secret is to start with the </a:t>
            </a:r>
            <a:r>
              <a:rPr lang="en-US" sz="1200" b="1" kern="1200" dirty="0" smtClean="0">
                <a:solidFill>
                  <a:schemeClr val="tx1"/>
                </a:solidFill>
                <a:effectLst/>
                <a:latin typeface="+mn-lt"/>
                <a:ea typeface="+mn-ea"/>
                <a:cs typeface="+mn-cs"/>
              </a:rPr>
              <a:t>Window </a:t>
            </a:r>
            <a:r>
              <a:rPr lang="en-US" sz="1200" kern="1200" dirty="0" smtClean="0">
                <a:solidFill>
                  <a:schemeClr val="tx1"/>
                </a:solidFill>
                <a:effectLst/>
                <a:latin typeface="+mn-lt"/>
                <a:ea typeface="+mn-ea"/>
                <a:cs typeface="+mn-cs"/>
              </a:rPr>
              <a:t>class and use all its capabilities for a new class called </a:t>
            </a:r>
            <a:r>
              <a:rPr lang="en-US" sz="1200" b="1" kern="1200" dirty="0" err="1" smtClean="0">
                <a:solidFill>
                  <a:schemeClr val="tx1"/>
                </a:solidFill>
                <a:effectLst/>
                <a:latin typeface="+mn-lt"/>
                <a:ea typeface="+mn-ea"/>
                <a:cs typeface="+mn-cs"/>
              </a:rPr>
              <a:t>TextWindow</a:t>
            </a:r>
            <a:r>
              <a:rPr lang="en-US" sz="1200" kern="1200" dirty="0" smtClean="0">
                <a:solidFill>
                  <a:schemeClr val="tx1"/>
                </a:solidFill>
                <a:effectLst/>
                <a:latin typeface="+mn-lt"/>
                <a:ea typeface="+mn-ea"/>
                <a:cs typeface="+mn-cs"/>
              </a:rPr>
              <a:t>.  In computer science we say that </a:t>
            </a:r>
            <a:r>
              <a:rPr lang="en-US" sz="1200" b="1" kern="1200" dirty="0" err="1" smtClean="0">
                <a:solidFill>
                  <a:schemeClr val="tx1"/>
                </a:solidFill>
                <a:effectLst/>
                <a:latin typeface="+mn-lt"/>
                <a:ea typeface="+mn-ea"/>
                <a:cs typeface="+mn-cs"/>
              </a:rPr>
              <a:t>TextWindow</a:t>
            </a:r>
            <a:r>
              <a:rPr lang="en-US" sz="1200" kern="1200" dirty="0" smtClean="0">
                <a:solidFill>
                  <a:schemeClr val="tx1"/>
                </a:solidFill>
                <a:effectLst/>
                <a:latin typeface="+mn-lt"/>
                <a:ea typeface="+mn-ea"/>
                <a:cs typeface="+mn-cs"/>
              </a:rPr>
              <a:t> inherits from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Such an approach saves time and it adds tons of reliability.  Just imagine that you are using an existing class that withstood the test of time.  The class has been used over and over again, and all the bugs are corrected.  Everybody is happy with your nifty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Now do not touch or alter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Start a new class, but do it in such a way that it is capable of using all the nicely tested features that are available with the existing </a:t>
            </a:r>
            <a:r>
              <a:rPr lang="en-US" sz="1200" b="1" kern="1200" dirty="0" smtClean="0">
                <a:solidFill>
                  <a:schemeClr val="tx1"/>
                </a:solidFill>
                <a:effectLst/>
                <a:latin typeface="+mn-lt"/>
                <a:ea typeface="+mn-ea"/>
                <a:cs typeface="+mn-cs"/>
              </a:rPr>
              <a:t>Window</a:t>
            </a:r>
            <a:r>
              <a:rPr lang="en-US" sz="1200" kern="1200" dirty="0" smtClean="0">
                <a:solidFill>
                  <a:schemeClr val="tx1"/>
                </a:solidFill>
                <a:effectLst/>
                <a:latin typeface="+mn-lt"/>
                <a:ea typeface="+mn-ea"/>
                <a:cs typeface="+mn-cs"/>
              </a:rPr>
              <a:t> class.  In a nutshell that is inheritance.</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4</a:t>
            </a:fld>
            <a:endParaRPr lang="en-US"/>
          </a:p>
        </p:txBody>
      </p:sp>
    </p:spTree>
    <p:extLst>
      <p:ext uri="{BB962C8B-B14F-4D97-AF65-F5344CB8AC3E}">
        <p14:creationId xmlns:p14="http://schemas.microsoft.com/office/powerpoint/2010/main" val="376812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continue now with a series of simple programs to clarify the syntax of inheritance and also to demonstrate how a subclass has access to members of a superclass.  Program </a:t>
            </a:r>
            <a:r>
              <a:rPr lang="en-US" sz="1200" b="1" kern="1200" dirty="0" smtClean="0">
                <a:solidFill>
                  <a:schemeClr val="tx1"/>
                </a:solidFill>
                <a:effectLst/>
                <a:latin typeface="+mn-lt"/>
                <a:ea typeface="+mn-ea"/>
                <a:cs typeface="+mn-cs"/>
              </a:rPr>
              <a:t>Java0905.java</a:t>
            </a:r>
            <a:r>
              <a:rPr lang="en-US" sz="1200" kern="1200" dirty="0" smtClean="0">
                <a:solidFill>
                  <a:schemeClr val="tx1"/>
                </a:solidFill>
                <a:effectLst/>
                <a:latin typeface="+mn-lt"/>
                <a:ea typeface="+mn-ea"/>
                <a:cs typeface="+mn-cs"/>
              </a:rPr>
              <a:t>, in figure 9.13 shows a program that starts with a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class.  The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class is not very impressive since it has only one attribute, </a:t>
            </a:r>
            <a:r>
              <a:rPr lang="en-US" sz="1200" b="1" kern="1200" dirty="0" smtClean="0">
                <a:solidFill>
                  <a:schemeClr val="tx1"/>
                </a:solidFill>
                <a:effectLst/>
                <a:latin typeface="+mn-lt"/>
                <a:ea typeface="+mn-ea"/>
                <a:cs typeface="+mn-cs"/>
              </a:rPr>
              <a:t>age</a:t>
            </a:r>
            <a:r>
              <a:rPr lang="en-US" sz="1200" kern="1200" dirty="0" smtClean="0">
                <a:solidFill>
                  <a:schemeClr val="tx1"/>
                </a:solidFill>
                <a:effectLst/>
                <a:latin typeface="+mn-lt"/>
                <a:ea typeface="+mn-ea"/>
                <a:cs typeface="+mn-cs"/>
              </a:rPr>
              <a:t>, and only one method, </a:t>
            </a:r>
            <a:r>
              <a:rPr lang="en-US" sz="1200" b="1" kern="1200" dirty="0" err="1" smtClean="0">
                <a:solidFill>
                  <a:schemeClr val="tx1"/>
                </a:solidFill>
                <a:effectLst/>
                <a:latin typeface="+mn-lt"/>
                <a:ea typeface="+mn-ea"/>
                <a:cs typeface="+mn-cs"/>
              </a:rPr>
              <a:t>getAge</a:t>
            </a:r>
            <a:r>
              <a:rPr lang="en-US" sz="1200" kern="1200" dirty="0" smtClean="0">
                <a:solidFill>
                  <a:schemeClr val="tx1"/>
                </a:solidFill>
                <a:effectLst/>
                <a:latin typeface="+mn-lt"/>
                <a:ea typeface="+mn-ea"/>
                <a:cs typeface="+mn-cs"/>
              </a:rPr>
              <a:t>.  A second class,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inherits the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capabilities.  This means that </a:t>
            </a:r>
            <a:r>
              <a:rPr lang="en-US" sz="1200" b="1" kern="1200" dirty="0" smtClean="0">
                <a:solidFill>
                  <a:schemeClr val="tx1"/>
                </a:solidFill>
                <a:effectLst/>
                <a:latin typeface="+mn-lt"/>
                <a:ea typeface="+mn-ea"/>
                <a:cs typeface="+mn-cs"/>
              </a:rPr>
              <a:t>Student </a:t>
            </a:r>
            <a:r>
              <a:rPr lang="en-US" sz="1200" i="1" kern="1200" dirty="0" smtClean="0">
                <a:solidFill>
                  <a:schemeClr val="tx1"/>
                </a:solidFill>
                <a:effectLst/>
                <a:latin typeface="+mn-lt"/>
                <a:ea typeface="+mn-ea"/>
                <a:cs typeface="+mn-cs"/>
              </a:rPr>
              <a:t>is-a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class is equally skimpy and has one attribute, </a:t>
            </a:r>
            <a:r>
              <a:rPr lang="en-US" sz="1200" b="1" kern="1200" dirty="0" smtClean="0">
                <a:solidFill>
                  <a:schemeClr val="tx1"/>
                </a:solidFill>
                <a:effectLst/>
                <a:latin typeface="+mn-lt"/>
                <a:ea typeface="+mn-ea"/>
                <a:cs typeface="+mn-cs"/>
              </a:rPr>
              <a:t>grade</a:t>
            </a:r>
            <a:r>
              <a:rPr lang="en-US" sz="1200" kern="1200" dirty="0" smtClean="0">
                <a:solidFill>
                  <a:schemeClr val="tx1"/>
                </a:solidFill>
                <a:effectLst/>
                <a:latin typeface="+mn-lt"/>
                <a:ea typeface="+mn-ea"/>
                <a:cs typeface="+mn-cs"/>
              </a:rPr>
              <a:t>, and one method, </a:t>
            </a:r>
            <a:r>
              <a:rPr lang="en-US" sz="1200" b="1" kern="1200" dirty="0" err="1" smtClean="0">
                <a:solidFill>
                  <a:schemeClr val="tx1"/>
                </a:solidFill>
                <a:effectLst/>
                <a:latin typeface="+mn-lt"/>
                <a:ea typeface="+mn-ea"/>
                <a:cs typeface="+mn-cs"/>
              </a:rPr>
              <a:t>getGrade</a:t>
            </a:r>
            <a:r>
              <a:rPr lang="en-US" sz="1200" kern="1200" dirty="0" smtClean="0">
                <a:solidFill>
                  <a:schemeClr val="tx1"/>
                </a:solidFill>
                <a:effectLst/>
                <a:latin typeface="+mn-lt"/>
                <a:ea typeface="+mn-ea"/>
                <a:cs typeface="+mn-cs"/>
              </a:rPr>
              <a:t>. </a:t>
            </a:r>
          </a:p>
          <a:p>
            <a:endParaRPr lang="en-US" dirty="0" smtClean="0"/>
          </a:p>
          <a:p>
            <a:r>
              <a:rPr lang="en-US" sz="1200"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Java0905.java </a:t>
            </a:r>
            <a:r>
              <a:rPr lang="en-US" sz="1200" kern="1200" dirty="0" smtClean="0">
                <a:solidFill>
                  <a:schemeClr val="tx1"/>
                </a:solidFill>
                <a:effectLst/>
                <a:latin typeface="+mn-lt"/>
                <a:ea typeface="+mn-ea"/>
                <a:cs typeface="+mn-cs"/>
              </a:rPr>
              <a:t>shows the required syntax to implement inheritance.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is the </a:t>
            </a:r>
            <a:r>
              <a:rPr lang="en-US" sz="1200" b="1" kern="1200" dirty="0" smtClean="0">
                <a:solidFill>
                  <a:schemeClr val="tx1"/>
                </a:solidFill>
                <a:effectLst/>
                <a:latin typeface="+mn-lt"/>
                <a:ea typeface="+mn-ea"/>
                <a:cs typeface="+mn-cs"/>
              </a:rPr>
              <a:t>superclass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is the </a:t>
            </a:r>
            <a:r>
              <a:rPr lang="en-US" sz="1200" b="1" kern="1200" dirty="0" smtClean="0">
                <a:solidFill>
                  <a:schemeClr val="tx1"/>
                </a:solidFill>
                <a:effectLst/>
                <a:latin typeface="+mn-lt"/>
                <a:ea typeface="+mn-ea"/>
                <a:cs typeface="+mn-cs"/>
              </a:rPr>
              <a:t>subclass</a:t>
            </a:r>
            <a:r>
              <a:rPr lang="en-US" sz="1200" kern="1200" dirty="0" smtClean="0">
                <a:solidFill>
                  <a:schemeClr val="tx1"/>
                </a:solidFill>
                <a:effectLst/>
                <a:latin typeface="+mn-lt"/>
                <a:ea typeface="+mn-ea"/>
                <a:cs typeface="+mn-cs"/>
              </a:rPr>
              <a:t>, which inherits from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  The declaration of the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class starts with the customary statement </a:t>
            </a:r>
            <a:r>
              <a:rPr lang="en-US" sz="1200" b="1" kern="1200" dirty="0" smtClean="0">
                <a:solidFill>
                  <a:schemeClr val="tx1"/>
                </a:solidFill>
                <a:effectLst/>
                <a:latin typeface="+mn-lt"/>
                <a:ea typeface="+mn-ea"/>
                <a:cs typeface="+mn-cs"/>
              </a:rPr>
              <a:t>class Student</a:t>
            </a:r>
            <a:r>
              <a:rPr lang="en-US" sz="1200" kern="1200" dirty="0" smtClean="0">
                <a:solidFill>
                  <a:schemeClr val="tx1"/>
                </a:solidFill>
                <a:effectLst/>
                <a:latin typeface="+mn-lt"/>
                <a:ea typeface="+mn-ea"/>
                <a:cs typeface="+mn-cs"/>
              </a:rPr>
              <a:t>, and then it is followed with </a:t>
            </a:r>
            <a:r>
              <a:rPr lang="en-US" sz="1200" b="1" kern="1200" dirty="0" smtClean="0">
                <a:solidFill>
                  <a:schemeClr val="tx1"/>
                </a:solidFill>
                <a:effectLst/>
                <a:latin typeface="+mn-lt"/>
                <a:ea typeface="+mn-ea"/>
                <a:cs typeface="+mn-cs"/>
              </a:rPr>
              <a:t>extends Person</a:t>
            </a:r>
            <a:r>
              <a:rPr lang="en-US" sz="1200" kern="1200" dirty="0" smtClean="0">
                <a:solidFill>
                  <a:schemeClr val="tx1"/>
                </a:solidFill>
                <a:effectLst/>
                <a:latin typeface="+mn-lt"/>
                <a:ea typeface="+mn-ea"/>
                <a:cs typeface="+mn-cs"/>
              </a:rPr>
              <a:t>.  The keyword </a:t>
            </a:r>
            <a:r>
              <a:rPr lang="en-US" sz="1200" b="1" kern="1200" dirty="0" smtClean="0">
                <a:solidFill>
                  <a:schemeClr val="tx1"/>
                </a:solidFill>
                <a:effectLst/>
                <a:latin typeface="+mn-lt"/>
                <a:ea typeface="+mn-ea"/>
                <a:cs typeface="+mn-cs"/>
              </a:rPr>
              <a:t>extends </a:t>
            </a:r>
            <a:r>
              <a:rPr lang="en-US" sz="1200" kern="1200" dirty="0" smtClean="0">
                <a:solidFill>
                  <a:schemeClr val="tx1"/>
                </a:solidFill>
                <a:effectLst/>
                <a:latin typeface="+mn-lt"/>
                <a:ea typeface="+mn-ea"/>
                <a:cs typeface="+mn-cs"/>
              </a:rPr>
              <a:t>is the secret of inheritance in Java syntax.  With </a:t>
            </a:r>
            <a:r>
              <a:rPr lang="en-US" sz="1200" b="1" kern="1200" dirty="0" smtClean="0">
                <a:solidFill>
                  <a:schemeClr val="tx1"/>
                </a:solidFill>
                <a:effectLst/>
                <a:latin typeface="+mn-lt"/>
                <a:ea typeface="+mn-ea"/>
                <a:cs typeface="+mn-cs"/>
              </a:rPr>
              <a:t>extends</a:t>
            </a:r>
            <a:r>
              <a:rPr lang="en-US" sz="1200" kern="1200" dirty="0" smtClean="0">
                <a:solidFill>
                  <a:schemeClr val="tx1"/>
                </a:solidFill>
                <a:effectLst/>
                <a:latin typeface="+mn-lt"/>
                <a:ea typeface="+mn-ea"/>
                <a:cs typeface="+mn-cs"/>
              </a:rPr>
              <a:t> the Java compiler is told that the new subclass has access to the features of the superclass, which is mentioned after the </a:t>
            </a:r>
            <a:r>
              <a:rPr lang="en-US" sz="1200" b="1" kern="1200" dirty="0" smtClean="0">
                <a:solidFill>
                  <a:schemeClr val="tx1"/>
                </a:solidFill>
                <a:effectLst/>
                <a:latin typeface="+mn-lt"/>
                <a:ea typeface="+mn-ea"/>
                <a:cs typeface="+mn-cs"/>
              </a:rPr>
              <a:t>extends</a:t>
            </a:r>
            <a:r>
              <a:rPr lang="en-US" sz="1200" kern="1200" dirty="0" smtClean="0">
                <a:solidFill>
                  <a:schemeClr val="tx1"/>
                </a:solidFill>
                <a:effectLst/>
                <a:latin typeface="+mn-lt"/>
                <a:ea typeface="+mn-ea"/>
                <a:cs typeface="+mn-cs"/>
              </a:rPr>
              <a:t> statement.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 you see proof of inheritance?  Take a look at the main method.  Only one object is constructed.  It is </a:t>
            </a:r>
            <a:r>
              <a:rPr lang="en-US" sz="1200" b="1" kern="1200" dirty="0" smtClean="0">
                <a:solidFill>
                  <a:schemeClr val="tx1"/>
                </a:solidFill>
                <a:effectLst/>
                <a:latin typeface="+mn-lt"/>
                <a:ea typeface="+mn-ea"/>
                <a:cs typeface="+mn-cs"/>
              </a:rPr>
              <a:t>tom</a:t>
            </a:r>
            <a:r>
              <a:rPr lang="en-US" sz="1200" kern="1200" dirty="0" smtClean="0">
                <a:solidFill>
                  <a:schemeClr val="tx1"/>
                </a:solidFill>
                <a:effectLst/>
                <a:latin typeface="+mn-lt"/>
                <a:ea typeface="+mn-ea"/>
                <a:cs typeface="+mn-cs"/>
              </a:rPr>
              <a:t>, which is a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object.  Now observe that the </a:t>
            </a:r>
            <a:r>
              <a:rPr lang="en-US" sz="1200" b="1" kern="1200" dirty="0" smtClean="0">
                <a:solidFill>
                  <a:schemeClr val="tx1"/>
                </a:solidFill>
                <a:effectLst/>
                <a:latin typeface="+mn-lt"/>
                <a:ea typeface="+mn-ea"/>
                <a:cs typeface="+mn-cs"/>
              </a:rPr>
              <a:t>tom</a:t>
            </a:r>
            <a:r>
              <a:rPr lang="en-US" sz="1200" kern="1200" dirty="0" smtClean="0">
                <a:solidFill>
                  <a:schemeClr val="tx1"/>
                </a:solidFill>
                <a:effectLst/>
                <a:latin typeface="+mn-lt"/>
                <a:ea typeface="+mn-ea"/>
                <a:cs typeface="+mn-cs"/>
              </a:rPr>
              <a:t> object calls both the </a:t>
            </a:r>
            <a:r>
              <a:rPr lang="en-US" sz="1200" b="1" kern="1200" dirty="0" err="1" smtClean="0">
                <a:solidFill>
                  <a:schemeClr val="tx1"/>
                </a:solidFill>
                <a:effectLst/>
                <a:latin typeface="+mn-lt"/>
                <a:ea typeface="+mn-ea"/>
                <a:cs typeface="+mn-cs"/>
              </a:rPr>
              <a:t>getAge</a:t>
            </a:r>
            <a:r>
              <a:rPr lang="en-US" sz="1200" kern="1200" dirty="0" smtClean="0">
                <a:solidFill>
                  <a:schemeClr val="tx1"/>
                </a:solidFill>
                <a:effectLst/>
                <a:latin typeface="+mn-lt"/>
                <a:ea typeface="+mn-ea"/>
                <a:cs typeface="+mn-cs"/>
              </a:rPr>
              <a:t> and </a:t>
            </a:r>
            <a:r>
              <a:rPr lang="en-US" sz="1200" b="1" kern="1200" dirty="0" err="1" smtClean="0">
                <a:solidFill>
                  <a:schemeClr val="tx1"/>
                </a:solidFill>
                <a:effectLst/>
                <a:latin typeface="+mn-lt"/>
                <a:ea typeface="+mn-ea"/>
                <a:cs typeface="+mn-cs"/>
              </a:rPr>
              <a:t>getGrade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methods.  This is great but </a:t>
            </a:r>
            <a:r>
              <a:rPr lang="en-US" sz="1200" b="1" kern="1200" dirty="0" err="1" smtClean="0">
                <a:solidFill>
                  <a:schemeClr val="tx1"/>
                </a:solidFill>
                <a:effectLst/>
                <a:latin typeface="+mn-lt"/>
                <a:ea typeface="+mn-ea"/>
                <a:cs typeface="+mn-cs"/>
              </a:rPr>
              <a:t>getAge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not a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method.  It is possible to access this method precisely because </a:t>
            </a:r>
            <a:r>
              <a:rPr lang="en-US" sz="1200" b="1" kern="1200" dirty="0" smtClean="0">
                <a:solidFill>
                  <a:schemeClr val="tx1"/>
                </a:solidFill>
                <a:effectLst/>
                <a:latin typeface="+mn-lt"/>
                <a:ea typeface="+mn-ea"/>
                <a:cs typeface="+mn-cs"/>
              </a:rPr>
              <a:t>Student</a:t>
            </a:r>
            <a:r>
              <a:rPr lang="en-US" sz="1200" kern="1200" dirty="0" smtClean="0">
                <a:solidFill>
                  <a:schemeClr val="tx1"/>
                </a:solidFill>
                <a:effectLst/>
                <a:latin typeface="+mn-lt"/>
                <a:ea typeface="+mn-ea"/>
                <a:cs typeface="+mn-cs"/>
              </a:rPr>
              <a:t> is a subclass of superclass </a:t>
            </a:r>
            <a:r>
              <a:rPr lang="en-US" sz="1200" b="1" kern="1200" dirty="0" smtClean="0">
                <a:solidFill>
                  <a:schemeClr val="tx1"/>
                </a:solidFill>
                <a:effectLst/>
                <a:latin typeface="+mn-lt"/>
                <a:ea typeface="+mn-ea"/>
                <a:cs typeface="+mn-cs"/>
              </a:rPr>
              <a:t>Person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7</a:t>
            </a:fld>
            <a:endParaRPr lang="en-US"/>
          </a:p>
        </p:txBody>
      </p:sp>
    </p:spTree>
    <p:extLst>
      <p:ext uri="{BB962C8B-B14F-4D97-AF65-F5344CB8AC3E}">
        <p14:creationId xmlns:p14="http://schemas.microsoft.com/office/powerpoint/2010/main" val="338568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Try a quick experiment.  Delete the two words </a:t>
            </a:r>
            <a:r>
              <a:rPr lang="en-US" sz="1200" b="1" kern="1200" dirty="0" smtClean="0">
                <a:solidFill>
                  <a:schemeClr val="tx1"/>
                </a:solidFill>
                <a:effectLst/>
                <a:latin typeface="+mn-lt"/>
                <a:ea typeface="+mn-ea"/>
                <a:cs typeface="+mn-cs"/>
              </a:rPr>
              <a:t>extends Person</a:t>
            </a:r>
            <a:r>
              <a:rPr lang="en-US" sz="1200" kern="1200" dirty="0" smtClean="0">
                <a:solidFill>
                  <a:schemeClr val="tx1"/>
                </a:solidFill>
                <a:effectLst/>
                <a:latin typeface="+mn-lt"/>
                <a:ea typeface="+mn-ea"/>
                <a:cs typeface="+mn-cs"/>
              </a:rPr>
              <a:t> and recompile the program.  Figure 9.14 shows Java's response.  The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class and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class no longer have any class interaction.  It is now impossible to call a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method by using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object </a:t>
            </a:r>
            <a:r>
              <a:rPr lang="en-US" sz="1200" b="1" kern="1200" dirty="0" smtClean="0">
                <a:solidFill>
                  <a:schemeClr val="tx1"/>
                </a:solidFill>
                <a:effectLst/>
                <a:latin typeface="+mn-lt"/>
                <a:ea typeface="+mn-ea"/>
                <a:cs typeface="+mn-cs"/>
              </a:rPr>
              <a:t>tom</a:t>
            </a:r>
            <a:r>
              <a:rPr lang="en-US" sz="1200" kern="1200" dirty="0" smtClean="0">
                <a:solidFill>
                  <a:schemeClr val="tx1"/>
                </a:solidFill>
                <a:effectLst/>
                <a:latin typeface="+mn-lt"/>
                <a:ea typeface="+mn-ea"/>
                <a:cs typeface="+mn-cs"/>
              </a:rPr>
              <a: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seen proof that </a:t>
            </a:r>
            <a:r>
              <a:rPr lang="en-US" sz="1200" b="1" kern="1200" dirty="0" smtClean="0">
                <a:solidFill>
                  <a:schemeClr val="tx1"/>
                </a:solidFill>
                <a:effectLst/>
                <a:latin typeface="+mn-lt"/>
                <a:ea typeface="+mn-ea"/>
                <a:cs typeface="+mn-cs"/>
              </a:rPr>
              <a:t>extends Person </a:t>
            </a:r>
            <a:r>
              <a:rPr lang="en-US" sz="1200" kern="1200" dirty="0" smtClean="0">
                <a:solidFill>
                  <a:schemeClr val="tx1"/>
                </a:solidFill>
                <a:effectLst/>
                <a:latin typeface="+mn-lt"/>
                <a:ea typeface="+mn-ea"/>
                <a:cs typeface="+mn-cs"/>
              </a:rPr>
              <a:t>gives access to a method in the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with a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object.  Does this work in both directions?  Can a superclass object access a method in a subclass?  Program </a:t>
            </a:r>
            <a:r>
              <a:rPr lang="en-US" sz="1200" b="1" kern="1200" dirty="0" smtClean="0">
                <a:solidFill>
                  <a:schemeClr val="tx1"/>
                </a:solidFill>
                <a:effectLst/>
                <a:latin typeface="+mn-lt"/>
                <a:ea typeface="+mn-ea"/>
                <a:cs typeface="+mn-cs"/>
              </a:rPr>
              <a:t>Java0906.java</a:t>
            </a:r>
            <a:r>
              <a:rPr lang="en-US" sz="1200" kern="1200" dirty="0" smtClean="0">
                <a:solidFill>
                  <a:schemeClr val="tx1"/>
                </a:solidFill>
                <a:effectLst/>
                <a:latin typeface="+mn-lt"/>
                <a:ea typeface="+mn-ea"/>
                <a:cs typeface="+mn-cs"/>
              </a:rPr>
              <a:t>, in figure 9.15 checks that possibility.</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8</a:t>
            </a:fld>
            <a:endParaRPr lang="en-US"/>
          </a:p>
        </p:txBody>
      </p:sp>
    </p:spTree>
    <p:extLst>
      <p:ext uri="{BB962C8B-B14F-4D97-AF65-F5344CB8AC3E}">
        <p14:creationId xmlns:p14="http://schemas.microsoft.com/office/powerpoint/2010/main" val="173157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experiment falls into the category of nice try.  Figure 9.16 shows that Java cannot digest this type of interaction.  Now think about this.  Class interaction is meant to take advantage of using established classes.  We say </a:t>
            </a:r>
            <a:r>
              <a:rPr lang="en-US" sz="1200" i="1" kern="1200" dirty="0" smtClean="0">
                <a:solidFill>
                  <a:schemeClr val="tx1"/>
                </a:solidFill>
                <a:effectLst/>
                <a:latin typeface="+mn-lt"/>
                <a:ea typeface="+mn-ea"/>
                <a:cs typeface="+mn-cs"/>
              </a:rPr>
              <a:t>class interaction</a:t>
            </a:r>
            <a:r>
              <a:rPr lang="en-US" sz="1200" kern="1200" dirty="0" smtClean="0">
                <a:solidFill>
                  <a:schemeClr val="tx1"/>
                </a:solidFill>
                <a:effectLst/>
                <a:latin typeface="+mn-lt"/>
                <a:ea typeface="+mn-ea"/>
                <a:cs typeface="+mn-cs"/>
              </a:rPr>
              <a:t>, but this is not meant to be in both directions.  One class already exists and supposedly is well written and thoroughly tested.  This existing class now becomes the superclass for a new class that takes advantage of the available members of the superclass and defines some of its own methods.    </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9</a:t>
            </a:fld>
            <a:endParaRPr lang="en-US"/>
          </a:p>
        </p:txBody>
      </p:sp>
    </p:spTree>
    <p:extLst>
      <p:ext uri="{BB962C8B-B14F-4D97-AF65-F5344CB8AC3E}">
        <p14:creationId xmlns:p14="http://schemas.microsoft.com/office/powerpoint/2010/main" val="1690064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Class access has been limited to methods so far.  What happens when a subclass tries to access the data attributes of a super class? </a:t>
            </a:r>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10</a:t>
            </a:fld>
            <a:endParaRPr lang="en-US"/>
          </a:p>
        </p:txBody>
      </p:sp>
    </p:spTree>
    <p:extLst>
      <p:ext uri="{BB962C8B-B14F-4D97-AF65-F5344CB8AC3E}">
        <p14:creationId xmlns:p14="http://schemas.microsoft.com/office/powerpoint/2010/main" val="357024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Program </a:t>
            </a:r>
            <a:r>
              <a:rPr lang="en-US" sz="1200" b="1" kern="1200" dirty="0" smtClean="0">
                <a:solidFill>
                  <a:schemeClr val="tx1"/>
                </a:solidFill>
                <a:effectLst/>
                <a:latin typeface="+mn-lt"/>
                <a:ea typeface="+mn-ea"/>
                <a:cs typeface="+mn-cs"/>
              </a:rPr>
              <a:t>Java0907.java</a:t>
            </a:r>
            <a:r>
              <a:rPr lang="en-US" sz="1200" kern="1200" dirty="0" smtClean="0">
                <a:solidFill>
                  <a:schemeClr val="tx1"/>
                </a:solidFill>
                <a:effectLst/>
                <a:latin typeface="+mn-lt"/>
                <a:ea typeface="+mn-ea"/>
                <a:cs typeface="+mn-cs"/>
              </a:rPr>
              <a:t>, in figure 9.17, answers that question.  In this program is a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method, called </a:t>
            </a:r>
            <a:r>
              <a:rPr lang="en-US" sz="1200" b="1" kern="1200" dirty="0" err="1" smtClean="0">
                <a:solidFill>
                  <a:schemeClr val="tx1"/>
                </a:solidFill>
                <a:effectLst/>
                <a:latin typeface="+mn-lt"/>
                <a:ea typeface="+mn-ea"/>
                <a:cs typeface="+mn-cs"/>
              </a:rPr>
              <a:t>showData</a:t>
            </a:r>
            <a:r>
              <a:rPr lang="en-US" sz="1200" kern="1200" dirty="0" smtClean="0">
                <a:solidFill>
                  <a:schemeClr val="tx1"/>
                </a:solidFill>
                <a:effectLst/>
                <a:latin typeface="+mn-lt"/>
                <a:ea typeface="+mn-ea"/>
                <a:cs typeface="+mn-cs"/>
              </a:rPr>
              <a:t>.  It is written to display the data attribute values of the </a:t>
            </a:r>
            <a:r>
              <a:rPr lang="en-US" sz="1200" b="1" kern="1200" dirty="0" smtClean="0">
                <a:solidFill>
                  <a:schemeClr val="tx1"/>
                </a:solidFill>
                <a:effectLst/>
                <a:latin typeface="+mn-lt"/>
                <a:ea typeface="+mn-ea"/>
                <a:cs typeface="+mn-cs"/>
              </a:rPr>
              <a:t>Person </a:t>
            </a:r>
            <a:r>
              <a:rPr lang="en-US" sz="1200" kern="1200" dirty="0" smtClean="0">
                <a:solidFill>
                  <a:schemeClr val="tx1"/>
                </a:solidFill>
                <a:effectLst/>
                <a:latin typeface="+mn-lt"/>
                <a:ea typeface="+mn-ea"/>
                <a:cs typeface="+mn-cs"/>
              </a:rPr>
              <a:t>superclass, as well as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subclass.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have seen how </a:t>
            </a:r>
            <a:r>
              <a:rPr lang="en-US" sz="1200" i="1" kern="1200" dirty="0" smtClean="0">
                <a:solidFill>
                  <a:schemeClr val="tx1"/>
                </a:solidFill>
                <a:effectLst/>
                <a:latin typeface="+mn-lt"/>
                <a:ea typeface="+mn-ea"/>
                <a:cs typeface="+mn-cs"/>
              </a:rPr>
              <a:t>get </a:t>
            </a:r>
            <a:r>
              <a:rPr lang="en-US" sz="1200" kern="1200" dirty="0" smtClean="0">
                <a:solidFill>
                  <a:schemeClr val="tx1"/>
                </a:solidFill>
                <a:effectLst/>
                <a:latin typeface="+mn-lt"/>
                <a:ea typeface="+mn-ea"/>
                <a:cs typeface="+mn-cs"/>
              </a:rPr>
              <a:t>methods are designed to return the values of data attributes.  This is not the intention here.  The </a:t>
            </a:r>
            <a:r>
              <a:rPr lang="en-US" sz="1200" b="1" kern="1200" dirty="0" err="1" smtClean="0">
                <a:solidFill>
                  <a:schemeClr val="tx1"/>
                </a:solidFill>
                <a:effectLst/>
                <a:latin typeface="+mn-lt"/>
                <a:ea typeface="+mn-ea"/>
                <a:cs typeface="+mn-cs"/>
              </a:rPr>
              <a:t>showData</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method goes straight to the data fields and intents to display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experiment is quickly stopped.  Java makes it quite clear that access to </a:t>
            </a:r>
            <a:r>
              <a:rPr lang="en-US" sz="1200" b="1" kern="1200" dirty="0" smtClean="0">
                <a:solidFill>
                  <a:schemeClr val="tx1"/>
                </a:solidFill>
                <a:effectLst/>
                <a:latin typeface="+mn-lt"/>
                <a:ea typeface="+mn-ea"/>
                <a:cs typeface="+mn-cs"/>
              </a:rPr>
              <a:t>private </a:t>
            </a:r>
            <a:r>
              <a:rPr lang="en-US" sz="1200" kern="1200" dirty="0" smtClean="0">
                <a:solidFill>
                  <a:schemeClr val="tx1"/>
                </a:solidFill>
                <a:effectLst/>
                <a:latin typeface="+mn-lt"/>
                <a:ea typeface="+mn-ea"/>
                <a:cs typeface="+mn-cs"/>
              </a:rPr>
              <a:t>data is not allowed, even from a proper subclass.  </a:t>
            </a:r>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means </a:t>
            </a:r>
            <a:r>
              <a:rPr lang="en-US" sz="1200" b="1" kern="1200" dirty="0" smtClean="0">
                <a:solidFill>
                  <a:schemeClr val="tx1"/>
                </a:solidFill>
                <a:effectLst/>
                <a:latin typeface="+mn-lt"/>
                <a:ea typeface="+mn-ea"/>
                <a:cs typeface="+mn-cs"/>
              </a:rPr>
              <a:t>private</a:t>
            </a:r>
            <a:r>
              <a:rPr lang="en-US" sz="1200" kern="1200" dirty="0" smtClean="0">
                <a:solidFill>
                  <a:schemeClr val="tx1"/>
                </a:solidFill>
                <a:effectLst/>
                <a:latin typeface="+mn-lt"/>
                <a:ea typeface="+mn-ea"/>
                <a:cs typeface="+mn-cs"/>
              </a:rPr>
              <a:t> and only local members have direct access.  Figure 9.18 displays the stern warning by Java that you are very confused.  Notice that the error applies to </a:t>
            </a:r>
            <a:r>
              <a:rPr lang="en-US" sz="1200" b="1" kern="1200" dirty="0" smtClean="0">
                <a:solidFill>
                  <a:schemeClr val="tx1"/>
                </a:solidFill>
                <a:effectLst/>
                <a:latin typeface="+mn-lt"/>
                <a:ea typeface="+mn-ea"/>
                <a:cs typeface="+mn-cs"/>
              </a:rPr>
              <a:t>age </a:t>
            </a:r>
            <a:r>
              <a:rPr lang="en-US" sz="1200" kern="1200" dirty="0" smtClean="0">
                <a:solidFill>
                  <a:schemeClr val="tx1"/>
                </a:solidFill>
                <a:effectLst/>
                <a:latin typeface="+mn-lt"/>
                <a:ea typeface="+mn-ea"/>
                <a:cs typeface="+mn-cs"/>
              </a:rPr>
              <a:t>only.  Access to the </a:t>
            </a:r>
            <a:r>
              <a:rPr lang="en-US" sz="1200" b="1" kern="1200" dirty="0" smtClean="0">
                <a:solidFill>
                  <a:schemeClr val="tx1"/>
                </a:solidFill>
                <a:effectLst/>
                <a:latin typeface="+mn-lt"/>
                <a:ea typeface="+mn-ea"/>
                <a:cs typeface="+mn-cs"/>
              </a:rPr>
              <a:t>grade </a:t>
            </a:r>
            <a:r>
              <a:rPr lang="en-US" sz="1200" kern="1200" dirty="0" smtClean="0">
                <a:solidFill>
                  <a:schemeClr val="tx1"/>
                </a:solidFill>
                <a:effectLst/>
                <a:latin typeface="+mn-lt"/>
                <a:ea typeface="+mn-ea"/>
                <a:cs typeface="+mn-cs"/>
              </a:rPr>
              <a:t>data field is permitted.  </a:t>
            </a:r>
            <a:r>
              <a:rPr lang="en-US" sz="1200" b="1" kern="1200" dirty="0" smtClean="0">
                <a:solidFill>
                  <a:schemeClr val="tx1"/>
                </a:solidFill>
                <a:effectLst/>
                <a:latin typeface="+mn-lt"/>
                <a:ea typeface="+mn-ea"/>
                <a:cs typeface="+mn-cs"/>
              </a:rPr>
              <a:t>grade </a:t>
            </a:r>
            <a:r>
              <a:rPr lang="en-US" sz="1200" kern="1200" dirty="0" smtClean="0">
                <a:solidFill>
                  <a:schemeClr val="tx1"/>
                </a:solidFill>
                <a:effectLst/>
                <a:latin typeface="+mn-lt"/>
                <a:ea typeface="+mn-ea"/>
                <a:cs typeface="+mn-cs"/>
              </a:rPr>
              <a:t>is a local attribute of the </a:t>
            </a:r>
            <a:r>
              <a:rPr lang="en-US" sz="1200" b="1" kern="1200" dirty="0" smtClean="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class.</a:t>
            </a:r>
          </a:p>
          <a:p>
            <a:endParaRPr lang="en-US" dirty="0"/>
          </a:p>
        </p:txBody>
      </p:sp>
      <p:sp>
        <p:nvSpPr>
          <p:cNvPr id="4" name="Slide Number Placeholder 3"/>
          <p:cNvSpPr>
            <a:spLocks noGrp="1"/>
          </p:cNvSpPr>
          <p:nvPr>
            <p:ph type="sldNum" sz="quarter" idx="10"/>
          </p:nvPr>
        </p:nvSpPr>
        <p:spPr/>
        <p:txBody>
          <a:bodyPr/>
          <a:lstStyle/>
          <a:p>
            <a:fld id="{9F14F4AD-0C82-4B64-BFBE-B9B0955A484C}" type="slidenum">
              <a:rPr lang="en-US" smtClean="0"/>
              <a:t>11</a:t>
            </a:fld>
            <a:endParaRPr lang="en-US"/>
          </a:p>
        </p:txBody>
      </p:sp>
    </p:spTree>
    <p:extLst>
      <p:ext uri="{BB962C8B-B14F-4D97-AF65-F5344CB8AC3E}">
        <p14:creationId xmlns:p14="http://schemas.microsoft.com/office/powerpoint/2010/main" val="3243363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08588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4629489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19576717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3651017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6274455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5904606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0421198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9946728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8332121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23382550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9549731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59786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033466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2849432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4464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4802530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572340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8496930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9897168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9847310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4031556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40616126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37674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23354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3689521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3071999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369800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162059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4234586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8381396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41989713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7097653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1942618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026289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477277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9328826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0132677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304022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0278426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2061943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6310893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6891562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7640806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3586870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70067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0206202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9479256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35092319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0924657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42675852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19575058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7604907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2880122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6810416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15880237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707873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40890449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494687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1027564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40759429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1728086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6788351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10084171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6721557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0981765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6501717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138607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766619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19546835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4939138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8092525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51311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4547612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9842425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24765157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3904104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4140500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4109507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4212470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95769701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6816641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0771924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5825877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24118729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54734665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3489584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7044921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6438668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2237318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61322827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86438830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1749155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9860271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1255958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8095943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5390282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5490692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3136930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7473657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662117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35839511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30935606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3067753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1877872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1434298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8928451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279944565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0320444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78915037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295230921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182287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162187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74169383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13734549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0037429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1328389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85693697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60841498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57317049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0108024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8610854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392146761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896472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4706777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28093860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277876634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6846587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52309682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8314578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8607903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2369946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3014466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23872762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2939211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409308328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8873002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7394789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7880059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09529289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72641468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3683082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806120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5692596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0809386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4135878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6345813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0943944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79592561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94890326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4679701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1225035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28720498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26134280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52858308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416462273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04324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55124359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16126998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6192032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9203331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82808495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93395106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6090788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16509899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926871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2700756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347346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7460145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21796210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707675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203300971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411768422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4633588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1822080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158293788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416557419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6690782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745422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25831738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75119082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73253802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4420284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4418484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3498162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314688657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78973364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66780952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165780762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05202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9358403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03144508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0685400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2711333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9280285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2725719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22293604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216583935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32252372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36227723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4035187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10086069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404899039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43404857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428233128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53229312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44776875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408936664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2437379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57744508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43204161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003463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210483119"/>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864321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4284147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0435556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5473871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72160692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426812321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7186959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59956484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05213649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52157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542374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9336576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418048134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8050452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30439831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67562709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3293355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49829573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190417700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898172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403779160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974507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41691022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99200390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2719645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4055867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351080585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4254506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75762630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130549684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75852789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6995771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54789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227258465"/>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57404202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66630662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3043697477"/>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74425973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12982172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183664651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5452559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141199672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418666535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2088087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88689946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95676937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87179412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41391837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59869661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01679534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39205418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273629314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424432071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72509546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29252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153149968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266279685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51442020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96824234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40469729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420494416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9460048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317264357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414334925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1225074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AB4E427-DE9B-4555-BA5A-8B5F9461687B}" type="slidenum">
              <a:rPr lang="en-US"/>
              <a:pPr>
                <a:defRPr/>
              </a:pPr>
              <a:t>‹#›</a:t>
            </a:fld>
            <a:endParaRPr lang="en-US"/>
          </a:p>
        </p:txBody>
      </p:sp>
    </p:spTree>
    <p:extLst>
      <p:ext uri="{BB962C8B-B14F-4D97-AF65-F5344CB8AC3E}">
        <p14:creationId xmlns:p14="http://schemas.microsoft.com/office/powerpoint/2010/main" val="1565604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518994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826731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4177631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082617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176677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011754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1918687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3013575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2211288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28931580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144444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2403443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424165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36897320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895278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84300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3981545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87042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209087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2437371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507498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841777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23693999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765450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938548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4779900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61914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2191365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988710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3078816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532872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6241931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41746441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1673005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717023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3197685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399741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76610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528152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715540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1215932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0410107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034479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495643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7324468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906048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38299107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2669872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324846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9908050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2510614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16156063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24773563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27165974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3165446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37298654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7304342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4781586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13082558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2F0BED1-A03E-4E71-8040-2521338B97C7}" type="slidenum">
              <a:rPr lang="en-US" smtClean="0"/>
              <a:pPr>
                <a:defRPr/>
              </a:pPr>
              <a:t>‹#›</a:t>
            </a:fld>
            <a:endParaRPr lang="en-US"/>
          </a:p>
        </p:txBody>
      </p:sp>
    </p:spTree>
    <p:extLst>
      <p:ext uri="{BB962C8B-B14F-4D97-AF65-F5344CB8AC3E}">
        <p14:creationId xmlns:p14="http://schemas.microsoft.com/office/powerpoint/2010/main" val="96599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58537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C298D4-ECCB-46CB-8126-4EF9A2244BE2}" type="slidenum">
              <a:rPr lang="en-US" smtClean="0"/>
              <a:pPr>
                <a:defRPr/>
              </a:pPr>
              <a:t>‹#›</a:t>
            </a:fld>
            <a:endParaRPr lang="en-US"/>
          </a:p>
        </p:txBody>
      </p:sp>
    </p:spTree>
    <p:extLst>
      <p:ext uri="{BB962C8B-B14F-4D97-AF65-F5344CB8AC3E}">
        <p14:creationId xmlns:p14="http://schemas.microsoft.com/office/powerpoint/2010/main" val="29974037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5ECC59-57D5-46FD-8BB9-310EF07A4A40}" type="slidenum">
              <a:rPr lang="en-US" smtClean="0"/>
              <a:pPr>
                <a:defRPr/>
              </a:pPr>
              <a:t>‹#›</a:t>
            </a:fld>
            <a:endParaRPr lang="en-US"/>
          </a:p>
        </p:txBody>
      </p:sp>
    </p:spTree>
    <p:extLst>
      <p:ext uri="{BB962C8B-B14F-4D97-AF65-F5344CB8AC3E}">
        <p14:creationId xmlns:p14="http://schemas.microsoft.com/office/powerpoint/2010/main" val="21186180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E1E7C4-750F-41BF-A3DC-263302886ACB}" type="slidenum">
              <a:rPr lang="en-US" smtClean="0"/>
              <a:pPr>
                <a:defRPr/>
              </a:pPr>
              <a:t>‹#›</a:t>
            </a:fld>
            <a:endParaRPr lang="en-US"/>
          </a:p>
        </p:txBody>
      </p:sp>
    </p:spTree>
    <p:extLst>
      <p:ext uri="{BB962C8B-B14F-4D97-AF65-F5344CB8AC3E}">
        <p14:creationId xmlns:p14="http://schemas.microsoft.com/office/powerpoint/2010/main" val="3044111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9BCF4D5-AFBD-4991-9635-16A2591DB5FD}" type="slidenum">
              <a:rPr lang="en-US" smtClean="0"/>
              <a:pPr>
                <a:defRPr/>
              </a:pPr>
              <a:t>‹#›</a:t>
            </a:fld>
            <a:endParaRPr lang="en-US"/>
          </a:p>
        </p:txBody>
      </p:sp>
    </p:spTree>
    <p:extLst>
      <p:ext uri="{BB962C8B-B14F-4D97-AF65-F5344CB8AC3E}">
        <p14:creationId xmlns:p14="http://schemas.microsoft.com/office/powerpoint/2010/main" val="3013300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67CE07-B9C4-4DC6-B641-AC5F4661FFA8}" type="slidenum">
              <a:rPr lang="en-US" smtClean="0"/>
              <a:pPr>
                <a:defRPr/>
              </a:pPr>
              <a:t>‹#›</a:t>
            </a:fld>
            <a:endParaRPr lang="en-US"/>
          </a:p>
        </p:txBody>
      </p:sp>
    </p:spTree>
    <p:extLst>
      <p:ext uri="{BB962C8B-B14F-4D97-AF65-F5344CB8AC3E}">
        <p14:creationId xmlns:p14="http://schemas.microsoft.com/office/powerpoint/2010/main" val="41768474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66C2A-4A6E-42A9-9EBB-56843CC5F16D}" type="slidenum">
              <a:rPr lang="en-US" smtClean="0"/>
              <a:pPr>
                <a:defRPr/>
              </a:pPr>
              <a:t>‹#›</a:t>
            </a:fld>
            <a:endParaRPr lang="en-US"/>
          </a:p>
        </p:txBody>
      </p:sp>
    </p:spTree>
    <p:extLst>
      <p:ext uri="{BB962C8B-B14F-4D97-AF65-F5344CB8AC3E}">
        <p14:creationId xmlns:p14="http://schemas.microsoft.com/office/powerpoint/2010/main" val="24675510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0F962A-D4A7-4415-98CC-D9F108815C69}" type="slidenum">
              <a:rPr lang="en-US" smtClean="0"/>
              <a:pPr>
                <a:defRPr/>
              </a:pPr>
              <a:t>‹#›</a:t>
            </a:fld>
            <a:endParaRPr lang="en-US"/>
          </a:p>
        </p:txBody>
      </p:sp>
    </p:spTree>
    <p:extLst>
      <p:ext uri="{BB962C8B-B14F-4D97-AF65-F5344CB8AC3E}">
        <p14:creationId xmlns:p14="http://schemas.microsoft.com/office/powerpoint/2010/main" val="16487950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A0A013-C873-4C7A-B7F6-754184F03CF8}" type="slidenum">
              <a:rPr lang="en-US" smtClean="0"/>
              <a:pPr>
                <a:defRPr/>
              </a:pPr>
              <a:t>‹#›</a:t>
            </a:fld>
            <a:endParaRPr lang="en-US"/>
          </a:p>
        </p:txBody>
      </p:sp>
    </p:spTree>
    <p:extLst>
      <p:ext uri="{BB962C8B-B14F-4D97-AF65-F5344CB8AC3E}">
        <p14:creationId xmlns:p14="http://schemas.microsoft.com/office/powerpoint/2010/main" val="143516690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ECF25B-87A5-46B8-A265-AD778D444AB5}" type="slidenum">
              <a:rPr lang="en-US" smtClean="0"/>
              <a:pPr>
                <a:defRPr/>
              </a:pPr>
              <a:t>‹#›</a:t>
            </a:fld>
            <a:endParaRPr lang="en-US"/>
          </a:p>
        </p:txBody>
      </p:sp>
    </p:spTree>
    <p:extLst>
      <p:ext uri="{BB962C8B-B14F-4D97-AF65-F5344CB8AC3E}">
        <p14:creationId xmlns:p14="http://schemas.microsoft.com/office/powerpoint/2010/main" val="34898220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79BEA9D-E4EA-4664-96F7-3E77DBEB9588}" type="slidenum">
              <a:rPr lang="en-US" smtClean="0"/>
              <a:pPr>
                <a:defRPr/>
              </a:pPr>
              <a:t>‹#›</a:t>
            </a:fld>
            <a:endParaRPr lang="en-US"/>
          </a:p>
        </p:txBody>
      </p:sp>
    </p:spTree>
    <p:extLst>
      <p:ext uri="{BB962C8B-B14F-4D97-AF65-F5344CB8AC3E}">
        <p14:creationId xmlns:p14="http://schemas.microsoft.com/office/powerpoint/2010/main" val="430475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microsoft.com/office/2007/relationships/hdphoto" Target="../media/hdphoto1.wdp"/></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microsoft.com/office/2007/relationships/hdphoto" Target="../media/hdphoto1.wdp"/></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microsoft.com/office/2007/relationships/hdphoto" Target="../media/hdphoto1.wdp"/></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microsoft.com/office/2007/relationships/hdphoto" Target="../media/hdphoto1.wdp"/></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microsoft.com/office/2007/relationships/hdphoto" Target="../media/hdphoto1.wdp"/></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microsoft.com/office/2007/relationships/hdphoto" Target="../media/hdphoto1.wdp"/></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microsoft.com/office/2007/relationships/hdphoto" Target="../media/hdphoto1.wdp"/></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microsoft.com/office/2007/relationships/hdphoto" Target="../media/hdphoto1.wdp"/></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8.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microsoft.com/office/2007/relationships/hdphoto" Target="../media/hdphoto1.wdp"/><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microsoft.com/office/2007/relationships/hdphoto" Target="../media/hdphoto1.wdp"/><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1.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microsoft.com/office/2007/relationships/hdphoto" Target="../media/hdphoto1.wdp"/></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image" Target="../media/image1.jpeg"/><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microsoft.com/office/2007/relationships/hdphoto" Target="../media/hdphoto1.wdp"/></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image" Target="../media/image1.jpeg"/><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microsoft.com/office/2007/relationships/hdphoto" Target="../media/hdphoto1.wdp"/></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theme" Target="../theme/theme23.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5" Type="http://schemas.microsoft.com/office/2007/relationships/hdphoto" Target="../media/hdphoto1.wdp"/><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theme" Target="../theme/theme2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5" Type="http://schemas.microsoft.com/office/2007/relationships/hdphoto" Target="../media/hdphoto1.wdp"/><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image" Target="../media/image1.jpeg"/><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theme" Target="../theme/theme25.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microsoft.com/office/2007/relationships/hdphoto" Target="../media/hdphoto1.wdp"/></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7.xml"/><Relationship Id="rId13" Type="http://schemas.openxmlformats.org/officeDocument/2006/relationships/image" Target="../media/image1.jpeg"/><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 Id="rId14" Type="http://schemas.microsoft.com/office/2007/relationships/hdphoto" Target="../media/hdphoto1.wdp"/></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image" Target="../media/image1.jpeg"/><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27.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microsoft.com/office/2007/relationships/hdphoto" Target="../media/hdphoto1.wdp"/></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theme" Target="../theme/theme28.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microsoft.com/office/2007/relationships/hdphoto" Target="../media/hdphoto1.wdp"/><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image" Target="../media/image1.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theme" Target="../theme/theme29.xml"/><Relationship Id="rId3" Type="http://schemas.openxmlformats.org/officeDocument/2006/relationships/slideLayout" Target="../slideLayouts/slideLayout316.xml"/><Relationship Id="rId7" Type="http://schemas.openxmlformats.org/officeDocument/2006/relationships/slideLayout" Target="../slideLayouts/slideLayout320.xml"/><Relationship Id="rId12" Type="http://schemas.openxmlformats.org/officeDocument/2006/relationships/slideLayout" Target="../slideLayouts/slideLayout325.xml"/><Relationship Id="rId2" Type="http://schemas.openxmlformats.org/officeDocument/2006/relationships/slideLayout" Target="../slideLayouts/slideLayout3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5" Type="http://schemas.microsoft.com/office/2007/relationships/hdphoto" Target="../media/hdphoto1.wdp"/><Relationship Id="rId10" Type="http://schemas.openxmlformats.org/officeDocument/2006/relationships/slideLayout" Target="../slideLayouts/slideLayout323.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3.xml"/><Relationship Id="rId13" Type="http://schemas.openxmlformats.org/officeDocument/2006/relationships/theme" Target="../theme/theme30.xml"/><Relationship Id="rId3" Type="http://schemas.openxmlformats.org/officeDocument/2006/relationships/slideLayout" Target="../slideLayouts/slideLayout328.xml"/><Relationship Id="rId7" Type="http://schemas.openxmlformats.org/officeDocument/2006/relationships/slideLayout" Target="../slideLayouts/slideLayout332.xml"/><Relationship Id="rId12" Type="http://schemas.openxmlformats.org/officeDocument/2006/relationships/slideLayout" Target="../slideLayouts/slideLayout337.xml"/><Relationship Id="rId2" Type="http://schemas.openxmlformats.org/officeDocument/2006/relationships/slideLayout" Target="../slideLayouts/slideLayout327.xml"/><Relationship Id="rId1" Type="http://schemas.openxmlformats.org/officeDocument/2006/relationships/slideLayout" Target="../slideLayouts/slideLayout326.xml"/><Relationship Id="rId6" Type="http://schemas.openxmlformats.org/officeDocument/2006/relationships/slideLayout" Target="../slideLayouts/slideLayout331.xml"/><Relationship Id="rId11" Type="http://schemas.openxmlformats.org/officeDocument/2006/relationships/slideLayout" Target="../slideLayouts/slideLayout336.xml"/><Relationship Id="rId5" Type="http://schemas.openxmlformats.org/officeDocument/2006/relationships/slideLayout" Target="../slideLayouts/slideLayout330.xml"/><Relationship Id="rId15" Type="http://schemas.microsoft.com/office/2007/relationships/hdphoto" Target="../media/hdphoto1.wdp"/><Relationship Id="rId10" Type="http://schemas.openxmlformats.org/officeDocument/2006/relationships/slideLayout" Target="../slideLayouts/slideLayout335.xml"/><Relationship Id="rId4" Type="http://schemas.openxmlformats.org/officeDocument/2006/relationships/slideLayout" Target="../slideLayouts/slideLayout329.xml"/><Relationship Id="rId9" Type="http://schemas.openxmlformats.org/officeDocument/2006/relationships/slideLayout" Target="../slideLayouts/slideLayout334.xml"/><Relationship Id="rId14" Type="http://schemas.openxmlformats.org/officeDocument/2006/relationships/image" Target="../media/image1.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theme" Target="../theme/theme31.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slideLayout" Target="../slideLayouts/slideLayout349.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5" Type="http://schemas.microsoft.com/office/2007/relationships/hdphoto" Target="../media/hdphoto1.wdp"/><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450948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02710749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411708688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93599007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1349711559"/>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527917622"/>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69461859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142171903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1518973261"/>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1575184563"/>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952639625"/>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8601409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86588294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90425730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095699409"/>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350503385"/>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16277849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404379239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121169377"/>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589177296"/>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70949020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143692954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8798182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718724724"/>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4">
            <a:extLst>
              <a:ext uri="{BEBA8EAE-BF5A-486C-A8C5-ECC9F3942E4B}">
                <a14:imgProps xmlns:a14="http://schemas.microsoft.com/office/drawing/2010/main">
                  <a14:imgLayer r:embed="rId15">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535781970"/>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4522118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8952325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310206618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541127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07731193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extLst>
              <a:ext uri="{BEBA8EAE-BF5A-486C-A8C5-ECC9F3942E4B}">
                <a14:imgProps xmlns:a14="http://schemas.microsoft.com/office/drawing/2010/main">
                  <a14:imgLayer r:embed="rId14">
                    <a14:imgEffect>
                      <a14:brightnessContrast bright="-55000" contrast="4000"/>
                    </a14:imgEffect>
                  </a14:imgLayer>
                </a14:imgProps>
              </a:ext>
              <a:ext uri="{28A0092B-C50C-407E-A947-70E740481C1C}">
                <a14:useLocalDpi xmlns:a14="http://schemas.microsoft.com/office/drawing/2010/main" val="0"/>
              </a:ext>
            </a:extLst>
          </a:blip>
          <a:stretch>
            <a:fillRect/>
          </a:stretch>
        </p:blipFill>
        <p:spPr>
          <a:xfrm>
            <a:off x="-457200" y="0"/>
            <a:ext cx="11338560" cy="70866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0E8294A-9619-44CC-A543-A5CD6E5E2622}" type="slidenum">
              <a:rPr lang="en-US" smtClean="0"/>
              <a:pPr>
                <a:defRPr/>
              </a:pPr>
              <a:t>‹#›</a:t>
            </a:fld>
            <a:endParaRPr lang="en-US"/>
          </a:p>
        </p:txBody>
      </p:sp>
    </p:spTree>
    <p:extLst>
      <p:ext uri="{BB962C8B-B14F-4D97-AF65-F5344CB8AC3E}">
        <p14:creationId xmlns:p14="http://schemas.microsoft.com/office/powerpoint/2010/main" val="2557893471"/>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5.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2.xml"/><Relationship Id="rId1" Type="http://schemas.openxmlformats.org/officeDocument/2006/relationships/themeOverride" Target="../theme/themeOverride1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3.xml"/><Relationship Id="rId1" Type="http://schemas.openxmlformats.org/officeDocument/2006/relationships/themeOverride" Target="../theme/themeOverride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8.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6.xml"/><Relationship Id="rId1" Type="http://schemas.openxmlformats.org/officeDocument/2006/relationships/themeOverride" Target="../theme/themeOverride15.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9.xml"/><Relationship Id="rId1" Type="http://schemas.openxmlformats.org/officeDocument/2006/relationships/themeOverride" Target="../theme/themeOverride1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1.xml"/><Relationship Id="rId1" Type="http://schemas.openxmlformats.org/officeDocument/2006/relationships/themeOverride" Target="../theme/themeOverride19.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24.xml"/><Relationship Id="rId1" Type="http://schemas.openxmlformats.org/officeDocument/2006/relationships/themeOverride" Target="../theme/themeOverride21.xml"/><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4.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6.xml"/><Relationship Id="rId1" Type="http://schemas.openxmlformats.org/officeDocument/2006/relationships/themeOverride" Target="../theme/themeOverride23.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68.xml"/><Relationship Id="rId1" Type="http://schemas.openxmlformats.org/officeDocument/2006/relationships/themeOverride" Target="../theme/themeOverride2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slideLayout" Target="../slideLayouts/slideLayout274.xml"/><Relationship Id="rId1" Type="http://schemas.openxmlformats.org/officeDocument/2006/relationships/themeOverride" Target="../theme/themeOverride25.x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80.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96.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png"/><Relationship Id="rId2" Type="http://schemas.openxmlformats.org/officeDocument/2006/relationships/slideLayout" Target="../slideLayouts/slideLayout313.xml"/><Relationship Id="rId1" Type="http://schemas.openxmlformats.org/officeDocument/2006/relationships/themeOverride" Target="../theme/themeOverride28.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25.xml"/><Relationship Id="rId1" Type="http://schemas.openxmlformats.org/officeDocument/2006/relationships/themeOverride" Target="../theme/themeOverride2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28.xml"/><Relationship Id="rId1" Type="http://schemas.openxmlformats.org/officeDocument/2006/relationships/themeOverride" Target="../theme/themeOverride3.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37.xml"/><Relationship Id="rId1" Type="http://schemas.openxmlformats.org/officeDocument/2006/relationships/themeOverride" Target="../theme/themeOverride30.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49.xml"/><Relationship Id="rId1" Type="http://schemas.openxmlformats.org/officeDocument/2006/relationships/themeOverride" Target="../theme/themeOverride3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8.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9.xml"/><Relationship Id="rId1" Type="http://schemas.openxmlformats.org/officeDocument/2006/relationships/themeOverride" Target="../theme/themeOverride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0.xml"/><Relationship Id="rId1" Type="http://schemas.openxmlformats.org/officeDocument/2006/relationships/themeOverride" Target="../theme/themeOverride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WordArt 6"/>
          <p:cNvSpPr>
            <a:spLocks noChangeArrowheads="1" noChangeShapeType="1" noTextEdit="1"/>
          </p:cNvSpPr>
          <p:nvPr/>
        </p:nvSpPr>
        <p:spPr bwMode="auto">
          <a:xfrm>
            <a:off x="1398162" y="2282398"/>
            <a:ext cx="6423873"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Chapter 9 Slides</a:t>
            </a:r>
          </a:p>
        </p:txBody>
      </p:sp>
      <p:sp>
        <p:nvSpPr>
          <p:cNvPr id="2051" name="WordArt 18"/>
          <p:cNvSpPr>
            <a:spLocks noChangeArrowheads="1" noChangeShapeType="1" noTextEdit="1"/>
          </p:cNvSpPr>
          <p:nvPr/>
        </p:nvSpPr>
        <p:spPr bwMode="auto">
          <a:xfrm>
            <a:off x="685799" y="3581400"/>
            <a:ext cx="7848601" cy="990600"/>
          </a:xfrm>
          <a:prstGeom prst="rect">
            <a:avLst/>
          </a:prstGeom>
        </p:spPr>
        <p:txBody>
          <a:bodyPr wrap="none" fromWordArt="1">
            <a:prstTxWarp prst="textPlain">
              <a:avLst>
                <a:gd name="adj" fmla="val 50000"/>
              </a:avLst>
            </a:prstTxWarp>
          </a:bodyPr>
          <a:lstStyle/>
          <a:p>
            <a:pPr algn="ctr"/>
            <a:r>
              <a:rPr lang="en-US" sz="3600" kern="10" dirty="0" smtClean="0">
                <a:ln w="9525">
                  <a:solidFill>
                    <a:srgbClr val="000000"/>
                  </a:solidFill>
                  <a:round/>
                  <a:headEnd/>
                  <a:tailEnd/>
                </a:ln>
                <a:solidFill>
                  <a:srgbClr val="FFFFFF"/>
                </a:solidFill>
                <a:latin typeface="Arial Black"/>
              </a:rPr>
              <a:t>Focus on OOP:</a:t>
            </a:r>
          </a:p>
          <a:p>
            <a:pPr algn="ctr"/>
            <a:r>
              <a:rPr lang="en-US" sz="3600" kern="10" dirty="0" smtClean="0">
                <a:ln w="9525">
                  <a:solidFill>
                    <a:srgbClr val="000000"/>
                  </a:solidFill>
                  <a:round/>
                  <a:headEnd/>
                  <a:tailEnd/>
                </a:ln>
                <a:solidFill>
                  <a:srgbClr val="FFFFFF"/>
                </a:solidFill>
                <a:latin typeface="Arial Black"/>
              </a:rPr>
              <a:t>Class Interaction with Inheritance</a:t>
            </a:r>
            <a:endParaRPr lang="en-US" sz="3600" kern="10" dirty="0">
              <a:ln w="9525">
                <a:solidFill>
                  <a:srgbClr val="000000"/>
                </a:solidFill>
                <a:round/>
                <a:headEnd/>
                <a:tailEnd/>
              </a:ln>
              <a:solidFill>
                <a:srgbClr val="FFFFFF"/>
              </a:solidFill>
              <a:latin typeface="Arial Black"/>
            </a:endParaRPr>
          </a:p>
        </p:txBody>
      </p:sp>
      <p:sp>
        <p:nvSpPr>
          <p:cNvPr id="2055" name="WordArt 22"/>
          <p:cNvSpPr>
            <a:spLocks noChangeArrowheads="1" noChangeShapeType="1" noTextEdit="1"/>
          </p:cNvSpPr>
          <p:nvPr/>
        </p:nvSpPr>
        <p:spPr bwMode="auto">
          <a:xfrm>
            <a:off x="1807089" y="152400"/>
            <a:ext cx="5606022" cy="1754326"/>
          </a:xfrm>
          <a:prstGeom prst="rect">
            <a:avLst/>
          </a:prstGeom>
          <a:noFill/>
        </p:spPr>
        <p:txBody>
          <a:bodyPr wrap="none" lIns="91440" tIns="45720" rIns="91440" bIns="45720">
            <a:spAutoFit/>
          </a:bodyPr>
          <a:lstStyle/>
          <a:p>
            <a:pPr algn="ctr"/>
            <a:r>
              <a:rPr lang="fr-FR" sz="5400"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Exposure</a:t>
            </a:r>
            <a:r>
              <a:rPr lang="fr-FR"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 Java 2013</a:t>
            </a:r>
          </a:p>
          <a:p>
            <a:pPr algn="ctr"/>
            <a:r>
              <a:rPr lang="fr-FR"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APCS Edition</a:t>
            </a:r>
            <a:endParaRPr lang="en-US"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ndParaRPr>
          </a:p>
        </p:txBody>
      </p:sp>
      <p:sp>
        <p:nvSpPr>
          <p:cNvPr id="8" name="WordArt 19"/>
          <p:cNvSpPr>
            <a:spLocks noChangeArrowheads="1" noChangeShapeType="1" noTextEdit="1"/>
          </p:cNvSpPr>
          <p:nvPr/>
        </p:nvSpPr>
        <p:spPr bwMode="auto">
          <a:xfrm>
            <a:off x="2881100" y="4783900"/>
            <a:ext cx="3457998" cy="1938992"/>
          </a:xfrm>
          <a:prstGeom prst="rect">
            <a:avLst/>
          </a:prstGeom>
          <a:noFill/>
        </p:spPr>
        <p:txBody>
          <a:bodyPr wrap="none" lIns="91440" tIns="45720" rIns="91440" bIns="45720">
            <a:spAutoFit/>
          </a:bodyPr>
          <a:lstStyle/>
          <a:p>
            <a:pPr algn="ctr"/>
            <a:r>
              <a:rPr lang="en-US" sz="2400"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PowerPoint Presentation</a:t>
            </a:r>
          </a:p>
          <a:p>
            <a:pPr algn="ctr"/>
            <a:r>
              <a:rPr lang="en-US" sz="2400"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created by: </a:t>
            </a:r>
          </a:p>
          <a:p>
            <a:pPr algn="ctr"/>
            <a:r>
              <a:rPr lang="en-US" sz="2400"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Mr. John L. M. Schram</a:t>
            </a:r>
          </a:p>
          <a:p>
            <a:pPr algn="ctr"/>
            <a:r>
              <a:rPr lang="en-US" sz="2400"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and Mr. Leon Schram</a:t>
            </a:r>
          </a:p>
          <a:p>
            <a:pPr algn="ctr"/>
            <a:r>
              <a:rPr lang="en-US" sz="2400" kern="1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Impact"/>
              </a:rPr>
              <a:t>Authors of Exposure Java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49241" y="262235"/>
            <a:ext cx="7045518" cy="923330"/>
          </a:xfrm>
          <a:noFill/>
        </p:spPr>
        <p:txBody>
          <a:bodyPr wrap="none" lIns="91440" tIns="45720" rIns="91440" bIns="45720">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Access with Inheritance</a:t>
            </a:r>
          </a:p>
        </p:txBody>
      </p:sp>
      <p:sp>
        <p:nvSpPr>
          <p:cNvPr id="9219" name="Text Box 3"/>
          <p:cNvSpPr txBox="1">
            <a:spLocks noChangeArrowheads="1"/>
          </p:cNvSpPr>
          <p:nvPr/>
        </p:nvSpPr>
        <p:spPr bwMode="auto">
          <a:xfrm>
            <a:off x="609600" y="1447800"/>
            <a:ext cx="7924800" cy="3539430"/>
          </a:xfrm>
          <a:prstGeom prst="rect">
            <a:avLst/>
          </a:prstGeom>
          <a:solidFill>
            <a:schemeClr val="tx2">
              <a:lumMod val="40000"/>
              <a:lumOff val="60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r>
              <a:rPr lang="en-US" sz="3200" dirty="0">
                <a:latin typeface="Arial" pitchFamily="34" charset="0"/>
                <a:cs typeface="Arial" pitchFamily="34" charset="0"/>
              </a:rPr>
              <a:t>When two classes have an inheritance interaction then access is only possible from the subclass to the superclass members.</a:t>
            </a:r>
          </a:p>
          <a:p>
            <a:r>
              <a:rPr lang="en-US" sz="3200" dirty="0">
                <a:latin typeface="Arial" pitchFamily="34" charset="0"/>
                <a:cs typeface="Arial" pitchFamily="34" charset="0"/>
              </a:rPr>
              <a:t> </a:t>
            </a:r>
          </a:p>
          <a:p>
            <a:r>
              <a:rPr lang="en-US" sz="3200" dirty="0">
                <a:latin typeface="Arial" pitchFamily="34" charset="0"/>
                <a:cs typeface="Arial" pitchFamily="34" charset="0"/>
              </a:rPr>
              <a:t>It is not possible to access subclass members from the superclass.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906506"/>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0000"/>
              </a:lnSpc>
              <a:tabLst>
                <a:tab pos="457200" algn="l"/>
                <a:tab pos="914400" algn="l"/>
              </a:tabLst>
            </a:pPr>
            <a:r>
              <a:rPr lang="en-US" sz="1600" dirty="0">
                <a:latin typeface="Times New Roman" pitchFamily="18" charset="0"/>
                <a:cs typeface="Times New Roman" pitchFamily="18" charset="0"/>
              </a:rPr>
              <a:t>// Java0907.java</a:t>
            </a:r>
          </a:p>
          <a:p>
            <a:pPr>
              <a:lnSpc>
                <a:spcPct val="90000"/>
              </a:lnSpc>
              <a:tabLst>
                <a:tab pos="457200" algn="l"/>
                <a:tab pos="914400" algn="l"/>
              </a:tabLst>
            </a:pPr>
            <a:r>
              <a:rPr lang="en-US" sz="1600" dirty="0">
                <a:latin typeface="Times New Roman" pitchFamily="18" charset="0"/>
                <a:cs typeface="Times New Roman" pitchFamily="18" charset="0"/>
              </a:rPr>
              <a:t>// This program shows that the subclass does not have access to the private </a:t>
            </a:r>
            <a:r>
              <a:rPr lang="en-US" sz="1600" dirty="0" smtClean="0">
                <a:latin typeface="Times New Roman" pitchFamily="18" charset="0"/>
                <a:cs typeface="Times New Roman" pitchFamily="18" charset="0"/>
              </a:rPr>
              <a:t>data </a:t>
            </a:r>
            <a:r>
              <a:rPr lang="en-US" sz="1600" dirty="0">
                <a:latin typeface="Times New Roman" pitchFamily="18" charset="0"/>
                <a:cs typeface="Times New Roman" pitchFamily="18" charset="0"/>
              </a:rPr>
              <a:t>of the superclass.  </a:t>
            </a:r>
            <a:endParaRPr lang="en-US" sz="1600" dirty="0" smtClean="0">
              <a:latin typeface="Times New Roman" pitchFamily="18" charset="0"/>
              <a:cs typeface="Times New Roman" pitchFamily="18" charset="0"/>
            </a:endParaRPr>
          </a:p>
          <a:p>
            <a:pPr>
              <a:lnSpc>
                <a:spcPct val="90000"/>
              </a:lnSpc>
              <a:tabLst>
                <a:tab pos="457200" algn="l"/>
                <a:tab pos="914400" algn="l"/>
              </a:tabLst>
            </a:pPr>
            <a:r>
              <a:rPr lang="en-US" sz="1600" dirty="0" smtClean="0">
                <a:latin typeface="Times New Roman" pitchFamily="18" charset="0"/>
                <a:cs typeface="Times New Roman" pitchFamily="18" charset="0"/>
              </a:rPr>
              <a:t>// This </a:t>
            </a:r>
            <a:r>
              <a:rPr lang="en-US" sz="1600" dirty="0">
                <a:latin typeface="Times New Roman" pitchFamily="18" charset="0"/>
                <a:cs typeface="Times New Roman" pitchFamily="18" charset="0"/>
              </a:rPr>
              <a:t>program will not compile.</a:t>
            </a:r>
          </a:p>
          <a:p>
            <a:pPr>
              <a:lnSpc>
                <a:spcPct val="90000"/>
              </a:lnSpc>
              <a:tabLst>
                <a:tab pos="457200" algn="l"/>
                <a:tab pos="914400" algn="l"/>
              </a:tabLst>
            </a:pPr>
            <a:r>
              <a:rPr lang="en-US" sz="14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public class Java0907</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public static void main(String </a:t>
            </a:r>
            <a:r>
              <a:rPr lang="en-US" sz="1600" dirty="0" err="1">
                <a:latin typeface="Times New Roman" pitchFamily="18" charset="0"/>
                <a:cs typeface="Times New Roman" pitchFamily="18" charset="0"/>
              </a:rPr>
              <a:t>args</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("\nJAVA0907\n");</a:t>
            </a:r>
          </a:p>
          <a:p>
            <a:pPr>
              <a:lnSpc>
                <a:spcPct val="90000"/>
              </a:lnSpc>
              <a:tabLst>
                <a:tab pos="457200" algn="l"/>
                <a:tab pos="914400" algn="l"/>
              </a:tabLst>
            </a:pPr>
            <a:r>
              <a:rPr lang="en-US" sz="1600" dirty="0">
                <a:latin typeface="Times New Roman" pitchFamily="18" charset="0"/>
                <a:cs typeface="Times New Roman" pitchFamily="18" charset="0"/>
              </a:rPr>
              <a:t>		Student tom = new Student();</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tom.showData</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4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class Person</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b="0" dirty="0">
                <a:cs typeface="Times New Roman" pitchFamily="18" charset="0"/>
              </a:rPr>
              <a:t>private </a:t>
            </a:r>
            <a:r>
              <a:rPr lang="en-US" sz="1600" b="0" dirty="0" err="1">
                <a:cs typeface="Times New Roman" pitchFamily="18" charset="0"/>
              </a:rPr>
              <a:t>int</a:t>
            </a:r>
            <a:r>
              <a:rPr lang="en-US" sz="1600" b="0" dirty="0">
                <a:cs typeface="Times New Roman" pitchFamily="18" charset="0"/>
              </a:rPr>
              <a:t> age</a:t>
            </a:r>
            <a:r>
              <a:rPr lang="en-US" sz="1600" b="0" dirty="0" smtClean="0">
                <a:cs typeface="Times New Roman" pitchFamily="18" charset="0"/>
              </a:rPr>
              <a:t>;</a:t>
            </a:r>
            <a:endParaRPr lang="en-US" sz="1600" b="0" dirty="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	public Person</a:t>
            </a:r>
            <a:r>
              <a:rPr lang="en-US" sz="1600" dirty="0" smtClean="0">
                <a:latin typeface="Times New Roman" pitchFamily="18" charset="0"/>
                <a:cs typeface="Times New Roman" pitchFamily="18" charset="0"/>
              </a:rPr>
              <a:t>()   {   age </a:t>
            </a:r>
            <a:r>
              <a:rPr lang="en-US" sz="1600" dirty="0">
                <a:latin typeface="Times New Roman" pitchFamily="18" charset="0"/>
                <a:cs typeface="Times New Roman" pitchFamily="18" charset="0"/>
              </a:rPr>
              <a:t>= 17</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400" dirty="0">
                <a:latin typeface="Times New Roman" pitchFamily="18" charset="0"/>
                <a:cs typeface="Times New Roman" pitchFamily="18" charset="0"/>
              </a:rPr>
              <a:t> </a:t>
            </a:r>
          </a:p>
          <a:p>
            <a:pPr>
              <a:lnSpc>
                <a:spcPct val="90000"/>
              </a:lnSpc>
              <a:tabLst>
                <a:tab pos="457200" algn="l"/>
                <a:tab pos="914400" algn="l"/>
              </a:tabLst>
            </a:pPr>
            <a:r>
              <a:rPr lang="en-US" sz="1600" dirty="0" smtClean="0">
                <a:latin typeface="Times New Roman" pitchFamily="18" charset="0"/>
                <a:cs typeface="Times New Roman" pitchFamily="18" charset="0"/>
              </a:rPr>
              <a:t>class </a:t>
            </a:r>
            <a:r>
              <a:rPr lang="en-US" sz="1600" dirty="0">
                <a:latin typeface="Times New Roman" pitchFamily="18" charset="0"/>
                <a:cs typeface="Times New Roman" pitchFamily="18" charset="0"/>
              </a:rPr>
              <a:t>Student extends Person</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private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grade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	public Student</a:t>
            </a:r>
            <a:r>
              <a:rPr lang="en-US" sz="1600" dirty="0" smtClean="0">
                <a:latin typeface="Times New Roman" pitchFamily="18" charset="0"/>
                <a:cs typeface="Times New Roman" pitchFamily="18" charset="0"/>
              </a:rPr>
              <a:t>()   {   grade </a:t>
            </a:r>
            <a:r>
              <a:rPr lang="en-US" sz="1600" dirty="0">
                <a:latin typeface="Times New Roman" pitchFamily="18" charset="0"/>
                <a:cs typeface="Times New Roman" pitchFamily="18" charset="0"/>
              </a:rPr>
              <a:t>= 12</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	public void </a:t>
            </a:r>
            <a:r>
              <a:rPr lang="en-US" sz="1600" dirty="0" err="1">
                <a:latin typeface="Times New Roman" pitchFamily="18" charset="0"/>
                <a:cs typeface="Times New Roman" pitchFamily="18" charset="0"/>
              </a:rPr>
              <a:t>showData</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b="0" dirty="0">
                <a:cs typeface="Times New Roman" pitchFamily="18" charset="0"/>
              </a:rPr>
              <a:t>		</a:t>
            </a:r>
            <a:r>
              <a:rPr lang="en-US" sz="1600" b="0" dirty="0" err="1">
                <a:cs typeface="Times New Roman" pitchFamily="18" charset="0"/>
              </a:rPr>
              <a:t>System.out.println</a:t>
            </a:r>
            <a:r>
              <a:rPr lang="en-US" sz="1600" b="0" dirty="0">
                <a:cs typeface="Times New Roman" pitchFamily="18" charset="0"/>
              </a:rPr>
              <a:t>("Student's Grade is " + grade);</a:t>
            </a:r>
          </a:p>
          <a:p>
            <a:pPr>
              <a:lnSpc>
                <a:spcPct val="90000"/>
              </a:lnSpc>
              <a:tabLst>
                <a:tab pos="457200" algn="l"/>
                <a:tab pos="914400" algn="l"/>
              </a:tabLst>
            </a:pPr>
            <a:r>
              <a:rPr lang="en-US" sz="1600" b="0" dirty="0">
                <a:cs typeface="Times New Roman" pitchFamily="18" charset="0"/>
              </a:rPr>
              <a:t>		</a:t>
            </a:r>
            <a:r>
              <a:rPr lang="en-US" sz="1600" b="0" dirty="0" err="1">
                <a:cs typeface="Times New Roman" pitchFamily="18" charset="0"/>
              </a:rPr>
              <a:t>System.out.println</a:t>
            </a:r>
            <a:r>
              <a:rPr lang="en-US" sz="1600" b="0" dirty="0">
                <a:cs typeface="Times New Roman" pitchFamily="18" charset="0"/>
              </a:rPr>
              <a:t>("Student's Age is    </a:t>
            </a:r>
            <a:r>
              <a:rPr lang="en-US" sz="800" b="0" dirty="0">
                <a:cs typeface="Times New Roman" pitchFamily="18" charset="0"/>
              </a:rPr>
              <a:t> </a:t>
            </a:r>
            <a:r>
              <a:rPr lang="en-US" sz="1600" b="0" dirty="0" smtClean="0">
                <a:cs typeface="Times New Roman" pitchFamily="18" charset="0"/>
              </a:rPr>
              <a:t>" </a:t>
            </a:r>
            <a:r>
              <a:rPr lang="en-US" sz="1600" b="0" dirty="0">
                <a:cs typeface="Times New Roman" pitchFamily="18" charset="0"/>
              </a:rPr>
              <a:t>+ age);</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906506"/>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0000"/>
              </a:lnSpc>
              <a:tabLst>
                <a:tab pos="457200" algn="l"/>
                <a:tab pos="914400" algn="l"/>
              </a:tabLst>
            </a:pPr>
            <a:r>
              <a:rPr lang="en-US" sz="1600" dirty="0">
                <a:latin typeface="Times New Roman" pitchFamily="18" charset="0"/>
                <a:cs typeface="Times New Roman" pitchFamily="18" charset="0"/>
              </a:rPr>
              <a:t>// Java0908.java</a:t>
            </a:r>
          </a:p>
          <a:p>
            <a:pPr>
              <a:lnSpc>
                <a:spcPct val="90000"/>
              </a:lnSpc>
              <a:tabLst>
                <a:tab pos="457200" algn="l"/>
                <a:tab pos="914400" algn="l"/>
              </a:tabLst>
            </a:pPr>
            <a:r>
              <a:rPr lang="en-US" sz="1600" dirty="0">
                <a:latin typeface="Times New Roman" pitchFamily="18" charset="0"/>
                <a:cs typeface="Times New Roman" pitchFamily="18" charset="0"/>
              </a:rPr>
              <a:t>// This program changes private member data to "protected" data.</a:t>
            </a:r>
          </a:p>
          <a:p>
            <a:pPr>
              <a:lnSpc>
                <a:spcPct val="90000"/>
              </a:lnSpc>
              <a:tabLst>
                <a:tab pos="457200" algn="l"/>
                <a:tab pos="914400" algn="l"/>
              </a:tabLst>
            </a:pPr>
            <a:r>
              <a:rPr lang="en-US" sz="1600" dirty="0">
                <a:latin typeface="Times New Roman" pitchFamily="18" charset="0"/>
                <a:cs typeface="Times New Roman" pitchFamily="18" charset="0"/>
              </a:rPr>
              <a:t>// The &lt;Student&gt; class can now access data from the &lt;Person&gt; class.</a:t>
            </a:r>
          </a:p>
          <a:p>
            <a:pPr>
              <a:lnSpc>
                <a:spcPct val="90000"/>
              </a:lnSpc>
              <a:tabLst>
                <a:tab pos="457200" algn="l"/>
                <a:tab pos="914400" algn="l"/>
              </a:tabLst>
            </a:pPr>
            <a:r>
              <a:rPr lang="en-US" sz="14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public class Java0908</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public static void main(String </a:t>
            </a:r>
            <a:r>
              <a:rPr lang="en-US" sz="1600" dirty="0" err="1">
                <a:latin typeface="Times New Roman" pitchFamily="18" charset="0"/>
                <a:cs typeface="Times New Roman" pitchFamily="18" charset="0"/>
              </a:rPr>
              <a:t>args</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("\nJAVA0908\n");</a:t>
            </a:r>
          </a:p>
          <a:p>
            <a:pPr>
              <a:lnSpc>
                <a:spcPct val="90000"/>
              </a:lnSpc>
              <a:tabLst>
                <a:tab pos="457200" algn="l"/>
                <a:tab pos="914400" algn="l"/>
              </a:tabLst>
            </a:pPr>
            <a:r>
              <a:rPr lang="en-US" sz="1600" dirty="0">
                <a:latin typeface="Times New Roman" pitchFamily="18" charset="0"/>
                <a:cs typeface="Times New Roman" pitchFamily="18" charset="0"/>
              </a:rPr>
              <a:t>		Student tom = new Student();</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tom.showData</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4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class Person</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b="0" dirty="0">
                <a:cs typeface="Times New Roman" pitchFamily="18" charset="0"/>
              </a:rPr>
              <a:t>protected </a:t>
            </a:r>
            <a:r>
              <a:rPr lang="en-US" sz="1600" b="0" dirty="0" err="1">
                <a:cs typeface="Times New Roman" pitchFamily="18" charset="0"/>
              </a:rPr>
              <a:t>int</a:t>
            </a:r>
            <a:r>
              <a:rPr lang="en-US" sz="1600" b="0" dirty="0">
                <a:cs typeface="Times New Roman" pitchFamily="18" charset="0"/>
              </a:rPr>
              <a:t> age</a:t>
            </a:r>
            <a:r>
              <a:rPr lang="en-US" sz="1600" b="0" dirty="0" smtClean="0">
                <a:cs typeface="Times New Roman" pitchFamily="18" charset="0"/>
              </a:rPr>
              <a:t>;</a:t>
            </a:r>
            <a:endParaRPr lang="en-US" sz="1600" b="0" dirty="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	public Person</a:t>
            </a:r>
            <a:r>
              <a:rPr lang="en-US" sz="1600" dirty="0" smtClean="0">
                <a:latin typeface="Times New Roman" pitchFamily="18" charset="0"/>
                <a:cs typeface="Times New Roman" pitchFamily="18" charset="0"/>
              </a:rPr>
              <a:t>()   {   age </a:t>
            </a:r>
            <a:r>
              <a:rPr lang="en-US" sz="1600" dirty="0">
                <a:latin typeface="Times New Roman" pitchFamily="18" charset="0"/>
                <a:cs typeface="Times New Roman" pitchFamily="18" charset="0"/>
              </a:rPr>
              <a:t>= 17</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4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class Student extends Person</a:t>
            </a:r>
          </a:p>
          <a:p>
            <a:pPr>
              <a:lnSpc>
                <a:spcPct val="90000"/>
              </a:lnSpc>
              <a:tabLst>
                <a:tab pos="457200" algn="l"/>
                <a:tab pos="914400" algn="l"/>
              </a:tabLst>
            </a:pP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protected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grade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	public Student</a:t>
            </a:r>
            <a:r>
              <a:rPr lang="en-US" sz="1600" dirty="0" smtClean="0">
                <a:latin typeface="Times New Roman" pitchFamily="18" charset="0"/>
                <a:cs typeface="Times New Roman" pitchFamily="18" charset="0"/>
              </a:rPr>
              <a:t>()   {   grade </a:t>
            </a:r>
            <a:r>
              <a:rPr lang="en-US" sz="1600" dirty="0">
                <a:latin typeface="Times New Roman" pitchFamily="18" charset="0"/>
                <a:cs typeface="Times New Roman" pitchFamily="18" charset="0"/>
              </a:rPr>
              <a:t>= 12</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0000"/>
              </a:lnSpc>
              <a:tabLst>
                <a:tab pos="457200" algn="l"/>
                <a:tab pos="914400" algn="l"/>
              </a:tabLst>
            </a:pPr>
            <a:r>
              <a:rPr lang="en-US" sz="1600" dirty="0">
                <a:latin typeface="Times New Roman" pitchFamily="18" charset="0"/>
                <a:cs typeface="Times New Roman" pitchFamily="18" charset="0"/>
              </a:rPr>
              <a:t>	public void </a:t>
            </a:r>
            <a:r>
              <a:rPr lang="en-US" sz="1600" dirty="0" err="1">
                <a:latin typeface="Times New Roman" pitchFamily="18" charset="0"/>
                <a:cs typeface="Times New Roman" pitchFamily="18" charset="0"/>
              </a:rPr>
              <a:t>showData</a:t>
            </a:r>
            <a:r>
              <a:rPr lang="en-US" sz="1600" dirty="0">
                <a:latin typeface="Times New Roman" pitchFamily="18" charset="0"/>
                <a:cs typeface="Times New Roman" pitchFamily="18" charset="0"/>
              </a:rPr>
              <a:t>()</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		</a:t>
            </a:r>
            <a:r>
              <a:rPr lang="en-US" sz="1600" b="0" dirty="0" err="1">
                <a:cs typeface="Times New Roman" pitchFamily="18" charset="0"/>
              </a:rPr>
              <a:t>System.out.println</a:t>
            </a:r>
            <a:r>
              <a:rPr lang="en-US" sz="1600" b="0" dirty="0">
                <a:cs typeface="Times New Roman" pitchFamily="18" charset="0"/>
              </a:rPr>
              <a:t>("Student's Grade is " + grade);</a:t>
            </a:r>
          </a:p>
          <a:p>
            <a:pPr>
              <a:lnSpc>
                <a:spcPct val="90000"/>
              </a:lnSpc>
              <a:tabLst>
                <a:tab pos="457200" algn="l"/>
                <a:tab pos="914400" algn="l"/>
              </a:tabLst>
            </a:pPr>
            <a:r>
              <a:rPr lang="en-US" sz="1600" b="0" dirty="0">
                <a:cs typeface="Times New Roman" pitchFamily="18" charset="0"/>
              </a:rPr>
              <a:t>		</a:t>
            </a:r>
            <a:r>
              <a:rPr lang="en-US" sz="1600" b="0" dirty="0" err="1">
                <a:cs typeface="Times New Roman" pitchFamily="18" charset="0"/>
              </a:rPr>
              <a:t>System.out.println</a:t>
            </a:r>
            <a:r>
              <a:rPr lang="en-US" sz="1600" b="0" dirty="0">
                <a:cs typeface="Times New Roman" pitchFamily="18" charset="0"/>
              </a:rPr>
              <a:t>("Student's Age is </a:t>
            </a:r>
            <a:r>
              <a:rPr lang="en-US" sz="1600" b="0" dirty="0" smtClean="0">
                <a:cs typeface="Times New Roman" pitchFamily="18" charset="0"/>
              </a:rPr>
              <a:t>   </a:t>
            </a:r>
            <a:r>
              <a:rPr lang="en-US" sz="1100" b="0" dirty="0" smtClean="0">
                <a:cs typeface="Times New Roman" pitchFamily="18" charset="0"/>
              </a:rPr>
              <a:t> </a:t>
            </a:r>
            <a:r>
              <a:rPr lang="en-US" sz="1600" b="0" dirty="0" smtClean="0">
                <a:cs typeface="Times New Roman" pitchFamily="18" charset="0"/>
              </a:rPr>
              <a:t>" </a:t>
            </a:r>
            <a:r>
              <a:rPr lang="en-US" sz="1600" b="0" dirty="0">
                <a:cs typeface="Times New Roman" pitchFamily="18" charset="0"/>
              </a:rPr>
              <a:t>+ age);</a:t>
            </a:r>
          </a:p>
          <a:p>
            <a:pPr>
              <a:lnSpc>
                <a:spcPct val="90000"/>
              </a:lnSpc>
              <a:tabLst>
                <a:tab pos="457200" algn="l"/>
                <a:tab pos="914400" algn="l"/>
              </a:tabLst>
            </a:pPr>
            <a:r>
              <a:rPr lang="en-US" sz="1600" dirty="0">
                <a:latin typeface="Times New Roman" pitchFamily="18" charset="0"/>
                <a:cs typeface="Times New Roman" pitchFamily="18" charset="0"/>
              </a:rPr>
              <a:t>	}</a:t>
            </a:r>
          </a:p>
          <a:p>
            <a:pPr>
              <a:lnSpc>
                <a:spcPct val="90000"/>
              </a:lnSpc>
              <a:tabLst>
                <a:tab pos="457200" algn="l"/>
                <a:tab pos="914400" algn="l"/>
              </a:tabLst>
            </a:pPr>
            <a:r>
              <a:rPr lang="en-US" sz="1600" dirty="0">
                <a:latin typeface="Times New Roman" pitchFamily="18" charset="0"/>
                <a:cs typeface="Times New Roman" pitchFamily="18" charset="0"/>
              </a:rPr>
              <a:t>}</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138" y="2362200"/>
            <a:ext cx="522046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6991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28640" y="109835"/>
            <a:ext cx="7686720" cy="923330"/>
          </a:xfrm>
          <a:noFill/>
        </p:spPr>
        <p:txBody>
          <a:bodyPr wrap="none" lIns="91440" tIns="45720" rIns="91440" bIns="45720">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public, private &amp; protected</a:t>
            </a:r>
          </a:p>
        </p:txBody>
      </p:sp>
      <p:sp>
        <p:nvSpPr>
          <p:cNvPr id="16387" name="Text Box 3"/>
          <p:cNvSpPr txBox="1">
            <a:spLocks noChangeArrowheads="1"/>
          </p:cNvSpPr>
          <p:nvPr/>
        </p:nvSpPr>
        <p:spPr bwMode="auto">
          <a:xfrm>
            <a:off x="304800" y="1219200"/>
            <a:ext cx="8534400" cy="5508625"/>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3200">
                <a:latin typeface="Arial" charset="0"/>
                <a:cs typeface="Arial" charset="0"/>
              </a:rPr>
              <a:t>Attributes &amp; methods declared </a:t>
            </a:r>
            <a:r>
              <a:rPr lang="en-US" sz="3200" b="0">
                <a:cs typeface="Arial" charset="0"/>
              </a:rPr>
              <a:t>public</a:t>
            </a:r>
            <a:r>
              <a:rPr lang="en-US" sz="3200">
                <a:latin typeface="Arial" charset="0"/>
                <a:cs typeface="Arial" charset="0"/>
              </a:rPr>
              <a:t>   can be accessed by methods declared </a:t>
            </a:r>
            <a:r>
              <a:rPr lang="en-US" sz="3200" u="sng">
                <a:latin typeface="Arial" charset="0"/>
                <a:cs typeface="Arial" charset="0"/>
              </a:rPr>
              <a:t>both</a:t>
            </a:r>
            <a:r>
              <a:rPr lang="en-US" sz="3200">
                <a:latin typeface="Arial" charset="0"/>
                <a:cs typeface="Arial" charset="0"/>
              </a:rPr>
              <a:t> outside and inside the </a:t>
            </a:r>
            <a:r>
              <a:rPr lang="en-US" sz="3200" b="0">
                <a:cs typeface="Arial" charset="0"/>
              </a:rPr>
              <a:t>class</a:t>
            </a:r>
            <a:r>
              <a:rPr lang="en-US" sz="3200">
                <a:latin typeface="Arial" charset="0"/>
                <a:cs typeface="Arial" charset="0"/>
              </a:rPr>
              <a:t>.</a:t>
            </a:r>
          </a:p>
          <a:p>
            <a:pPr eaLnBrk="1" hangingPunct="1"/>
            <a:r>
              <a:rPr lang="en-US" sz="3200">
                <a:latin typeface="Arial" charset="0"/>
                <a:cs typeface="Arial" charset="0"/>
              </a:rPr>
              <a:t> </a:t>
            </a:r>
          </a:p>
          <a:p>
            <a:pPr eaLnBrk="1" hangingPunct="1"/>
            <a:r>
              <a:rPr lang="en-US" sz="3200">
                <a:latin typeface="Arial" charset="0"/>
                <a:cs typeface="Arial" charset="0"/>
              </a:rPr>
              <a:t>Attributes &amp; methods declared </a:t>
            </a:r>
            <a:r>
              <a:rPr lang="en-US" sz="3200" b="0">
                <a:cs typeface="Arial" charset="0"/>
              </a:rPr>
              <a:t>private</a:t>
            </a:r>
            <a:r>
              <a:rPr lang="en-US" sz="3200">
                <a:latin typeface="Arial" charset="0"/>
                <a:cs typeface="Arial" charset="0"/>
              </a:rPr>
              <a:t> can </a:t>
            </a:r>
            <a:r>
              <a:rPr lang="en-US" sz="3200" u="sng">
                <a:latin typeface="Arial" charset="0"/>
                <a:cs typeface="Arial" charset="0"/>
              </a:rPr>
              <a:t>only</a:t>
            </a:r>
            <a:r>
              <a:rPr lang="en-US" sz="3200">
                <a:latin typeface="Arial" charset="0"/>
                <a:cs typeface="Arial" charset="0"/>
              </a:rPr>
              <a:t> be accessed by methods declared </a:t>
            </a:r>
            <a:r>
              <a:rPr lang="en-US" sz="3200" u="sng">
                <a:latin typeface="Arial" charset="0"/>
                <a:cs typeface="Arial" charset="0"/>
              </a:rPr>
              <a:t>inside</a:t>
            </a:r>
            <a:r>
              <a:rPr lang="en-US" sz="3200">
                <a:latin typeface="Arial" charset="0"/>
                <a:cs typeface="Arial" charset="0"/>
              </a:rPr>
              <a:t> the </a:t>
            </a:r>
            <a:r>
              <a:rPr lang="en-US" sz="3200" b="0">
                <a:cs typeface="Arial" charset="0"/>
              </a:rPr>
              <a:t>class</a:t>
            </a:r>
            <a:r>
              <a:rPr lang="en-US" sz="3200">
                <a:latin typeface="Arial" charset="0"/>
                <a:cs typeface="Arial" charset="0"/>
              </a:rPr>
              <a:t>.</a:t>
            </a:r>
          </a:p>
          <a:p>
            <a:pPr eaLnBrk="1" hangingPunct="1"/>
            <a:r>
              <a:rPr lang="en-US" sz="3200">
                <a:latin typeface="Arial" charset="0"/>
                <a:cs typeface="Arial" charset="0"/>
              </a:rPr>
              <a:t> </a:t>
            </a:r>
          </a:p>
          <a:p>
            <a:pPr eaLnBrk="1" hangingPunct="1"/>
            <a:r>
              <a:rPr lang="en-US" sz="3200">
                <a:latin typeface="Arial" charset="0"/>
                <a:cs typeface="Arial" charset="0"/>
              </a:rPr>
              <a:t>Attributes &amp; methods declared </a:t>
            </a:r>
            <a:r>
              <a:rPr lang="en-US" sz="3200" b="0">
                <a:cs typeface="Arial" charset="0"/>
              </a:rPr>
              <a:t>protected</a:t>
            </a:r>
            <a:r>
              <a:rPr lang="en-US" sz="3200">
                <a:latin typeface="Arial" charset="0"/>
                <a:cs typeface="Arial" charset="0"/>
              </a:rPr>
              <a:t> can be accessed by methods declared </a:t>
            </a:r>
            <a:r>
              <a:rPr lang="en-US" sz="3200" u="sng">
                <a:latin typeface="Arial" charset="0"/>
                <a:cs typeface="Arial" charset="0"/>
              </a:rPr>
              <a:t>inside the </a:t>
            </a:r>
            <a:r>
              <a:rPr lang="en-US" sz="3200" b="0" u="sng">
                <a:cs typeface="Arial" charset="0"/>
              </a:rPr>
              <a:t>class </a:t>
            </a:r>
            <a:r>
              <a:rPr lang="en-US" sz="3200" u="sng">
                <a:latin typeface="Arial" charset="0"/>
                <a:cs typeface="Arial" charset="0"/>
              </a:rPr>
              <a:t>or subclass</a:t>
            </a:r>
            <a:r>
              <a:rPr lang="en-US" sz="3200">
                <a:latin typeface="Arial" charset="0"/>
                <a:cs typeface="Arial" charset="0"/>
              </a:rPr>
              <a:t>.</a:t>
            </a:r>
          </a:p>
        </p:txBody>
      </p:sp>
    </p:spTree>
    <p:extLst>
      <p:ext uri="{BB962C8B-B14F-4D97-AF65-F5344CB8AC3E}">
        <p14:creationId xmlns:p14="http://schemas.microsoft.com/office/powerpoint/2010/main" val="24642186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382195" y="2218730"/>
            <a:ext cx="4532010"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Inheritance</a:t>
            </a:r>
          </a:p>
        </p:txBody>
      </p:sp>
      <p:sp>
        <p:nvSpPr>
          <p:cNvPr id="6147" name="WordArt 18"/>
          <p:cNvSpPr>
            <a:spLocks noChangeArrowheads="1" noChangeShapeType="1" noTextEdit="1"/>
          </p:cNvSpPr>
          <p:nvPr/>
        </p:nvSpPr>
        <p:spPr bwMode="auto">
          <a:xfrm>
            <a:off x="2888733" y="457200"/>
            <a:ext cx="3357008" cy="923330"/>
          </a:xfrm>
          <a:prstGeom prst="rect">
            <a:avLst/>
          </a:prstGeom>
          <a:noFill/>
        </p:spPr>
        <p:txBody>
          <a:bodyPr wrap="none" lIns="91440" tIns="45720" rIns="91440" bIns="45720">
            <a:spAutoFit/>
          </a:bodyPr>
          <a:lstStyle/>
          <a:p>
            <a:pPr algn="ctr"/>
            <a:r>
              <a:rPr lang="en-US"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9.5</a:t>
            </a:r>
          </a:p>
        </p:txBody>
      </p:sp>
      <p:sp>
        <p:nvSpPr>
          <p:cNvPr id="6148" name="WordArt 2"/>
          <p:cNvSpPr>
            <a:spLocks noChangeArrowheads="1" noChangeShapeType="1" noTextEdit="1"/>
          </p:cNvSpPr>
          <p:nvPr/>
        </p:nvSpPr>
        <p:spPr bwMode="auto">
          <a:xfrm>
            <a:off x="3243798" y="3874222"/>
            <a:ext cx="2646878"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Issues</a:t>
            </a:r>
          </a:p>
        </p:txBody>
      </p:sp>
      <p:sp>
        <p:nvSpPr>
          <p:cNvPr id="5" name="WordArt 2"/>
          <p:cNvSpPr>
            <a:spLocks noChangeArrowheads="1" noChangeShapeType="1" noTextEdit="1"/>
          </p:cNvSpPr>
          <p:nvPr/>
        </p:nvSpPr>
        <p:spPr bwMode="auto">
          <a:xfrm>
            <a:off x="2293741" y="3048000"/>
            <a:ext cx="4708918"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Constructor</a:t>
            </a:r>
          </a:p>
        </p:txBody>
      </p:sp>
    </p:spTree>
    <p:extLst>
      <p:ext uri="{BB962C8B-B14F-4D97-AF65-F5344CB8AC3E}">
        <p14:creationId xmlns:p14="http://schemas.microsoft.com/office/powerpoint/2010/main" val="18976326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858000"/>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2000"/>
              </a:lnSpc>
              <a:tabLst>
                <a:tab pos="457200" algn="l"/>
                <a:tab pos="914400" algn="l"/>
              </a:tabLst>
            </a:pPr>
            <a:r>
              <a:rPr lang="en-US" sz="1600" dirty="0">
                <a:latin typeface="Times New Roman" pitchFamily="18" charset="0"/>
                <a:cs typeface="Times New Roman" pitchFamily="18" charset="0"/>
              </a:rPr>
              <a:t>// Java0909.java</a:t>
            </a:r>
          </a:p>
          <a:p>
            <a:pPr>
              <a:lnSpc>
                <a:spcPct val="92000"/>
              </a:lnSpc>
              <a:tabLst>
                <a:tab pos="457200" algn="l"/>
                <a:tab pos="914400" algn="l"/>
              </a:tabLst>
            </a:pPr>
            <a:r>
              <a:rPr lang="en-US" sz="1600" dirty="0">
                <a:latin typeface="Times New Roman" pitchFamily="18" charset="0"/>
                <a:cs typeface="Times New Roman" pitchFamily="18" charset="0"/>
              </a:rPr>
              <a:t>// This program adds output in the constructors to the &lt;Person&gt; and &lt;Student&gt; classes.</a:t>
            </a:r>
          </a:p>
          <a:p>
            <a:pPr>
              <a:lnSpc>
                <a:spcPct val="92000"/>
              </a:lnSpc>
              <a:tabLst>
                <a:tab pos="457200" algn="l"/>
                <a:tab pos="914400" algn="l"/>
              </a:tabLst>
            </a:pPr>
            <a:r>
              <a:rPr lang="en-US" sz="1600" dirty="0">
                <a:latin typeface="Times New Roman" pitchFamily="18" charset="0"/>
                <a:cs typeface="Times New Roman" pitchFamily="18" charset="0"/>
              </a:rPr>
              <a:t>// Note how the &lt;Person&gt; constructor is called, even though there does</a:t>
            </a:r>
          </a:p>
          <a:p>
            <a:pPr>
              <a:lnSpc>
                <a:spcPct val="92000"/>
              </a:lnSpc>
              <a:tabLst>
                <a:tab pos="457200" algn="l"/>
                <a:tab pos="914400" algn="l"/>
              </a:tabLst>
            </a:pPr>
            <a:r>
              <a:rPr lang="en-US" sz="1600" dirty="0">
                <a:latin typeface="Times New Roman" pitchFamily="18" charset="0"/>
                <a:cs typeface="Times New Roman" pitchFamily="18" charset="0"/>
              </a:rPr>
              <a:t>// not appear to be a &lt;Person&gt; object instantiated.</a:t>
            </a:r>
          </a:p>
          <a:p>
            <a:pPr>
              <a:lnSpc>
                <a:spcPct val="92000"/>
              </a:lnSpc>
              <a:tabLst>
                <a:tab pos="457200" algn="l"/>
                <a:tab pos="914400" algn="l"/>
              </a:tabLst>
            </a:pPr>
            <a:r>
              <a:rPr lang="en-US" sz="1600" dirty="0">
                <a:latin typeface="Times New Roman" pitchFamily="18" charset="0"/>
                <a:cs typeface="Times New Roman" pitchFamily="18" charset="0"/>
              </a:rPr>
              <a:t> </a:t>
            </a:r>
          </a:p>
          <a:p>
            <a:pPr>
              <a:lnSpc>
                <a:spcPct val="92000"/>
              </a:lnSpc>
              <a:tabLst>
                <a:tab pos="457200" algn="l"/>
                <a:tab pos="914400" algn="l"/>
              </a:tabLst>
            </a:pPr>
            <a:r>
              <a:rPr lang="en-US" sz="1600" dirty="0">
                <a:latin typeface="Times New Roman" pitchFamily="18" charset="0"/>
                <a:cs typeface="Times New Roman" pitchFamily="18" charset="0"/>
              </a:rPr>
              <a:t>public class Java0909</a:t>
            </a:r>
          </a:p>
          <a:p>
            <a:pPr>
              <a:lnSpc>
                <a:spcPct val="92000"/>
              </a:lnSpc>
              <a:tabLst>
                <a:tab pos="457200" algn="l"/>
                <a:tab pos="914400" algn="l"/>
              </a:tabLst>
            </a:pP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public static void main(String </a:t>
            </a:r>
            <a:r>
              <a:rPr lang="en-US" sz="1600" dirty="0" err="1">
                <a:latin typeface="Times New Roman" pitchFamily="18" charset="0"/>
                <a:cs typeface="Times New Roman" pitchFamily="18" charset="0"/>
              </a:rPr>
              <a:t>args</a:t>
            </a: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a:t>
            </a:r>
          </a:p>
          <a:p>
            <a:pPr>
              <a:lnSpc>
                <a:spcPct val="92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("\nJAVA0909\n");</a:t>
            </a:r>
          </a:p>
          <a:p>
            <a:pPr>
              <a:lnSpc>
                <a:spcPct val="92000"/>
              </a:lnSpc>
              <a:tabLst>
                <a:tab pos="457200" algn="l"/>
                <a:tab pos="914400" algn="l"/>
              </a:tabLst>
            </a:pPr>
            <a:r>
              <a:rPr lang="en-US" sz="1600" dirty="0">
                <a:latin typeface="Times New Roman" pitchFamily="18" charset="0"/>
                <a:cs typeface="Times New Roman" pitchFamily="18" charset="0"/>
              </a:rPr>
              <a:t>		Student tom = new Student();</a:t>
            </a:r>
          </a:p>
          <a:p>
            <a:pPr>
              <a:lnSpc>
                <a:spcPct val="92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("tom's age is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tom.getAge</a:t>
            </a: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("tom's grade is " + </a:t>
            </a:r>
            <a:r>
              <a:rPr lang="en-US" sz="1600" dirty="0" err="1">
                <a:latin typeface="Times New Roman" pitchFamily="18" charset="0"/>
                <a:cs typeface="Times New Roman" pitchFamily="18" charset="0"/>
              </a:rPr>
              <a:t>tom.getGrade</a:t>
            </a: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a:t>
            </a:r>
          </a:p>
          <a:p>
            <a:pPr>
              <a:lnSpc>
                <a:spcPct val="92000"/>
              </a:lnSpc>
              <a:tabLst>
                <a:tab pos="457200" algn="l"/>
                <a:tab pos="914400" algn="l"/>
              </a:tabLst>
            </a:pP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a:t>
            </a:r>
          </a:p>
          <a:p>
            <a:pPr>
              <a:lnSpc>
                <a:spcPct val="92000"/>
              </a:lnSpc>
              <a:tabLst>
                <a:tab pos="457200" algn="l"/>
                <a:tab pos="914400" algn="l"/>
              </a:tabLst>
            </a:pPr>
            <a:r>
              <a:rPr lang="en-US" sz="1600" dirty="0">
                <a:latin typeface="Times New Roman" pitchFamily="18" charset="0"/>
                <a:cs typeface="Times New Roman" pitchFamily="18" charset="0"/>
              </a:rPr>
              <a:t>class Person</a:t>
            </a:r>
          </a:p>
          <a:p>
            <a:pPr>
              <a:lnSpc>
                <a:spcPct val="92000"/>
              </a:lnSpc>
              <a:tabLst>
                <a:tab pos="457200" algn="l"/>
                <a:tab pos="914400" algn="l"/>
              </a:tabLst>
            </a:pP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private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age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nSpc>
                <a:spcPct val="92000"/>
              </a:lnSpc>
              <a:tabLst>
                <a:tab pos="457200" algn="l"/>
                <a:tab pos="914400" algn="l"/>
              </a:tabLst>
            </a:pPr>
            <a:r>
              <a:rPr lang="en-US" sz="1600" b="0" dirty="0">
                <a:cs typeface="Times New Roman" pitchFamily="18" charset="0"/>
              </a:rPr>
              <a:t>	public Person</a:t>
            </a:r>
            <a:r>
              <a:rPr lang="en-US" sz="1600" b="0" dirty="0" smtClean="0">
                <a:cs typeface="Times New Roman" pitchFamily="18" charset="0"/>
              </a:rPr>
              <a:t>()   {   </a:t>
            </a:r>
            <a:r>
              <a:rPr lang="en-US" sz="1600" b="0" dirty="0" err="1" smtClean="0">
                <a:cs typeface="Times New Roman" pitchFamily="18" charset="0"/>
              </a:rPr>
              <a:t>System.out.println</a:t>
            </a:r>
            <a:r>
              <a:rPr lang="en-US" sz="1600" b="0" dirty="0">
                <a:cs typeface="Times New Roman" pitchFamily="18" charset="0"/>
              </a:rPr>
              <a:t>("Person Constructor</a:t>
            </a:r>
            <a:r>
              <a:rPr lang="en-US" sz="1600" b="0" dirty="0" smtClean="0">
                <a:cs typeface="Times New Roman" pitchFamily="18" charset="0"/>
              </a:rPr>
              <a:t>");   age </a:t>
            </a:r>
            <a:r>
              <a:rPr lang="en-US" sz="1600" b="0" dirty="0">
                <a:cs typeface="Times New Roman" pitchFamily="18" charset="0"/>
              </a:rPr>
              <a:t>= 17</a:t>
            </a:r>
            <a:r>
              <a:rPr lang="en-US" sz="1600" b="0" dirty="0" smtClean="0">
                <a:cs typeface="Times New Roman" pitchFamily="18" charset="0"/>
              </a:rPr>
              <a:t>;   }</a:t>
            </a:r>
            <a:endParaRPr lang="en-US" sz="1600" b="0" dirty="0">
              <a:cs typeface="Times New Roman" pitchFamily="18" charset="0"/>
            </a:endParaRPr>
          </a:p>
          <a:p>
            <a:pPr>
              <a:lnSpc>
                <a:spcPct val="92000"/>
              </a:lnSpc>
              <a:tabLst>
                <a:tab pos="457200" algn="l"/>
                <a:tab pos="914400" algn="l"/>
              </a:tabLst>
            </a:pPr>
            <a:r>
              <a:rPr lang="en-US" sz="1600" dirty="0">
                <a:latin typeface="Times New Roman" pitchFamily="18" charset="0"/>
                <a:cs typeface="Times New Roman" pitchFamily="18" charset="0"/>
              </a:rPr>
              <a:t> 	public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getAge</a:t>
            </a:r>
            <a:r>
              <a:rPr lang="en-US" sz="1600" dirty="0" smtClean="0">
                <a:latin typeface="Times New Roman" pitchFamily="18" charset="0"/>
                <a:cs typeface="Times New Roman" pitchFamily="18" charset="0"/>
              </a:rPr>
              <a:t>()     {    return </a:t>
            </a:r>
            <a:r>
              <a:rPr lang="en-US" sz="1600" dirty="0">
                <a:latin typeface="Times New Roman" pitchFamily="18" charset="0"/>
                <a:cs typeface="Times New Roman" pitchFamily="18" charset="0"/>
              </a:rPr>
              <a:t>age</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2000"/>
              </a:lnSpc>
              <a:tabLst>
                <a:tab pos="457200" algn="l"/>
                <a:tab pos="914400" algn="l"/>
              </a:tabLst>
            </a:pP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a:t>
            </a:r>
          </a:p>
          <a:p>
            <a:pPr>
              <a:lnSpc>
                <a:spcPct val="92000"/>
              </a:lnSpc>
              <a:tabLst>
                <a:tab pos="457200" algn="l"/>
                <a:tab pos="914400" algn="l"/>
              </a:tabLst>
            </a:pPr>
            <a:r>
              <a:rPr lang="en-US" sz="1600" dirty="0">
                <a:latin typeface="Times New Roman" pitchFamily="18" charset="0"/>
                <a:cs typeface="Times New Roman" pitchFamily="18" charset="0"/>
              </a:rPr>
              <a:t>class Student extends Person</a:t>
            </a:r>
          </a:p>
          <a:p>
            <a:pPr>
              <a:lnSpc>
                <a:spcPct val="92000"/>
              </a:lnSpc>
              <a:tabLst>
                <a:tab pos="457200" algn="l"/>
                <a:tab pos="914400" algn="l"/>
              </a:tabLst>
            </a:pPr>
            <a:r>
              <a:rPr lang="en-US" sz="1600" dirty="0">
                <a:latin typeface="Times New Roman" pitchFamily="18" charset="0"/>
                <a:cs typeface="Times New Roman" pitchFamily="18" charset="0"/>
              </a:rPr>
              <a:t>{</a:t>
            </a:r>
          </a:p>
          <a:p>
            <a:pPr>
              <a:lnSpc>
                <a:spcPct val="92000"/>
              </a:lnSpc>
              <a:tabLst>
                <a:tab pos="457200" algn="l"/>
                <a:tab pos="914400" algn="l"/>
              </a:tabLst>
            </a:pPr>
            <a:r>
              <a:rPr lang="en-US" sz="1600" dirty="0">
                <a:latin typeface="Times New Roman" pitchFamily="18" charset="0"/>
                <a:cs typeface="Times New Roman" pitchFamily="18" charset="0"/>
              </a:rPr>
              <a:t>	private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grade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nSpc>
                <a:spcPct val="92000"/>
              </a:lnSpc>
              <a:tabLst>
                <a:tab pos="457200" algn="l"/>
                <a:tab pos="914400" algn="l"/>
              </a:tabLst>
            </a:pPr>
            <a:r>
              <a:rPr lang="en-US" sz="1600" b="0" dirty="0">
                <a:cs typeface="Times New Roman" pitchFamily="18" charset="0"/>
              </a:rPr>
              <a:t>	public Student</a:t>
            </a:r>
            <a:r>
              <a:rPr lang="en-US" sz="1600" b="0" dirty="0" smtClean="0">
                <a:cs typeface="Times New Roman" pitchFamily="18" charset="0"/>
              </a:rPr>
              <a:t>()  {  </a:t>
            </a:r>
            <a:r>
              <a:rPr lang="en-US" sz="1600" b="0" dirty="0" err="1" smtClean="0">
                <a:cs typeface="Times New Roman" pitchFamily="18" charset="0"/>
              </a:rPr>
              <a:t>System.out.println</a:t>
            </a:r>
            <a:r>
              <a:rPr lang="en-US" sz="1600" b="0" dirty="0">
                <a:cs typeface="Times New Roman" pitchFamily="18" charset="0"/>
              </a:rPr>
              <a:t>("Student Constructor</a:t>
            </a:r>
            <a:r>
              <a:rPr lang="en-US" sz="1600" b="0" dirty="0" smtClean="0">
                <a:cs typeface="Times New Roman" pitchFamily="18" charset="0"/>
              </a:rPr>
              <a:t>");  grade </a:t>
            </a:r>
            <a:r>
              <a:rPr lang="en-US" sz="1600" b="0" dirty="0">
                <a:cs typeface="Times New Roman" pitchFamily="18" charset="0"/>
              </a:rPr>
              <a:t>= 12</a:t>
            </a:r>
            <a:r>
              <a:rPr lang="en-US" sz="1600" b="0" dirty="0" smtClean="0">
                <a:cs typeface="Times New Roman" pitchFamily="18" charset="0"/>
              </a:rPr>
              <a:t>;  }</a:t>
            </a:r>
            <a:endParaRPr lang="en-US" sz="1600" dirty="0">
              <a:latin typeface="Times New Roman" pitchFamily="18" charset="0"/>
              <a:cs typeface="Times New Roman" pitchFamily="18" charset="0"/>
            </a:endParaRPr>
          </a:p>
          <a:p>
            <a:pPr>
              <a:lnSpc>
                <a:spcPct val="92000"/>
              </a:lnSpc>
              <a:tabLst>
                <a:tab pos="457200" algn="l"/>
                <a:tab pos="914400" algn="l"/>
              </a:tabLst>
            </a:pPr>
            <a:r>
              <a:rPr lang="en-US" sz="1600" dirty="0">
                <a:latin typeface="Times New Roman" pitchFamily="18" charset="0"/>
                <a:cs typeface="Times New Roman" pitchFamily="18" charset="0"/>
              </a:rPr>
              <a:t>	public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getGrade</a:t>
            </a:r>
            <a:r>
              <a:rPr lang="en-US" sz="1600" dirty="0" smtClean="0">
                <a:latin typeface="Times New Roman" pitchFamily="18" charset="0"/>
                <a:cs typeface="Times New Roman" pitchFamily="18" charset="0"/>
              </a:rPr>
              <a:t>()  {   return </a:t>
            </a:r>
            <a:r>
              <a:rPr lang="en-US" sz="1600" dirty="0">
                <a:latin typeface="Times New Roman" pitchFamily="18" charset="0"/>
                <a:cs typeface="Times New Roman" pitchFamily="18" charset="0"/>
              </a:rPr>
              <a:t>grade</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2000"/>
              </a:lnSpc>
              <a:tabLst>
                <a:tab pos="457200" algn="l"/>
                <a:tab pos="914400" algn="l"/>
              </a:tabLst>
            </a:pPr>
            <a:r>
              <a:rPr lang="en-US" sz="1600" dirty="0">
                <a:latin typeface="Times New Roman" pitchFamily="18" charset="0"/>
                <a:cs typeface="Times New Roman" pitchFamily="18" charset="0"/>
              </a:rPr>
              <a:t>}</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0"/>
            <a:ext cx="4267200" cy="245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3813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888039"/>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2000"/>
              </a:lnSpc>
              <a:tabLst>
                <a:tab pos="457200" algn="l"/>
                <a:tab pos="914400" algn="l"/>
              </a:tabLst>
            </a:pPr>
            <a:r>
              <a:rPr lang="en-US" sz="2000" dirty="0">
                <a:latin typeface="Times New Roman" pitchFamily="18" charset="0"/>
                <a:cs typeface="Times New Roman" pitchFamily="18" charset="0"/>
              </a:rPr>
              <a:t>// Java0910.java</a:t>
            </a:r>
          </a:p>
          <a:p>
            <a:pPr>
              <a:lnSpc>
                <a:spcPct val="92000"/>
              </a:lnSpc>
              <a:tabLst>
                <a:tab pos="457200" algn="l"/>
                <a:tab pos="914400" algn="l"/>
              </a:tabLst>
            </a:pPr>
            <a:r>
              <a:rPr lang="en-US" sz="2000" dirty="0">
                <a:latin typeface="Times New Roman" pitchFamily="18" charset="0"/>
                <a:cs typeface="Times New Roman" pitchFamily="18" charset="0"/>
              </a:rPr>
              <a:t>// This program adds a call to &lt;super&gt; in the &lt;Student&gt; constructor.</a:t>
            </a:r>
          </a:p>
          <a:p>
            <a:pPr>
              <a:lnSpc>
                <a:spcPct val="92000"/>
              </a:lnSpc>
              <a:tabLst>
                <a:tab pos="457200" algn="l"/>
                <a:tab pos="914400" algn="l"/>
              </a:tabLst>
            </a:pPr>
            <a:r>
              <a:rPr lang="en-US" sz="2000" dirty="0">
                <a:latin typeface="Times New Roman" pitchFamily="18" charset="0"/>
                <a:cs typeface="Times New Roman" pitchFamily="18" charset="0"/>
              </a:rPr>
              <a:t>// The program output is identical to the previous program.</a:t>
            </a:r>
          </a:p>
          <a:p>
            <a:pPr>
              <a:lnSpc>
                <a:spcPct val="92000"/>
              </a:lnSpc>
              <a:tabLst>
                <a:tab pos="457200" algn="l"/>
                <a:tab pos="914400" algn="l"/>
              </a:tabLst>
            </a:pPr>
            <a:r>
              <a:rPr lang="en-US" sz="2000" dirty="0">
                <a:latin typeface="Times New Roman" pitchFamily="18" charset="0"/>
                <a:cs typeface="Times New Roman" pitchFamily="18" charset="0"/>
              </a:rPr>
              <a:t>// Java automatically makes the call to &lt;super&gt;.</a:t>
            </a:r>
          </a:p>
          <a:p>
            <a:pPr>
              <a:lnSpc>
                <a:spcPct val="92000"/>
              </a:lnSpc>
              <a:tabLst>
                <a:tab pos="457200" algn="l"/>
                <a:tab pos="914400" algn="l"/>
              </a:tabLst>
            </a:pPr>
            <a:endParaRPr lang="en-US" sz="2000" dirty="0">
              <a:latin typeface="Times New Roman" pitchFamily="18" charset="0"/>
              <a:cs typeface="Times New Roman" pitchFamily="18" charset="0"/>
            </a:endParaRPr>
          </a:p>
          <a:p>
            <a:pPr>
              <a:lnSpc>
                <a:spcPct val="92000"/>
              </a:lnSpc>
              <a:tabLst>
                <a:tab pos="457200" algn="l"/>
                <a:tab pos="914400" algn="l"/>
              </a:tabLst>
            </a:pPr>
            <a:r>
              <a:rPr lang="en-US" sz="2000" dirty="0" smtClean="0">
                <a:latin typeface="Times New Roman" pitchFamily="18" charset="0"/>
                <a:cs typeface="Times New Roman" pitchFamily="18" charset="0"/>
              </a:rPr>
              <a:t>class </a:t>
            </a:r>
            <a:r>
              <a:rPr lang="en-US" sz="2000" dirty="0">
                <a:latin typeface="Times New Roman" pitchFamily="18" charset="0"/>
                <a:cs typeface="Times New Roman" pitchFamily="18" charset="0"/>
              </a:rPr>
              <a:t>Student extends Person</a:t>
            </a:r>
          </a:p>
          <a:p>
            <a:pPr>
              <a:lnSpc>
                <a:spcPct val="92000"/>
              </a:lnSpc>
              <a:tabLst>
                <a:tab pos="457200" algn="l"/>
                <a:tab pos="914400" algn="l"/>
              </a:tabLst>
            </a:pPr>
            <a:r>
              <a:rPr lang="en-US" sz="2000" dirty="0">
                <a:latin typeface="Times New Roman" pitchFamily="18" charset="0"/>
                <a:cs typeface="Times New Roman" pitchFamily="18" charset="0"/>
              </a:rPr>
              <a:t>{</a:t>
            </a:r>
          </a:p>
          <a:p>
            <a:pPr>
              <a:lnSpc>
                <a:spcPct val="92000"/>
              </a:lnSpc>
              <a:tabLst>
                <a:tab pos="457200" algn="l"/>
                <a:tab pos="914400" algn="l"/>
              </a:tabLst>
            </a:pPr>
            <a:r>
              <a:rPr lang="en-US" sz="2000" dirty="0">
                <a:latin typeface="Times New Roman" pitchFamily="18" charset="0"/>
                <a:cs typeface="Times New Roman" pitchFamily="18" charset="0"/>
              </a:rPr>
              <a:t>	private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grade;</a:t>
            </a:r>
          </a:p>
          <a:p>
            <a:pPr>
              <a:lnSpc>
                <a:spcPct val="92000"/>
              </a:lnSpc>
              <a:tabLst>
                <a:tab pos="457200" algn="l"/>
                <a:tab pos="914400" algn="l"/>
              </a:tabLst>
            </a:pPr>
            <a:endParaRPr lang="en-US" sz="2000" dirty="0">
              <a:latin typeface="Times New Roman" pitchFamily="18" charset="0"/>
              <a:cs typeface="Times New Roman" pitchFamily="18" charset="0"/>
            </a:endParaRPr>
          </a:p>
          <a:p>
            <a:pPr>
              <a:lnSpc>
                <a:spcPct val="92000"/>
              </a:lnSpc>
              <a:tabLst>
                <a:tab pos="457200" algn="l"/>
                <a:tab pos="914400" algn="l"/>
              </a:tabLst>
            </a:pPr>
            <a:r>
              <a:rPr lang="en-US" sz="2000" dirty="0">
                <a:latin typeface="Times New Roman" pitchFamily="18" charset="0"/>
                <a:cs typeface="Times New Roman" pitchFamily="18" charset="0"/>
              </a:rPr>
              <a:t>	public Student()</a:t>
            </a:r>
          </a:p>
          <a:p>
            <a:pPr>
              <a:lnSpc>
                <a:spcPct val="92000"/>
              </a:lnSpc>
              <a:tabLst>
                <a:tab pos="457200" algn="l"/>
                <a:tab pos="914400" algn="l"/>
              </a:tabLst>
            </a:pPr>
            <a:r>
              <a:rPr lang="en-US" sz="2000" dirty="0">
                <a:latin typeface="Times New Roman" pitchFamily="18" charset="0"/>
                <a:cs typeface="Times New Roman" pitchFamily="18" charset="0"/>
              </a:rPr>
              <a:t>	{</a:t>
            </a:r>
          </a:p>
          <a:p>
            <a:pPr>
              <a:lnSpc>
                <a:spcPct val="92000"/>
              </a:lnSpc>
              <a:tabLst>
                <a:tab pos="457200" algn="l"/>
                <a:tab pos="914400" algn="l"/>
              </a:tabLst>
            </a:pPr>
            <a:r>
              <a:rPr lang="en-US" sz="2400" dirty="0">
                <a:cs typeface="Times New Roman" pitchFamily="18" charset="0"/>
              </a:rPr>
              <a:t>		super();</a:t>
            </a:r>
          </a:p>
          <a:p>
            <a:pPr>
              <a:lnSpc>
                <a:spcPct val="92000"/>
              </a:lnSpc>
              <a:tabLst>
                <a:tab pos="457200" algn="l"/>
                <a:tab pos="914400" algn="l"/>
              </a:tabLst>
            </a:pP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System.out.println</a:t>
            </a:r>
            <a:r>
              <a:rPr lang="en-US" sz="2000" dirty="0">
                <a:latin typeface="Times New Roman" pitchFamily="18" charset="0"/>
                <a:cs typeface="Times New Roman" pitchFamily="18" charset="0"/>
              </a:rPr>
              <a:t>("Student Constructor");</a:t>
            </a:r>
          </a:p>
          <a:p>
            <a:pPr>
              <a:lnSpc>
                <a:spcPct val="92000"/>
              </a:lnSpc>
              <a:tabLst>
                <a:tab pos="457200" algn="l"/>
                <a:tab pos="914400" algn="l"/>
              </a:tabLst>
            </a:pPr>
            <a:r>
              <a:rPr lang="en-US" sz="2000" dirty="0">
                <a:latin typeface="Times New Roman" pitchFamily="18" charset="0"/>
                <a:cs typeface="Times New Roman" pitchFamily="18" charset="0"/>
              </a:rPr>
              <a:t>		grade = 12;</a:t>
            </a:r>
          </a:p>
          <a:p>
            <a:pPr>
              <a:lnSpc>
                <a:spcPct val="92000"/>
              </a:lnSpc>
              <a:tabLst>
                <a:tab pos="457200" algn="l"/>
                <a:tab pos="914400" algn="l"/>
              </a:tabLst>
            </a:pPr>
            <a:r>
              <a:rPr lang="en-US" sz="2000" dirty="0">
                <a:latin typeface="Times New Roman" pitchFamily="18" charset="0"/>
                <a:cs typeface="Times New Roman" pitchFamily="18" charset="0"/>
              </a:rPr>
              <a:t>	}</a:t>
            </a:r>
          </a:p>
          <a:p>
            <a:pPr>
              <a:lnSpc>
                <a:spcPct val="92000"/>
              </a:lnSpc>
              <a:tabLst>
                <a:tab pos="457200" algn="l"/>
                <a:tab pos="914400" algn="l"/>
              </a:tabLst>
            </a:pPr>
            <a:endParaRPr lang="en-US" sz="2000" dirty="0">
              <a:latin typeface="Times New Roman" pitchFamily="18" charset="0"/>
              <a:cs typeface="Times New Roman" pitchFamily="18" charset="0"/>
            </a:endParaRPr>
          </a:p>
          <a:p>
            <a:pPr>
              <a:lnSpc>
                <a:spcPct val="92000"/>
              </a:lnSpc>
              <a:tabLst>
                <a:tab pos="457200" algn="l"/>
                <a:tab pos="914400" algn="l"/>
              </a:tabLst>
            </a:pPr>
            <a:r>
              <a:rPr lang="en-US" sz="2000" dirty="0">
                <a:latin typeface="Times New Roman" pitchFamily="18" charset="0"/>
                <a:cs typeface="Times New Roman" pitchFamily="18" charset="0"/>
              </a:rPr>
              <a:t>	public </a:t>
            </a:r>
            <a:r>
              <a:rPr lang="en-US" sz="2000" dirty="0" err="1">
                <a:latin typeface="Times New Roman" pitchFamily="18" charset="0"/>
                <a:cs typeface="Times New Roman" pitchFamily="18" charset="0"/>
              </a:rPr>
              <a:t>int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getGrade</a:t>
            </a:r>
            <a:r>
              <a:rPr lang="en-US" sz="2000" dirty="0">
                <a:latin typeface="Times New Roman" pitchFamily="18" charset="0"/>
                <a:cs typeface="Times New Roman" pitchFamily="18" charset="0"/>
              </a:rPr>
              <a:t>()</a:t>
            </a:r>
          </a:p>
          <a:p>
            <a:pPr>
              <a:lnSpc>
                <a:spcPct val="92000"/>
              </a:lnSpc>
              <a:tabLst>
                <a:tab pos="457200" algn="l"/>
                <a:tab pos="914400" algn="l"/>
              </a:tabLst>
            </a:pPr>
            <a:r>
              <a:rPr lang="en-US" sz="2000" dirty="0">
                <a:latin typeface="Times New Roman" pitchFamily="18" charset="0"/>
                <a:cs typeface="Times New Roman" pitchFamily="18" charset="0"/>
              </a:rPr>
              <a:t>	{</a:t>
            </a:r>
          </a:p>
          <a:p>
            <a:pPr>
              <a:lnSpc>
                <a:spcPct val="92000"/>
              </a:lnSpc>
              <a:tabLst>
                <a:tab pos="457200" algn="l"/>
                <a:tab pos="914400" algn="l"/>
              </a:tabLst>
            </a:pPr>
            <a:r>
              <a:rPr lang="en-US" sz="2000" dirty="0">
                <a:latin typeface="Times New Roman" pitchFamily="18" charset="0"/>
                <a:cs typeface="Times New Roman" pitchFamily="18" charset="0"/>
              </a:rPr>
              <a:t>		return grade;</a:t>
            </a:r>
          </a:p>
          <a:p>
            <a:pPr>
              <a:lnSpc>
                <a:spcPct val="92000"/>
              </a:lnSpc>
              <a:tabLst>
                <a:tab pos="457200" algn="l"/>
                <a:tab pos="914400" algn="l"/>
              </a:tabLst>
            </a:pPr>
            <a:r>
              <a:rPr lang="en-US" sz="2000" dirty="0">
                <a:latin typeface="Times New Roman" pitchFamily="18" charset="0"/>
                <a:cs typeface="Times New Roman" pitchFamily="18" charset="0"/>
              </a:rPr>
              <a:t>	}</a:t>
            </a:r>
          </a:p>
          <a:p>
            <a:pPr>
              <a:lnSpc>
                <a:spcPct val="92000"/>
              </a:lnSpc>
              <a:tabLst>
                <a:tab pos="457200" algn="l"/>
                <a:tab pos="914400" algn="l"/>
              </a:tabLst>
            </a:pPr>
            <a:r>
              <a:rPr lang="en-US" sz="2000" dirty="0" smtClean="0">
                <a:latin typeface="Times New Roman" pitchFamily="18" charset="0"/>
                <a:cs typeface="Times New Roman" pitchFamily="18" charset="0"/>
              </a:rPr>
              <a:t>}</a:t>
            </a:r>
          </a:p>
          <a:p>
            <a:pPr>
              <a:lnSpc>
                <a:spcPct val="92000"/>
              </a:lnSpc>
              <a:tabLst>
                <a:tab pos="457200" algn="l"/>
                <a:tab pos="914400" algn="l"/>
              </a:tabLst>
            </a:pPr>
            <a:endParaRPr lang="en-US" sz="1600" dirty="0">
              <a:latin typeface="Times New Roman" pitchFamily="18" charset="0"/>
              <a:cs typeface="Times New Roman" pitchFamily="18" charset="0"/>
            </a:endParaRPr>
          </a:p>
          <a:p>
            <a:pPr>
              <a:lnSpc>
                <a:spcPct val="92000"/>
              </a:lnSpc>
              <a:tabLst>
                <a:tab pos="457200" algn="l"/>
                <a:tab pos="914400" algn="l"/>
              </a:tabLst>
            </a:pPr>
            <a:r>
              <a:rPr lang="en-US" sz="2000" dirty="0" smtClean="0">
                <a:solidFill>
                  <a:srgbClr val="C00000"/>
                </a:solidFill>
                <a:latin typeface="Times New Roman" pitchFamily="18" charset="0"/>
                <a:cs typeface="Times New Roman" pitchFamily="18" charset="0"/>
              </a:rPr>
              <a:t>// The other 2 classes and the output are identical </a:t>
            </a:r>
          </a:p>
          <a:p>
            <a:pPr>
              <a:lnSpc>
                <a:spcPct val="92000"/>
              </a:lnSpc>
              <a:tabLst>
                <a:tab pos="457200" algn="l"/>
                <a:tab pos="914400" algn="l"/>
              </a:tabLst>
            </a:pPr>
            <a:r>
              <a:rPr lang="en-US" sz="2000" dirty="0" smtClean="0">
                <a:solidFill>
                  <a:srgbClr val="C00000"/>
                </a:solidFill>
                <a:latin typeface="Times New Roman" pitchFamily="18" charset="0"/>
                <a:cs typeface="Times New Roman" pitchFamily="18" charset="0"/>
              </a:rPr>
              <a:t>// to program Java0909 and are not shown here.</a:t>
            </a:r>
            <a:endParaRPr lang="en-US" sz="16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9566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33349" y="262235"/>
            <a:ext cx="9810699" cy="923330"/>
          </a:xfrm>
          <a:noFill/>
        </p:spPr>
        <p:txBody>
          <a:bodyPr wrap="none" lIns="91440" tIns="45720" rIns="91440" bIns="45720">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Inheritance and Constructor Calls</a:t>
            </a:r>
          </a:p>
        </p:txBody>
      </p:sp>
      <p:sp>
        <p:nvSpPr>
          <p:cNvPr id="9219" name="Text Box 3"/>
          <p:cNvSpPr txBox="1">
            <a:spLocks noChangeArrowheads="1"/>
          </p:cNvSpPr>
          <p:nvPr/>
        </p:nvSpPr>
        <p:spPr bwMode="auto">
          <a:xfrm>
            <a:off x="335280" y="1447800"/>
            <a:ext cx="8503920" cy="4023360"/>
          </a:xfrm>
          <a:prstGeom prst="rect">
            <a:avLst/>
          </a:prstGeom>
          <a:solidFill>
            <a:schemeClr val="tx2">
              <a:lumMod val="40000"/>
              <a:lumOff val="60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110000"/>
              </a:lnSpc>
            </a:pPr>
            <a:r>
              <a:rPr lang="en-US" sz="2600" dirty="0">
                <a:latin typeface="Arial" pitchFamily="34" charset="0"/>
                <a:cs typeface="Arial" pitchFamily="34" charset="0"/>
              </a:rPr>
              <a:t>When an object of a </a:t>
            </a:r>
            <a:r>
              <a:rPr lang="en-US" sz="2600" i="1" dirty="0">
                <a:latin typeface="Arial" pitchFamily="34" charset="0"/>
                <a:cs typeface="Arial" pitchFamily="34" charset="0"/>
              </a:rPr>
              <a:t>subclass</a:t>
            </a:r>
            <a:r>
              <a:rPr lang="en-US" sz="2600" dirty="0">
                <a:latin typeface="Arial" pitchFamily="34" charset="0"/>
                <a:cs typeface="Arial" pitchFamily="34" charset="0"/>
              </a:rPr>
              <a:t> is instantiated, the </a:t>
            </a:r>
            <a:r>
              <a:rPr lang="en-US" sz="2600" i="1" dirty="0">
                <a:latin typeface="Arial" pitchFamily="34" charset="0"/>
                <a:cs typeface="Arial" pitchFamily="34" charset="0"/>
              </a:rPr>
              <a:t>constructor</a:t>
            </a:r>
            <a:r>
              <a:rPr lang="en-US" sz="2600" dirty="0">
                <a:latin typeface="Arial" pitchFamily="34" charset="0"/>
                <a:cs typeface="Arial" pitchFamily="34" charset="0"/>
              </a:rPr>
              <a:t> of the </a:t>
            </a:r>
            <a:r>
              <a:rPr lang="en-US" sz="2600" i="1" dirty="0">
                <a:latin typeface="Arial" pitchFamily="34" charset="0"/>
                <a:cs typeface="Arial" pitchFamily="34" charset="0"/>
              </a:rPr>
              <a:t>superclass</a:t>
            </a:r>
            <a:r>
              <a:rPr lang="en-US" sz="2600" dirty="0">
                <a:latin typeface="Arial" pitchFamily="34" charset="0"/>
                <a:cs typeface="Arial" pitchFamily="34" charset="0"/>
              </a:rPr>
              <a:t> is called first, followed by a call to the </a:t>
            </a:r>
            <a:r>
              <a:rPr lang="en-US" sz="2600" i="1" dirty="0">
                <a:latin typeface="Arial" pitchFamily="34" charset="0"/>
                <a:cs typeface="Arial" pitchFamily="34" charset="0"/>
              </a:rPr>
              <a:t>constructor</a:t>
            </a:r>
            <a:r>
              <a:rPr lang="en-US" sz="2600" dirty="0">
                <a:latin typeface="Arial" pitchFamily="34" charset="0"/>
                <a:cs typeface="Arial" pitchFamily="34" charset="0"/>
              </a:rPr>
              <a:t> of the </a:t>
            </a:r>
            <a:r>
              <a:rPr lang="en-US" sz="2600" i="1" dirty="0">
                <a:latin typeface="Arial" pitchFamily="34" charset="0"/>
                <a:cs typeface="Arial" pitchFamily="34" charset="0"/>
              </a:rPr>
              <a:t>subclass</a:t>
            </a:r>
            <a:r>
              <a:rPr lang="en-US" sz="2600" dirty="0" smtClean="0">
                <a:latin typeface="Arial" pitchFamily="34" charset="0"/>
                <a:cs typeface="Arial" pitchFamily="34" charset="0"/>
              </a:rPr>
              <a:t>.</a:t>
            </a:r>
          </a:p>
          <a:p>
            <a:pPr>
              <a:lnSpc>
                <a:spcPct val="110000"/>
              </a:lnSpc>
            </a:pPr>
            <a:endParaRPr lang="en-US" sz="2600" dirty="0">
              <a:latin typeface="Arial" pitchFamily="34" charset="0"/>
              <a:cs typeface="Arial" pitchFamily="34" charset="0"/>
            </a:endParaRPr>
          </a:p>
          <a:p>
            <a:pPr>
              <a:lnSpc>
                <a:spcPct val="110000"/>
              </a:lnSpc>
            </a:pPr>
            <a:r>
              <a:rPr lang="en-US" sz="2600" dirty="0">
                <a:latin typeface="Arial" pitchFamily="34" charset="0"/>
                <a:cs typeface="Arial" pitchFamily="34" charset="0"/>
              </a:rPr>
              <a:t>An invisible - to the programmer - call is made by Java to the </a:t>
            </a:r>
            <a:r>
              <a:rPr lang="en-US" sz="2600" b="0" dirty="0">
                <a:cs typeface="Arial" pitchFamily="34" charset="0"/>
              </a:rPr>
              <a:t>super</a:t>
            </a:r>
            <a:r>
              <a:rPr lang="en-US" sz="2600" dirty="0">
                <a:latin typeface="Arial" pitchFamily="34" charset="0"/>
                <a:cs typeface="Arial" pitchFamily="34" charset="0"/>
              </a:rPr>
              <a:t> method, which generates a call to the superclass constructor.  This statement can be written in the subclass constructor with the same results, </a:t>
            </a:r>
            <a:r>
              <a:rPr lang="en-US" sz="2600" i="1" dirty="0">
                <a:latin typeface="Arial" pitchFamily="34" charset="0"/>
                <a:cs typeface="Arial" pitchFamily="34" charset="0"/>
              </a:rPr>
              <a:t>but it is not required</a:t>
            </a:r>
            <a:r>
              <a:rPr lang="en-US" sz="2600"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1620239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6920356"/>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Java0911.java</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This program demonstrates how a subclass </a:t>
            </a:r>
            <a:endParaRPr lang="en-US" sz="1700" dirty="0" smtClean="0">
              <a:latin typeface="Times New Roman" pitchFamily="18" charset="0"/>
              <a:cs typeface="Times New Roman" pitchFamily="18" charset="0"/>
            </a:endParaRPr>
          </a:p>
          <a:p>
            <a:pPr>
              <a:lnSpc>
                <a:spcPct val="90000"/>
              </a:lnSpc>
              <a:tabLst>
                <a:tab pos="234950" algn="l"/>
                <a:tab pos="457200" algn="l"/>
                <a:tab pos="914400" algn="l"/>
                <a:tab pos="1371600" algn="l"/>
              </a:tabLst>
            </a:pPr>
            <a:r>
              <a:rPr lang="en-US" sz="1700" dirty="0" smtClean="0">
                <a:latin typeface="Times New Roman" pitchFamily="18" charset="0"/>
                <a:cs typeface="Times New Roman" pitchFamily="18" charset="0"/>
              </a:rPr>
              <a:t>// constructor passes parameter </a:t>
            </a:r>
            <a:r>
              <a:rPr lang="en-US" sz="1700" dirty="0">
                <a:latin typeface="Times New Roman" pitchFamily="18" charset="0"/>
                <a:cs typeface="Times New Roman" pitchFamily="18" charset="0"/>
              </a:rPr>
              <a:t>information </a:t>
            </a:r>
            <a:endParaRPr lang="en-US" sz="1700" dirty="0" smtClean="0">
              <a:latin typeface="Times New Roman" pitchFamily="18" charset="0"/>
              <a:cs typeface="Times New Roman" pitchFamily="18" charset="0"/>
            </a:endParaRPr>
          </a:p>
          <a:p>
            <a:pPr>
              <a:lnSpc>
                <a:spcPct val="90000"/>
              </a:lnSpc>
              <a:tabLst>
                <a:tab pos="234950" algn="l"/>
                <a:tab pos="457200" algn="l"/>
                <a:tab pos="914400" algn="l"/>
                <a:tab pos="1371600" algn="l"/>
              </a:tabLst>
            </a:pPr>
            <a:r>
              <a:rPr lang="en-US" sz="1700" dirty="0" smtClean="0">
                <a:latin typeface="Times New Roman" pitchFamily="18" charset="0"/>
                <a:cs typeface="Times New Roman" pitchFamily="18" charset="0"/>
              </a:rPr>
              <a:t>// to </a:t>
            </a:r>
            <a:r>
              <a:rPr lang="en-US" sz="1700" dirty="0">
                <a:latin typeface="Times New Roman" pitchFamily="18" charset="0"/>
                <a:cs typeface="Times New Roman" pitchFamily="18" charset="0"/>
              </a:rPr>
              <a:t>a superclass constructor</a:t>
            </a: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public class Java0911</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public static void main(String </a:t>
            </a:r>
            <a:r>
              <a:rPr lang="en-US" sz="1700" dirty="0" err="1">
                <a:latin typeface="Times New Roman" pitchFamily="18" charset="0"/>
                <a:cs typeface="Times New Roman" pitchFamily="18" charset="0"/>
              </a:rPr>
              <a:t>args</a:t>
            </a:r>
            <a:r>
              <a:rPr lang="en-US" sz="1700" dirty="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("\nJAVA0911\n");</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Student tom = new Student(12,17);</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tom.showData</a:t>
            </a:r>
            <a:r>
              <a:rPr lang="en-US" sz="1700" dirty="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class Person</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protected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age;</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public Person(</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smtClean="0">
                <a:latin typeface="Times New Roman" pitchFamily="18" charset="0"/>
                <a:cs typeface="Times New Roman" pitchFamily="18" charset="0"/>
              </a:rPr>
              <a:t>(</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Person Parameter Constructor");</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age = a;</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a:t>
            </a:r>
          </a:p>
          <a:p>
            <a:pPr>
              <a:lnSpc>
                <a:spcPct val="90000"/>
              </a:lnSpc>
              <a:tabLst>
                <a:tab pos="234950" algn="l"/>
                <a:tab pos="457200" algn="l"/>
                <a:tab pos="914400" algn="l"/>
                <a:tab pos="1371600"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getAge</a:t>
            </a:r>
            <a:r>
              <a:rPr lang="en-US" sz="1700" dirty="0" smtClean="0">
                <a:latin typeface="Times New Roman" pitchFamily="18" charset="0"/>
                <a:cs typeface="Times New Roman" pitchFamily="18" charset="0"/>
              </a:rPr>
              <a:t>()   {   return </a:t>
            </a:r>
            <a:r>
              <a:rPr lang="en-US" sz="1700" dirty="0">
                <a:latin typeface="Times New Roman" pitchFamily="18" charset="0"/>
                <a:cs typeface="Times New Roman" pitchFamily="18" charset="0"/>
              </a:rPr>
              <a:t>age</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lnSpc>
                <a:spcPct val="90000"/>
              </a:lnSpc>
              <a:tabLst>
                <a:tab pos="234950" algn="l"/>
                <a:tab pos="457200" algn="l"/>
                <a:tab pos="914400" algn="l"/>
                <a:tab pos="1371600" algn="l"/>
              </a:tabLst>
            </a:pP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sp>
        <p:nvSpPr>
          <p:cNvPr id="3" name="Text Box 2"/>
          <p:cNvSpPr txBox="1">
            <a:spLocks noChangeArrowheads="1"/>
          </p:cNvSpPr>
          <p:nvPr/>
        </p:nvSpPr>
        <p:spPr bwMode="auto">
          <a:xfrm>
            <a:off x="4572000" y="0"/>
            <a:ext cx="4572000" cy="5847755"/>
          </a:xfrm>
          <a:prstGeom prst="rect">
            <a:avLst/>
          </a:prstGeom>
          <a:solidFill>
            <a:schemeClr val="bg1">
              <a:lumMod val="75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tabLst>
                <a:tab pos="234950" algn="l"/>
                <a:tab pos="457200" algn="l"/>
                <a:tab pos="914400" algn="l"/>
                <a:tab pos="1371600" algn="l"/>
              </a:tabLst>
            </a:pPr>
            <a:r>
              <a:rPr lang="en-US" sz="1700" dirty="0" smtClean="0">
                <a:latin typeface="Times New Roman" pitchFamily="18" charset="0"/>
                <a:cs typeface="Times New Roman" pitchFamily="18" charset="0"/>
              </a:rPr>
              <a:t>class </a:t>
            </a:r>
            <a:r>
              <a:rPr lang="en-US" sz="1700" dirty="0">
                <a:latin typeface="Times New Roman" pitchFamily="18" charset="0"/>
                <a:cs typeface="Times New Roman" pitchFamily="18" charset="0"/>
              </a:rPr>
              <a:t>Student extends Person</a:t>
            </a:r>
          </a:p>
          <a:p>
            <a:pPr>
              <a:tabLst>
                <a:tab pos="234950" algn="l"/>
                <a:tab pos="457200" algn="l"/>
                <a:tab pos="914400" algn="l"/>
                <a:tab pos="1371600" algn="l"/>
              </a:tabLst>
            </a:pPr>
            <a:r>
              <a:rPr lang="en-US" sz="1700" dirty="0">
                <a:latin typeface="Times New Roman" pitchFamily="18" charset="0"/>
                <a:cs typeface="Times New Roman" pitchFamily="18" charset="0"/>
              </a:rPr>
              <a:t>{</a:t>
            </a:r>
          </a:p>
          <a:p>
            <a:pPr>
              <a:tabLst>
                <a:tab pos="234950" algn="l"/>
                <a:tab pos="457200" algn="l"/>
                <a:tab pos="914400" algn="l"/>
                <a:tab pos="1371600" algn="l"/>
              </a:tabLst>
            </a:pPr>
            <a:r>
              <a:rPr lang="en-US" sz="1700" dirty="0">
                <a:latin typeface="Times New Roman" pitchFamily="18" charset="0"/>
                <a:cs typeface="Times New Roman" pitchFamily="18" charset="0"/>
              </a:rPr>
              <a:t>	protected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grade;</a:t>
            </a: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dirty="0">
                <a:latin typeface="Times New Roman" pitchFamily="18" charset="0"/>
                <a:cs typeface="Times New Roman" pitchFamily="18" charset="0"/>
              </a:rPr>
              <a:t>	public Student(</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g,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a:t>
            </a: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b="0" dirty="0">
                <a:cs typeface="Times New Roman" pitchFamily="18" charset="0"/>
              </a:rPr>
              <a:t>		super(a);   </a:t>
            </a:r>
            <a:r>
              <a:rPr lang="en-US" sz="1700" dirty="0" smtClean="0">
                <a:solidFill>
                  <a:srgbClr val="006000"/>
                </a:solidFill>
                <a:latin typeface="Times New Roman" pitchFamily="18" charset="0"/>
                <a:cs typeface="Times New Roman" pitchFamily="18" charset="0"/>
              </a:rPr>
              <a:t>// </a:t>
            </a:r>
            <a:r>
              <a:rPr lang="en-US" sz="1700" dirty="0">
                <a:solidFill>
                  <a:srgbClr val="006000"/>
                </a:solidFill>
                <a:latin typeface="Times New Roman" pitchFamily="18" charset="0"/>
                <a:cs typeface="Times New Roman" pitchFamily="18" charset="0"/>
              </a:rPr>
              <a:t>this must be the first call</a:t>
            </a:r>
          </a:p>
          <a:p>
            <a:pPr>
              <a:tabLst>
                <a:tab pos="234950" algn="l"/>
                <a:tab pos="457200" algn="l"/>
                <a:tab pos="914400" algn="l"/>
                <a:tab pos="1371600" algn="l"/>
              </a:tabLst>
            </a:pPr>
            <a:r>
              <a:rPr lang="en-US" sz="1700" dirty="0">
                <a:latin typeface="Times New Roman" pitchFamily="18" charset="0"/>
                <a:cs typeface="Times New Roman" pitchFamily="18" charset="0"/>
              </a:rPr>
              <a:t>		grade = g;</a:t>
            </a:r>
          </a:p>
          <a:p>
            <a:pPr>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smtClean="0">
                <a:latin typeface="Times New Roman" pitchFamily="18" charset="0"/>
                <a:cs typeface="Times New Roman" pitchFamily="18" charset="0"/>
              </a:rPr>
              <a:t>(</a:t>
            </a:r>
          </a:p>
          <a:p>
            <a:pPr>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Student Parameter Constructor");</a:t>
            </a: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getGrade</a:t>
            </a:r>
            <a:r>
              <a:rPr lang="en-US" sz="1700" dirty="0" smtClean="0">
                <a:latin typeface="Times New Roman" pitchFamily="18" charset="0"/>
                <a:cs typeface="Times New Roman" pitchFamily="18" charset="0"/>
              </a:rPr>
              <a:t>()   {   return </a:t>
            </a:r>
            <a:r>
              <a:rPr lang="en-US" sz="1700" dirty="0">
                <a:latin typeface="Times New Roman" pitchFamily="18" charset="0"/>
                <a:cs typeface="Times New Roman" pitchFamily="18" charset="0"/>
              </a:rPr>
              <a:t>grade</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dirty="0">
                <a:latin typeface="Times New Roman" pitchFamily="18" charset="0"/>
                <a:cs typeface="Times New Roman" pitchFamily="18" charset="0"/>
              </a:rPr>
              <a:t>	public void </a:t>
            </a:r>
            <a:r>
              <a:rPr lang="en-US" sz="1700" dirty="0" err="1">
                <a:latin typeface="Times New Roman" pitchFamily="18" charset="0"/>
                <a:cs typeface="Times New Roman" pitchFamily="18" charset="0"/>
              </a:rPr>
              <a:t>showData</a:t>
            </a:r>
            <a:r>
              <a:rPr lang="en-US" sz="1700" dirty="0">
                <a:latin typeface="Times New Roman" pitchFamily="18" charset="0"/>
                <a:cs typeface="Times New Roman" pitchFamily="18" charset="0"/>
              </a:rPr>
              <a:t>()</a:t>
            </a: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("Student's Grade is " </a:t>
            </a:r>
          </a:p>
          <a:p>
            <a:pPr>
              <a:tabLst>
                <a:tab pos="234950" algn="l"/>
                <a:tab pos="457200" algn="l"/>
                <a:tab pos="914400" algn="l"/>
                <a:tab pos="1371600" algn="l"/>
              </a:tabLst>
            </a:pPr>
            <a:r>
              <a:rPr lang="en-US" sz="1700" dirty="0" smtClean="0">
                <a:latin typeface="Times New Roman" pitchFamily="18" charset="0"/>
                <a:cs typeface="Times New Roman" pitchFamily="18" charset="0"/>
              </a:rPr>
              <a:t>						     + </a:t>
            </a:r>
            <a:r>
              <a:rPr lang="en-US" sz="1700" dirty="0" err="1">
                <a:latin typeface="Times New Roman" pitchFamily="18" charset="0"/>
                <a:cs typeface="Times New Roman" pitchFamily="18" charset="0"/>
              </a:rPr>
              <a:t>getGrade</a:t>
            </a:r>
            <a:r>
              <a:rPr lang="en-US" sz="1700" dirty="0">
                <a:latin typeface="Times New Roman" pitchFamily="18" charset="0"/>
                <a:cs typeface="Times New Roman" pitchFamily="18" charset="0"/>
              </a:rPr>
              <a:t>());</a:t>
            </a:r>
          </a:p>
          <a:p>
            <a:pPr>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("Student's Age is </a:t>
            </a:r>
            <a:r>
              <a:rPr lang="en-US" sz="1700" dirty="0" smtClean="0">
                <a:latin typeface="Times New Roman" pitchFamily="18" charset="0"/>
                <a:cs typeface="Times New Roman" pitchFamily="18" charset="0"/>
              </a:rPr>
              <a:t>     " </a:t>
            </a:r>
          </a:p>
          <a:p>
            <a:pPr>
              <a:tabLst>
                <a:tab pos="234950" algn="l"/>
                <a:tab pos="457200" algn="l"/>
                <a:tab pos="914400" algn="l"/>
                <a:tab pos="1371600"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 </a:t>
            </a:r>
            <a:r>
              <a:rPr lang="en-US" sz="1700" dirty="0" err="1">
                <a:latin typeface="Times New Roman" pitchFamily="18" charset="0"/>
                <a:cs typeface="Times New Roman" pitchFamily="18" charset="0"/>
              </a:rPr>
              <a:t>getAge</a:t>
            </a:r>
            <a:r>
              <a:rPr lang="en-US" sz="1700" dirty="0">
                <a:latin typeface="Times New Roman" pitchFamily="18" charset="0"/>
                <a:cs typeface="Times New Roman" pitchFamily="18" charset="0"/>
              </a:rPr>
              <a:t>());</a:t>
            </a:r>
          </a:p>
          <a:p>
            <a:pPr>
              <a:tabLst>
                <a:tab pos="234950" algn="l"/>
                <a:tab pos="457200" algn="l"/>
                <a:tab pos="914400" algn="l"/>
                <a:tab pos="1371600" algn="l"/>
              </a:tabLst>
            </a:pPr>
            <a:r>
              <a:rPr lang="en-US" sz="1700" dirty="0">
                <a:latin typeface="Times New Roman" pitchFamily="18" charset="0"/>
                <a:cs typeface="Times New Roman" pitchFamily="18" charset="0"/>
              </a:rPr>
              <a:t>	}</a:t>
            </a:r>
          </a:p>
          <a:p>
            <a:pPr>
              <a:tabLst>
                <a:tab pos="234950" algn="l"/>
                <a:tab pos="457200" algn="l"/>
                <a:tab pos="914400" algn="l"/>
                <a:tab pos="1371600" algn="l"/>
              </a:tabLst>
            </a:pPr>
            <a:r>
              <a:rPr lang="en-US" sz="1700" dirty="0" smtClean="0">
                <a:latin typeface="Times New Roman" pitchFamily="18" charset="0"/>
                <a:cs typeface="Times New Roman" pitchFamily="18" charset="0"/>
              </a:rPr>
              <a:t>}</a:t>
            </a:r>
            <a:endParaRPr lang="en-US" sz="17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047008"/>
            <a:ext cx="2763186" cy="187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5808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6848475"/>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1400" dirty="0">
                <a:latin typeface="Times New Roman" pitchFamily="18" charset="0"/>
              </a:rPr>
              <a:t>// </a:t>
            </a:r>
            <a:r>
              <a:rPr lang="en-US" sz="1400" dirty="0" smtClean="0">
                <a:latin typeface="Times New Roman" pitchFamily="18" charset="0"/>
              </a:rPr>
              <a:t>Java0912.java</a:t>
            </a:r>
            <a:endParaRPr lang="en-US" sz="1400" dirty="0">
              <a:latin typeface="Times New Roman" pitchFamily="18" charset="0"/>
            </a:endParaRPr>
          </a:p>
          <a:p>
            <a:pPr eaLnBrk="1" hangingPunct="1"/>
            <a:r>
              <a:rPr lang="en-US" sz="1400" dirty="0">
                <a:latin typeface="Times New Roman" pitchFamily="18" charset="0"/>
              </a:rPr>
              <a:t>// This program demonstrates inheritance at three levels.</a:t>
            </a: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endParaRPr lang="en-US" sz="1400" dirty="0">
              <a:latin typeface="Times New Roman" pitchFamily="18" charset="0"/>
            </a:endParaRPr>
          </a:p>
          <a:p>
            <a:pPr eaLnBrk="1" hangingPunct="1">
              <a:lnSpc>
                <a:spcPct val="110000"/>
              </a:lnSpc>
            </a:pPr>
            <a:r>
              <a:rPr lang="en-US" dirty="0"/>
              <a:t> </a:t>
            </a:r>
          </a:p>
        </p:txBody>
      </p:sp>
      <p:graphicFrame>
        <p:nvGraphicFramePr>
          <p:cNvPr id="702516" name="Group 52"/>
          <p:cNvGraphicFramePr>
            <a:graphicFrameLocks noGrp="1"/>
          </p:cNvGraphicFramePr>
          <p:nvPr>
            <p:ph/>
            <p:extLst>
              <p:ext uri="{D42A27DB-BD31-4B8C-83A1-F6EECF244321}">
                <p14:modId xmlns:p14="http://schemas.microsoft.com/office/powerpoint/2010/main" val="2762359643"/>
              </p:ext>
            </p:extLst>
          </p:nvPr>
        </p:nvGraphicFramePr>
        <p:xfrm>
          <a:off x="0" y="579438"/>
          <a:ext cx="9144000" cy="6257925"/>
        </p:xfrm>
        <a:graphic>
          <a:graphicData uri="http://schemas.openxmlformats.org/drawingml/2006/table">
            <a:tbl>
              <a:tblPr/>
              <a:tblGrid>
                <a:gridCol w="52578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625792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public class Java0912</a:t>
                      </a:r>
                    </a:p>
                    <a:p>
                      <a:pPr marL="0" marR="0" lvl="0" indent="0" algn="l" defTabSz="914400" rtl="0" eaLnBrk="1" fontAlgn="base" latinLnBrk="0" hangingPunct="1">
                        <a:lnSpc>
                          <a:spcPct val="11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public static void main(String </a:t>
                      </a:r>
                      <a:r>
                        <a:rPr kumimoji="0" lang="en-US" sz="1400" b="1" i="0" u="none" strike="noStrike" cap="none" normalizeH="0" baseline="0" dirty="0" err="1" smtClean="0">
                          <a:ln>
                            <a:noFill/>
                          </a:ln>
                          <a:solidFill>
                            <a:schemeClr val="tx1"/>
                          </a:solidFill>
                          <a:effectLst/>
                          <a:latin typeface="Times New Roman" pitchFamily="18" charset="0"/>
                        </a:rPr>
                        <a:t>args</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("\nJAVA0909\n");</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Cat tiger = new Cat("Tiger",500,5);</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("Animal type:     " + </a:t>
                      </a:r>
                      <a:r>
                        <a:rPr kumimoji="0" lang="en-US" sz="1400" b="1" i="0" u="none" strike="noStrike" cap="none" normalizeH="0" baseline="0" dirty="0" err="1" smtClean="0">
                          <a:ln>
                            <a:noFill/>
                          </a:ln>
                          <a:solidFill>
                            <a:schemeClr val="tx1"/>
                          </a:solidFill>
                          <a:effectLst/>
                          <a:latin typeface="Times New Roman" pitchFamily="18" charset="0"/>
                        </a:rPr>
                        <a:t>tiger.getType</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("Animal weight: " + </a:t>
                      </a:r>
                      <a:r>
                        <a:rPr kumimoji="0" lang="en-US" sz="1400" b="1" i="0" u="none" strike="noStrike" cap="none" normalizeH="0" baseline="0" dirty="0" err="1" smtClean="0">
                          <a:ln>
                            <a:noFill/>
                          </a:ln>
                          <a:solidFill>
                            <a:schemeClr val="tx1"/>
                          </a:solidFill>
                          <a:effectLst/>
                          <a:latin typeface="Times New Roman" pitchFamily="18" charset="0"/>
                        </a:rPr>
                        <a:t>tiger.getWeight</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("Animal age:       " + </a:t>
                      </a:r>
                      <a:r>
                        <a:rPr kumimoji="0" lang="en-US" sz="1400" b="1" i="0" u="none" strike="noStrike" cap="none" normalizeH="0" baseline="0" dirty="0" err="1" smtClean="0">
                          <a:ln>
                            <a:noFill/>
                          </a:ln>
                          <a:solidFill>
                            <a:schemeClr val="tx1"/>
                          </a:solidFill>
                          <a:effectLst/>
                          <a:latin typeface="Times New Roman" pitchFamily="18" charset="0"/>
                        </a:rPr>
                        <a:t>tiger.getAge</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20000"/>
                        </a:lnSpc>
                        <a:spcBef>
                          <a:spcPct val="20000"/>
                        </a:spcBef>
                        <a:spcAft>
                          <a:spcPct val="0"/>
                        </a:spcAft>
                        <a:buClrTx/>
                        <a:buSzTx/>
                        <a:buFontTx/>
                        <a:buNone/>
                        <a:tabLst>
                          <a:tab pos="228600" algn="l"/>
                          <a:tab pos="457200" algn="l"/>
                          <a:tab pos="685800" algn="l"/>
                          <a:tab pos="914400" algn="l"/>
                          <a:tab pos="1143000" algn="l"/>
                          <a:tab pos="1371600" algn="l"/>
                        </a:tabLst>
                      </a:pPr>
                      <a:endParaRPr kumimoji="0" lang="en-US" sz="14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class Animal</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protected </a:t>
                      </a:r>
                      <a:r>
                        <a:rPr kumimoji="0" lang="en-US" sz="1400" b="1" i="0" u="none" strike="noStrike" cap="none" normalizeH="0" baseline="0" dirty="0" err="1" smtClean="0">
                          <a:ln>
                            <a:noFill/>
                          </a:ln>
                          <a:solidFill>
                            <a:schemeClr val="tx1"/>
                          </a:solidFill>
                          <a:effectLst/>
                          <a:latin typeface="Times New Roman" pitchFamily="18" charset="0"/>
                        </a:rPr>
                        <a:t>int</a:t>
                      </a:r>
                      <a:r>
                        <a:rPr kumimoji="0" lang="en-US" sz="1400" b="1" i="0" u="none" strike="noStrike" cap="none" normalizeH="0" baseline="0" dirty="0" smtClean="0">
                          <a:ln>
                            <a:noFill/>
                          </a:ln>
                          <a:solidFill>
                            <a:schemeClr val="tx1"/>
                          </a:solidFill>
                          <a:effectLst/>
                          <a:latin typeface="Times New Roman" pitchFamily="18" charset="0"/>
                        </a:rPr>
                        <a:t> age;</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0" i="0" u="none" strike="noStrike" cap="none" normalizeH="0" baseline="0" dirty="0" smtClean="0">
                          <a:ln>
                            <a:noFill/>
                          </a:ln>
                          <a:solidFill>
                            <a:schemeClr val="tx1"/>
                          </a:solidFill>
                          <a:effectLst/>
                          <a:latin typeface="Arial Black" pitchFamily="34" charset="0"/>
                        </a:rPr>
                        <a:t>	public Animal(</a:t>
                      </a:r>
                      <a:r>
                        <a:rPr kumimoji="0" lang="en-US" sz="1400" b="0" i="0" u="none" strike="noStrike" cap="none" normalizeH="0" baseline="0" dirty="0" err="1" smtClean="0">
                          <a:ln>
                            <a:noFill/>
                          </a:ln>
                          <a:solidFill>
                            <a:schemeClr val="tx1"/>
                          </a:solidFill>
                          <a:effectLst/>
                          <a:latin typeface="Arial Black" pitchFamily="34" charset="0"/>
                        </a:rPr>
                        <a:t>int</a:t>
                      </a:r>
                      <a:r>
                        <a:rPr kumimoji="0" lang="en-US" sz="1400" b="0" i="0" u="none" strike="noStrike" cap="none" normalizeH="0" baseline="0" dirty="0" smtClean="0">
                          <a:ln>
                            <a:noFill/>
                          </a:ln>
                          <a:solidFill>
                            <a:schemeClr val="tx1"/>
                          </a:solidFill>
                          <a:effectLst/>
                          <a:latin typeface="Arial Black" pitchFamily="34" charset="0"/>
                        </a:rPr>
                        <a:t> a)</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("Animal Constructor Called");</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age = a;</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 </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public </a:t>
                      </a:r>
                      <a:r>
                        <a:rPr kumimoji="0" lang="en-US" sz="1400" b="1" i="0" u="none" strike="noStrike" cap="none" normalizeH="0" baseline="0" dirty="0" err="1" smtClean="0">
                          <a:ln>
                            <a:noFill/>
                          </a:ln>
                          <a:solidFill>
                            <a:schemeClr val="tx1"/>
                          </a:solidFill>
                          <a:effectLst/>
                          <a:latin typeface="Times New Roman" pitchFamily="18" charset="0"/>
                        </a:rPr>
                        <a:t>int</a:t>
                      </a: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getAge</a:t>
                      </a:r>
                      <a:r>
                        <a:rPr kumimoji="0" lang="en-US" sz="1400" b="1" i="0" u="none" strike="noStrike" cap="none" normalizeH="0" baseline="0" dirty="0" smtClean="0">
                          <a:ln>
                            <a:noFill/>
                          </a:ln>
                          <a:solidFill>
                            <a:schemeClr val="tx1"/>
                          </a:solidFill>
                          <a:effectLst/>
                          <a:latin typeface="Times New Roman" pitchFamily="18" charset="0"/>
                        </a:rPr>
                        <a:t>()   {   return age;   }</a:t>
                      </a:r>
                    </a:p>
                    <a:p>
                      <a:pPr marL="0" marR="0" lvl="0" indent="0" algn="l" defTabSz="914400" rtl="0" eaLnBrk="1" fontAlgn="base" latinLnBrk="0" hangingPunct="1">
                        <a:lnSpc>
                          <a:spcPct val="10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class Mammal extends Animal</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protected </a:t>
                      </a:r>
                      <a:r>
                        <a:rPr kumimoji="0" lang="en-US" sz="1400" b="1" i="0" u="none" strike="noStrike" cap="none" normalizeH="0" baseline="0" dirty="0" err="1" smtClean="0">
                          <a:ln>
                            <a:noFill/>
                          </a:ln>
                          <a:solidFill>
                            <a:schemeClr val="tx1"/>
                          </a:solidFill>
                          <a:effectLst/>
                          <a:latin typeface="Times New Roman" pitchFamily="18" charset="0"/>
                        </a:rPr>
                        <a:t>int</a:t>
                      </a:r>
                      <a:r>
                        <a:rPr kumimoji="0" lang="en-US" sz="1400" b="1" i="0" u="none" strike="noStrike" cap="none" normalizeH="0" baseline="0" dirty="0" smtClean="0">
                          <a:ln>
                            <a:noFill/>
                          </a:ln>
                          <a:solidFill>
                            <a:schemeClr val="tx1"/>
                          </a:solidFill>
                          <a:effectLst/>
                          <a:latin typeface="Times New Roman" pitchFamily="18" charset="0"/>
                        </a:rPr>
                        <a:t> weight;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0" i="0" u="none" strike="noStrike" cap="none" normalizeH="0" baseline="0" dirty="0" smtClean="0">
                          <a:ln>
                            <a:noFill/>
                          </a:ln>
                          <a:solidFill>
                            <a:schemeClr val="tx1"/>
                          </a:solidFill>
                          <a:effectLst/>
                          <a:latin typeface="Arial Black" pitchFamily="34" charset="0"/>
                        </a:rPr>
                        <a:t>	public Mammal(</a:t>
                      </a:r>
                      <a:r>
                        <a:rPr kumimoji="0" lang="en-US" sz="1400" b="0" i="0" u="none" strike="noStrike" cap="none" normalizeH="0" baseline="0" dirty="0" err="1" smtClean="0">
                          <a:ln>
                            <a:noFill/>
                          </a:ln>
                          <a:solidFill>
                            <a:schemeClr val="tx1"/>
                          </a:solidFill>
                          <a:effectLst/>
                          <a:latin typeface="Arial Black" pitchFamily="34" charset="0"/>
                        </a:rPr>
                        <a:t>int</a:t>
                      </a:r>
                      <a:r>
                        <a:rPr kumimoji="0" lang="en-US" sz="1400" b="0" i="0" u="none" strike="noStrike" cap="none" normalizeH="0" baseline="0" dirty="0" smtClean="0">
                          <a:ln>
                            <a:noFill/>
                          </a:ln>
                          <a:solidFill>
                            <a:schemeClr val="tx1"/>
                          </a:solidFill>
                          <a:effectLst/>
                          <a:latin typeface="Arial Black" pitchFamily="34" charset="0"/>
                        </a:rPr>
                        <a:t> w, </a:t>
                      </a:r>
                      <a:r>
                        <a:rPr kumimoji="0" lang="en-US" sz="1400" b="0" i="0" u="none" strike="noStrike" cap="none" normalizeH="0" baseline="0" dirty="0" err="1" smtClean="0">
                          <a:ln>
                            <a:noFill/>
                          </a:ln>
                          <a:solidFill>
                            <a:schemeClr val="tx1"/>
                          </a:solidFill>
                          <a:effectLst/>
                          <a:latin typeface="Arial Black" pitchFamily="34" charset="0"/>
                        </a:rPr>
                        <a:t>int</a:t>
                      </a:r>
                      <a:r>
                        <a:rPr kumimoji="0" lang="en-US" sz="1400" b="0" i="0" u="none" strike="noStrike" cap="none" normalizeH="0" baseline="0" dirty="0" smtClean="0">
                          <a:ln>
                            <a:noFill/>
                          </a:ln>
                          <a:solidFill>
                            <a:schemeClr val="tx1"/>
                          </a:solidFill>
                          <a:effectLst/>
                          <a:latin typeface="Arial Black" pitchFamily="34" charset="0"/>
                        </a:rPr>
                        <a:t> a)</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0" i="0" u="none" strike="noStrike" cap="none" normalizeH="0" baseline="0" dirty="0" smtClean="0">
                          <a:ln>
                            <a:noFill/>
                          </a:ln>
                          <a:solidFill>
                            <a:schemeClr val="tx1"/>
                          </a:solidFill>
                          <a:effectLst/>
                          <a:latin typeface="Arial Black" pitchFamily="34" charset="0"/>
                        </a:rPr>
                        <a:t>		super(a);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weight = w;</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"Mammal Constructor Called");</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public </a:t>
                      </a:r>
                      <a:r>
                        <a:rPr kumimoji="0" lang="en-US" sz="1400" b="1" i="0" u="none" strike="noStrike" cap="none" normalizeH="0" baseline="0" dirty="0" err="1" smtClean="0">
                          <a:ln>
                            <a:noFill/>
                          </a:ln>
                          <a:solidFill>
                            <a:schemeClr val="tx1"/>
                          </a:solidFill>
                          <a:effectLst/>
                          <a:latin typeface="Times New Roman" pitchFamily="18" charset="0"/>
                        </a:rPr>
                        <a:t>int</a:t>
                      </a: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getWeight</a:t>
                      </a:r>
                      <a:r>
                        <a:rPr kumimoji="0" lang="en-US" sz="1400" b="1" i="0" u="none" strike="noStrike" cap="none" normalizeH="0" baseline="0" dirty="0" smtClean="0">
                          <a:ln>
                            <a:noFill/>
                          </a:ln>
                          <a:solidFill>
                            <a:schemeClr val="tx1"/>
                          </a:solidFill>
                          <a:effectLst/>
                          <a:latin typeface="Times New Roman" pitchFamily="18" charset="0"/>
                        </a:rPr>
                        <a:t>()   {   return weight;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endParaRPr kumimoji="0" lang="en-US" sz="14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class Cat extends Mammal</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protected String type;</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0" i="0" u="none" strike="noStrike" cap="none" normalizeH="0" baseline="0" dirty="0" smtClean="0">
                          <a:ln>
                            <a:noFill/>
                          </a:ln>
                          <a:solidFill>
                            <a:schemeClr val="tx1"/>
                          </a:solidFill>
                          <a:effectLst/>
                          <a:latin typeface="Arial Black" pitchFamily="34" charset="0"/>
                        </a:rPr>
                        <a:t>	public Cat(String t, </a:t>
                      </a:r>
                      <a:r>
                        <a:rPr kumimoji="0" lang="en-US" sz="1400" b="0" i="0" u="none" strike="noStrike" cap="none" normalizeH="0" baseline="0" dirty="0" err="1" smtClean="0">
                          <a:ln>
                            <a:noFill/>
                          </a:ln>
                          <a:solidFill>
                            <a:schemeClr val="tx1"/>
                          </a:solidFill>
                          <a:effectLst/>
                          <a:latin typeface="Arial Black" pitchFamily="34" charset="0"/>
                        </a:rPr>
                        <a:t>int</a:t>
                      </a:r>
                      <a:r>
                        <a:rPr kumimoji="0" lang="en-US" sz="1400" b="0" i="0" u="none" strike="noStrike" cap="none" normalizeH="0" baseline="0" dirty="0" smtClean="0">
                          <a:ln>
                            <a:noFill/>
                          </a:ln>
                          <a:solidFill>
                            <a:schemeClr val="tx1"/>
                          </a:solidFill>
                          <a:effectLst/>
                          <a:latin typeface="Arial Black" pitchFamily="34" charset="0"/>
                        </a:rPr>
                        <a:t> w, </a:t>
                      </a:r>
                      <a:r>
                        <a:rPr kumimoji="0" lang="en-US" sz="1400" b="0" i="0" u="none" strike="noStrike" cap="none" normalizeH="0" baseline="0" dirty="0" err="1" smtClean="0">
                          <a:ln>
                            <a:noFill/>
                          </a:ln>
                          <a:solidFill>
                            <a:schemeClr val="tx1"/>
                          </a:solidFill>
                          <a:effectLst/>
                          <a:latin typeface="Arial Black" pitchFamily="34" charset="0"/>
                        </a:rPr>
                        <a:t>int</a:t>
                      </a:r>
                      <a:r>
                        <a:rPr kumimoji="0" lang="en-US" sz="1400" b="0" i="0" u="none" strike="noStrike" cap="none" normalizeH="0" baseline="0" dirty="0" smtClean="0">
                          <a:ln>
                            <a:noFill/>
                          </a:ln>
                          <a:solidFill>
                            <a:schemeClr val="tx1"/>
                          </a:solidFill>
                          <a:effectLst/>
                          <a:latin typeface="Arial Black" pitchFamily="34" charset="0"/>
                        </a:rPr>
                        <a:t> a)</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0" i="0" u="none" strike="noStrike" cap="none" normalizeH="0" baseline="0" dirty="0" smtClean="0">
                          <a:ln>
                            <a:noFill/>
                          </a:ln>
                          <a:solidFill>
                            <a:schemeClr val="tx1"/>
                          </a:solidFill>
                          <a:effectLst/>
                          <a:latin typeface="Arial Black" pitchFamily="34" charset="0"/>
                        </a:rPr>
                        <a:t>		super(</a:t>
                      </a:r>
                      <a:r>
                        <a:rPr kumimoji="0" lang="en-US" sz="1400" b="0" i="0" u="none" strike="noStrike" cap="none" normalizeH="0" baseline="0" dirty="0" err="1" smtClean="0">
                          <a:ln>
                            <a:noFill/>
                          </a:ln>
                          <a:solidFill>
                            <a:schemeClr val="tx1"/>
                          </a:solidFill>
                          <a:effectLst/>
                          <a:latin typeface="Arial Black" pitchFamily="34" charset="0"/>
                        </a:rPr>
                        <a:t>w,a</a:t>
                      </a:r>
                      <a:r>
                        <a:rPr kumimoji="0" lang="en-US" sz="1400" b="0" i="0" u="none" strike="noStrike" cap="none" normalizeH="0" baseline="0" dirty="0" smtClean="0">
                          <a:ln>
                            <a:noFill/>
                          </a:ln>
                          <a:solidFill>
                            <a:schemeClr val="tx1"/>
                          </a:solidFill>
                          <a:effectLst/>
                          <a:latin typeface="Arial Black" pitchFamily="34" charset="0"/>
                        </a:rPr>
                        <a: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type = 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"Cat Constructor Called");</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	public String </a:t>
                      </a:r>
                      <a:r>
                        <a:rPr kumimoji="0" lang="en-US" sz="1400" b="1" i="0" u="none" strike="noStrike" cap="none" normalizeH="0" baseline="0" dirty="0" err="1" smtClean="0">
                          <a:ln>
                            <a:noFill/>
                          </a:ln>
                          <a:solidFill>
                            <a:schemeClr val="tx1"/>
                          </a:solidFill>
                          <a:effectLst/>
                          <a:latin typeface="Times New Roman" pitchFamily="18" charset="0"/>
                        </a:rPr>
                        <a:t>getType</a:t>
                      </a:r>
                      <a:r>
                        <a:rPr kumimoji="0" lang="en-US" sz="1400" b="1" i="0" u="none" strike="noStrike" cap="none" normalizeH="0" baseline="0" dirty="0" smtClean="0">
                          <a:ln>
                            <a:noFill/>
                          </a:ln>
                          <a:solidFill>
                            <a:schemeClr val="tx1"/>
                          </a:solidFill>
                          <a:effectLst/>
                          <a:latin typeface="Times New Roman" pitchFamily="18" charset="0"/>
                        </a:rPr>
                        <a:t>()   {   return type;   }</a:t>
                      </a:r>
                    </a:p>
                    <a:p>
                      <a:pPr marL="0" marR="0" lvl="0" indent="0" algn="l" defTabSz="914400" rtl="0" eaLnBrk="1" fontAlgn="base" latinLnBrk="0" hangingPunct="1">
                        <a:lnSpc>
                          <a:spcPct val="90000"/>
                        </a:lnSpc>
                        <a:spcBef>
                          <a:spcPct val="20000"/>
                        </a:spcBef>
                        <a:spcAft>
                          <a:spcPct val="0"/>
                        </a:spcAft>
                        <a:buClrTx/>
                        <a:buSzTx/>
                        <a:buFontTx/>
                        <a:buNone/>
                        <a:tabLst>
                          <a:tab pos="228600" algn="l"/>
                          <a:tab pos="457200" algn="l"/>
                          <a:tab pos="685800" algn="l"/>
                          <a:tab pos="914400" algn="l"/>
                          <a:tab pos="1143000" algn="l"/>
                          <a:tab pos="1371600" algn="l"/>
                        </a:tabLst>
                      </a:pPr>
                      <a:r>
                        <a:rPr kumimoji="0" lang="en-US" sz="1400" b="1" i="0" u="none" strike="noStrike" cap="none" normalizeH="0" baseline="0" dirty="0" smtClean="0">
                          <a:ln>
                            <a:noFill/>
                          </a:ln>
                          <a:solidFill>
                            <a:schemeClr val="tx1"/>
                          </a:solidFill>
                          <a:effectLst/>
                          <a:latin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3200400"/>
            <a:ext cx="297179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WordArt 2"/>
          <p:cNvSpPr>
            <a:spLocks noChangeArrowheads="1" noChangeShapeType="1" noTextEdit="1"/>
          </p:cNvSpPr>
          <p:nvPr/>
        </p:nvSpPr>
        <p:spPr bwMode="auto">
          <a:xfrm>
            <a:off x="1525101" y="1752600"/>
            <a:ext cx="6246197"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“Is-A” &amp; “Has-A”</a:t>
            </a:r>
          </a:p>
        </p:txBody>
      </p:sp>
      <p:sp>
        <p:nvSpPr>
          <p:cNvPr id="3075" name="WordArt 18"/>
          <p:cNvSpPr>
            <a:spLocks noChangeArrowheads="1" noChangeShapeType="1" noTextEdit="1"/>
          </p:cNvSpPr>
          <p:nvPr/>
        </p:nvSpPr>
        <p:spPr bwMode="auto">
          <a:xfrm>
            <a:off x="2900755" y="457200"/>
            <a:ext cx="3332964" cy="923330"/>
          </a:xfrm>
          <a:prstGeom prst="rect">
            <a:avLst/>
          </a:prstGeom>
          <a:noFill/>
        </p:spPr>
        <p:txBody>
          <a:bodyPr wrap="none" lIns="91440" tIns="45720" rIns="91440" bIns="45720">
            <a:spAutoFit/>
          </a:bodyPr>
          <a:lstStyle/>
          <a:p>
            <a:pPr algn="ctr"/>
            <a:r>
              <a:rPr lang="en-US"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9.2</a:t>
            </a:r>
          </a:p>
        </p:txBody>
      </p:sp>
      <p:sp>
        <p:nvSpPr>
          <p:cNvPr id="3076" name="WordArt 2"/>
          <p:cNvSpPr>
            <a:spLocks noChangeArrowheads="1" noChangeShapeType="1" noTextEdit="1"/>
          </p:cNvSpPr>
          <p:nvPr/>
        </p:nvSpPr>
        <p:spPr bwMode="auto">
          <a:xfrm>
            <a:off x="1992793" y="4038600"/>
            <a:ext cx="5310813"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Relationships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87099" y="-38963"/>
            <a:ext cx="6769802" cy="1754326"/>
          </a:xfrm>
          <a:noFill/>
        </p:spPr>
        <p:txBody>
          <a:bodyPr wrap="none" lIns="91440" tIns="45720" rIns="91440" bIns="45720">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Multi-Level Inheritance</a:t>
            </a:r>
            <a:b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br>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&amp; Multiple Inheritance</a:t>
            </a:r>
          </a:p>
        </p:txBody>
      </p:sp>
      <p:sp>
        <p:nvSpPr>
          <p:cNvPr id="19459" name="Text Box 3"/>
          <p:cNvSpPr txBox="1">
            <a:spLocks noChangeArrowheads="1"/>
          </p:cNvSpPr>
          <p:nvPr/>
        </p:nvSpPr>
        <p:spPr bwMode="auto">
          <a:xfrm>
            <a:off x="533400" y="1820863"/>
            <a:ext cx="8077200" cy="4732337"/>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eaLnBrk="1" hangingPunct="1"/>
            <a:r>
              <a:rPr lang="en-US" sz="3200" dirty="0">
                <a:latin typeface="Arial" pitchFamily="34" charset="0"/>
                <a:cs typeface="Arial" pitchFamily="34" charset="0"/>
                <a:sym typeface="Symbol" pitchFamily="18" charset="2"/>
              </a:rPr>
              <a:t>The previous program showed an example of </a:t>
            </a:r>
            <a:r>
              <a:rPr lang="en-US" sz="3200" i="1" dirty="0">
                <a:latin typeface="Arial" pitchFamily="34" charset="0"/>
                <a:cs typeface="Arial" pitchFamily="34" charset="0"/>
                <a:sym typeface="Symbol" pitchFamily="18" charset="2"/>
              </a:rPr>
              <a:t>Multi-Level Inheritance.</a:t>
            </a:r>
          </a:p>
          <a:p>
            <a:pPr eaLnBrk="1" hangingPunct="1">
              <a:lnSpc>
                <a:spcPct val="80000"/>
              </a:lnSpc>
            </a:pPr>
            <a:endParaRPr lang="en-US" sz="3200" dirty="0">
              <a:latin typeface="Arial" pitchFamily="34" charset="0"/>
              <a:cs typeface="Arial" pitchFamily="34" charset="0"/>
              <a:sym typeface="Symbol" pitchFamily="18" charset="2"/>
            </a:endParaRPr>
          </a:p>
          <a:p>
            <a:pPr eaLnBrk="1" hangingPunct="1"/>
            <a:r>
              <a:rPr lang="en-US" sz="3200" i="1" dirty="0">
                <a:latin typeface="Arial" pitchFamily="34" charset="0"/>
                <a:cs typeface="Arial" pitchFamily="34" charset="0"/>
                <a:sym typeface="Symbol" pitchFamily="18" charset="2"/>
              </a:rPr>
              <a:t>Multiple Inheritance</a:t>
            </a:r>
            <a:r>
              <a:rPr lang="en-US" sz="3200" dirty="0">
                <a:latin typeface="Arial" pitchFamily="34" charset="0"/>
                <a:cs typeface="Arial" pitchFamily="34" charset="0"/>
                <a:sym typeface="Symbol" pitchFamily="18" charset="2"/>
              </a:rPr>
              <a:t> is something different.  It occurs when one subclass inherits from two or more </a:t>
            </a:r>
            <a:r>
              <a:rPr lang="en-US" sz="3200" dirty="0" err="1">
                <a:latin typeface="Arial" pitchFamily="34" charset="0"/>
                <a:cs typeface="Arial" pitchFamily="34" charset="0"/>
                <a:sym typeface="Symbol" pitchFamily="18" charset="2"/>
              </a:rPr>
              <a:t>superclasses</a:t>
            </a:r>
            <a:r>
              <a:rPr lang="en-US" sz="3200" dirty="0">
                <a:latin typeface="Arial" pitchFamily="34" charset="0"/>
                <a:cs typeface="Arial" pitchFamily="34" charset="0"/>
                <a:sym typeface="Symbol" pitchFamily="18" charset="2"/>
              </a:rPr>
              <a:t>.</a:t>
            </a:r>
          </a:p>
          <a:p>
            <a:pPr eaLnBrk="1" hangingPunct="1">
              <a:lnSpc>
                <a:spcPct val="80000"/>
              </a:lnSpc>
            </a:pPr>
            <a:endParaRPr lang="en-US" sz="3200" dirty="0">
              <a:latin typeface="Arial" pitchFamily="34" charset="0"/>
              <a:cs typeface="Arial" pitchFamily="34" charset="0"/>
              <a:sym typeface="Symbol" pitchFamily="18" charset="2"/>
            </a:endParaRPr>
          </a:p>
          <a:p>
            <a:pPr eaLnBrk="1" hangingPunct="1"/>
            <a:r>
              <a:rPr lang="en-US" sz="3200" dirty="0">
                <a:latin typeface="Arial" pitchFamily="34" charset="0"/>
                <a:cs typeface="Arial" pitchFamily="34" charset="0"/>
                <a:sym typeface="Symbol" pitchFamily="18" charset="2"/>
              </a:rPr>
              <a:t>This feature is available in C++.  </a:t>
            </a:r>
          </a:p>
          <a:p>
            <a:pPr eaLnBrk="1" hangingPunct="1">
              <a:lnSpc>
                <a:spcPct val="80000"/>
              </a:lnSpc>
            </a:pPr>
            <a:endParaRPr lang="en-US" sz="3200" dirty="0">
              <a:latin typeface="Arial" pitchFamily="34" charset="0"/>
              <a:cs typeface="Arial" pitchFamily="34" charset="0"/>
              <a:sym typeface="Symbol" pitchFamily="18" charset="2"/>
            </a:endParaRPr>
          </a:p>
          <a:p>
            <a:pPr eaLnBrk="1" hangingPunct="1"/>
            <a:r>
              <a:rPr lang="en-US" sz="3200" dirty="0">
                <a:latin typeface="Arial" pitchFamily="34" charset="0"/>
                <a:cs typeface="Arial" pitchFamily="34" charset="0"/>
                <a:sym typeface="Symbol" pitchFamily="18" charset="2"/>
              </a:rPr>
              <a:t>It is </a:t>
            </a:r>
            <a:r>
              <a:rPr lang="en-US" sz="3200" u="sng" dirty="0">
                <a:latin typeface="Arial" pitchFamily="34" charset="0"/>
                <a:cs typeface="Arial" pitchFamily="34" charset="0"/>
                <a:sym typeface="Symbol" pitchFamily="18" charset="2"/>
              </a:rPr>
              <a:t>NOT</a:t>
            </a:r>
            <a:r>
              <a:rPr lang="en-US" sz="3200" dirty="0">
                <a:latin typeface="Arial" pitchFamily="34" charset="0"/>
                <a:cs typeface="Arial" pitchFamily="34" charset="0"/>
                <a:sym typeface="Symbol" pitchFamily="18" charset="2"/>
              </a:rPr>
              <a:t> available in Java.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22946" name="Group 2"/>
          <p:cNvGraphicFramePr>
            <a:graphicFrameLocks noGrp="1"/>
          </p:cNvGraphicFramePr>
          <p:nvPr>
            <p:extLst>
              <p:ext uri="{D42A27DB-BD31-4B8C-83A1-F6EECF244321}">
                <p14:modId xmlns:p14="http://schemas.microsoft.com/office/powerpoint/2010/main" val="1624753452"/>
              </p:ext>
            </p:extLst>
          </p:nvPr>
        </p:nvGraphicFramePr>
        <p:xfrm>
          <a:off x="0" y="0"/>
          <a:ext cx="9144000" cy="6839632"/>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408001">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Lst>
                      </a:pPr>
                      <a:r>
                        <a:rPr kumimoji="0" lang="en-US" sz="4800" b="1" i="0" u="none" strike="noStrike" cap="none" normalizeH="0" baseline="0" dirty="0" smtClean="0">
                          <a:ln>
                            <a:noFill/>
                          </a:ln>
                          <a:solidFill>
                            <a:schemeClr val="tx1"/>
                          </a:solidFill>
                          <a:effectLst/>
                          <a:latin typeface="Arial Black" pitchFamily="34" charset="0"/>
                        </a:rPr>
                        <a:t>Multi-Level Inheritance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r>
                        <a:rPr kumimoji="0" lang="en-US" sz="4800" b="1" i="0" u="none" strike="noStrike" cap="none" normalizeH="0" baseline="0" dirty="0" smtClean="0">
                          <a:ln>
                            <a:noFill/>
                          </a:ln>
                          <a:solidFill>
                            <a:schemeClr val="tx1"/>
                          </a:solidFill>
                          <a:effectLst/>
                          <a:latin typeface="Arial Black" pitchFamily="34" charset="0"/>
                        </a:rPr>
                        <a:t>Multiple Inheritance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5430949">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Lst>
                      </a:pPr>
                      <a:endParaRPr kumimoji="0" lang="en-US" sz="4800" b="1" i="0" u="none" strike="noStrike" cap="none" normalizeH="0" baseline="0" dirty="0" smtClean="0">
                        <a:ln>
                          <a:noFill/>
                        </a:ln>
                        <a:solidFill>
                          <a:schemeClr val="tx1"/>
                        </a:solidFill>
                        <a:effectLst/>
                        <a:latin typeface="Arial Black" pitchFamily="34" charset="0"/>
                      </a:endParaRP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9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p>
                      <a:pPr marL="0" marR="0" lvl="0" indent="0" algn="ctr" defTabSz="914400" rtl="0" eaLnBrk="1" fontAlgn="base" latinLnBrk="0" hangingPunct="1">
                        <a:lnSpc>
                          <a:spcPct val="70000"/>
                        </a:lnSpc>
                        <a:spcBef>
                          <a:spcPct val="20000"/>
                        </a:spcBef>
                        <a:spcAft>
                          <a:spcPct val="0"/>
                        </a:spcAft>
                        <a:buClrTx/>
                        <a:buSzTx/>
                        <a:buFontTx/>
                        <a:buNone/>
                        <a:tabLst>
                          <a:tab pos="236538" algn="l"/>
                          <a:tab pos="457200" algn="l"/>
                          <a:tab pos="693738" algn="l"/>
                          <a:tab pos="914400" algn="l"/>
                          <a:tab pos="1150938" algn="l"/>
                          <a:tab pos="1371600" algn="l"/>
                          <a:tab pos="1608138" algn="l"/>
                          <a:tab pos="1828800" algn="l"/>
                          <a:tab pos="2065338" algn="l"/>
                          <a:tab pos="2286000" algn="l"/>
                          <a:tab pos="2522538" algn="l"/>
                          <a:tab pos="2743200" algn="l"/>
                          <a:tab pos="2979738" algn="l"/>
                          <a:tab pos="3200400" algn="l"/>
                          <a:tab pos="3436938" algn="l"/>
                          <a:tab pos="3657600" algn="l"/>
                          <a:tab pos="3894138" algn="l"/>
                          <a:tab pos="4114800" algn="l"/>
                          <a:tab pos="4351338" algn="l"/>
                        </a:tabLst>
                      </a:pPr>
                      <a:endParaRPr kumimoji="0" lang="en-US" sz="4800" b="1" i="0" u="none" strike="noStrike" cap="none" normalizeH="0" baseline="0" dirty="0" smtClean="0">
                        <a:ln>
                          <a:noFill/>
                        </a:ln>
                        <a:solidFill>
                          <a:schemeClr val="tx1"/>
                        </a:solidFill>
                        <a:effectLst/>
                        <a:latin typeface="Arial Black" pitchFamily="34" charset="0"/>
                      </a:endParaRP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20493" name="Text Box 13"/>
          <p:cNvSpPr txBox="1">
            <a:spLocks noChangeArrowheads="1"/>
          </p:cNvSpPr>
          <p:nvPr/>
        </p:nvSpPr>
        <p:spPr bwMode="auto">
          <a:xfrm>
            <a:off x="304800" y="1773238"/>
            <a:ext cx="2286000" cy="636587"/>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Animal</a:t>
            </a:r>
          </a:p>
        </p:txBody>
      </p:sp>
      <p:sp>
        <p:nvSpPr>
          <p:cNvPr id="20494" name="Text Box 14"/>
          <p:cNvSpPr txBox="1">
            <a:spLocks noChangeArrowheads="1"/>
          </p:cNvSpPr>
          <p:nvPr/>
        </p:nvSpPr>
        <p:spPr bwMode="auto">
          <a:xfrm>
            <a:off x="304800" y="3097213"/>
            <a:ext cx="2286000" cy="636587"/>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Mammal</a:t>
            </a:r>
          </a:p>
        </p:txBody>
      </p:sp>
      <p:sp>
        <p:nvSpPr>
          <p:cNvPr id="20495" name="Text Box 15"/>
          <p:cNvSpPr txBox="1">
            <a:spLocks noChangeArrowheads="1"/>
          </p:cNvSpPr>
          <p:nvPr/>
        </p:nvSpPr>
        <p:spPr bwMode="auto">
          <a:xfrm>
            <a:off x="304800" y="4392613"/>
            <a:ext cx="2286000" cy="636587"/>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Dog</a:t>
            </a:r>
          </a:p>
        </p:txBody>
      </p:sp>
      <p:sp>
        <p:nvSpPr>
          <p:cNvPr id="20496" name="Text Box 16"/>
          <p:cNvSpPr txBox="1">
            <a:spLocks noChangeArrowheads="1"/>
          </p:cNvSpPr>
          <p:nvPr/>
        </p:nvSpPr>
        <p:spPr bwMode="auto">
          <a:xfrm>
            <a:off x="304800" y="5688013"/>
            <a:ext cx="2286000" cy="636587"/>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Terrier</a:t>
            </a:r>
          </a:p>
        </p:txBody>
      </p:sp>
      <p:sp>
        <p:nvSpPr>
          <p:cNvPr id="20497" name="Line 17"/>
          <p:cNvSpPr>
            <a:spLocks noChangeShapeType="1"/>
          </p:cNvSpPr>
          <p:nvPr/>
        </p:nvSpPr>
        <p:spPr bwMode="auto">
          <a:xfrm>
            <a:off x="1447800" y="24384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8" name="Line 18"/>
          <p:cNvSpPr>
            <a:spLocks noChangeShapeType="1"/>
          </p:cNvSpPr>
          <p:nvPr/>
        </p:nvSpPr>
        <p:spPr bwMode="auto">
          <a:xfrm>
            <a:off x="1447800" y="37338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9" name="Line 19"/>
          <p:cNvSpPr>
            <a:spLocks noChangeShapeType="1"/>
          </p:cNvSpPr>
          <p:nvPr/>
        </p:nvSpPr>
        <p:spPr bwMode="auto">
          <a:xfrm>
            <a:off x="1447800" y="50292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0" name="Text Box 20"/>
          <p:cNvSpPr txBox="1">
            <a:spLocks noChangeArrowheads="1"/>
          </p:cNvSpPr>
          <p:nvPr/>
        </p:nvSpPr>
        <p:spPr bwMode="auto">
          <a:xfrm>
            <a:off x="5029200" y="1752600"/>
            <a:ext cx="1676400" cy="636588"/>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Reptile</a:t>
            </a:r>
          </a:p>
        </p:txBody>
      </p:sp>
      <p:sp>
        <p:nvSpPr>
          <p:cNvPr id="20501" name="Text Box 21"/>
          <p:cNvSpPr txBox="1">
            <a:spLocks noChangeArrowheads="1"/>
          </p:cNvSpPr>
          <p:nvPr/>
        </p:nvSpPr>
        <p:spPr bwMode="auto">
          <a:xfrm>
            <a:off x="5715000" y="3630613"/>
            <a:ext cx="2286000" cy="636587"/>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Dinosaur</a:t>
            </a:r>
          </a:p>
        </p:txBody>
      </p:sp>
      <p:sp>
        <p:nvSpPr>
          <p:cNvPr id="20502" name="Text Box 22"/>
          <p:cNvSpPr txBox="1">
            <a:spLocks noChangeArrowheads="1"/>
          </p:cNvSpPr>
          <p:nvPr/>
        </p:nvSpPr>
        <p:spPr bwMode="auto">
          <a:xfrm>
            <a:off x="7086600" y="1752600"/>
            <a:ext cx="1676400" cy="636588"/>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796925" algn="l"/>
                <a:tab pos="1371600" algn="l"/>
                <a:tab pos="2065338" algn="l"/>
              </a:tabLst>
              <a:defRPr sz="1900" b="1">
                <a:solidFill>
                  <a:schemeClr val="tx1"/>
                </a:solidFill>
                <a:latin typeface="Arial Black" pitchFamily="34" charset="0"/>
              </a:defRPr>
            </a:lvl1pPr>
            <a:lvl2pPr marL="742950" indent="-285750" eaLnBrk="0" hangingPunct="0">
              <a:tabLst>
                <a:tab pos="457200" algn="l"/>
                <a:tab pos="796925" algn="l"/>
                <a:tab pos="1371600" algn="l"/>
                <a:tab pos="2065338" algn="l"/>
              </a:tabLst>
              <a:defRPr sz="1900" b="1">
                <a:solidFill>
                  <a:schemeClr val="tx1"/>
                </a:solidFill>
                <a:latin typeface="Arial Black" pitchFamily="34" charset="0"/>
              </a:defRPr>
            </a:lvl2pPr>
            <a:lvl3pPr marL="1143000" indent="-228600" eaLnBrk="0" hangingPunct="0">
              <a:tabLst>
                <a:tab pos="457200" algn="l"/>
                <a:tab pos="796925" algn="l"/>
                <a:tab pos="1371600" algn="l"/>
                <a:tab pos="2065338" algn="l"/>
              </a:tabLst>
              <a:defRPr sz="1900" b="1">
                <a:solidFill>
                  <a:schemeClr val="tx1"/>
                </a:solidFill>
                <a:latin typeface="Arial Black" pitchFamily="34" charset="0"/>
              </a:defRPr>
            </a:lvl3pPr>
            <a:lvl4pPr marL="1600200" indent="-228600" eaLnBrk="0" hangingPunct="0">
              <a:tabLst>
                <a:tab pos="457200" algn="l"/>
                <a:tab pos="796925" algn="l"/>
                <a:tab pos="1371600" algn="l"/>
                <a:tab pos="2065338" algn="l"/>
              </a:tabLst>
              <a:defRPr sz="1900" b="1">
                <a:solidFill>
                  <a:schemeClr val="tx1"/>
                </a:solidFill>
                <a:latin typeface="Arial Black" pitchFamily="34" charset="0"/>
              </a:defRPr>
            </a:lvl4pPr>
            <a:lvl5pPr marL="2057400" indent="-228600" eaLnBrk="0" hangingPunct="0">
              <a:tabLst>
                <a:tab pos="457200" algn="l"/>
                <a:tab pos="796925" algn="l"/>
                <a:tab pos="1371600" algn="l"/>
                <a:tab pos="2065338"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796925" algn="l"/>
                <a:tab pos="1371600" algn="l"/>
                <a:tab pos="2065338" algn="l"/>
              </a:tabLst>
              <a:defRPr sz="1900" b="1">
                <a:solidFill>
                  <a:schemeClr val="tx1"/>
                </a:solidFill>
                <a:latin typeface="Arial Black" pitchFamily="34" charset="0"/>
              </a:defRPr>
            </a:lvl9pPr>
          </a:lstStyle>
          <a:p>
            <a:pPr algn="ctr" eaLnBrk="1" hangingPunct="1"/>
            <a:r>
              <a:rPr lang="en-US" sz="3200">
                <a:latin typeface="Arial" charset="0"/>
                <a:sym typeface="Symbol" pitchFamily="18" charset="2"/>
              </a:rPr>
              <a:t>Extinct</a:t>
            </a:r>
          </a:p>
        </p:txBody>
      </p:sp>
      <p:sp>
        <p:nvSpPr>
          <p:cNvPr id="20503" name="Line 23"/>
          <p:cNvSpPr>
            <a:spLocks noChangeShapeType="1"/>
          </p:cNvSpPr>
          <p:nvPr/>
        </p:nvSpPr>
        <p:spPr bwMode="auto">
          <a:xfrm>
            <a:off x="5943600" y="2362200"/>
            <a:ext cx="457200" cy="1219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4" name="Line 24"/>
          <p:cNvSpPr>
            <a:spLocks noChangeShapeType="1"/>
          </p:cNvSpPr>
          <p:nvPr/>
        </p:nvSpPr>
        <p:spPr bwMode="auto">
          <a:xfrm flipH="1">
            <a:off x="7315200" y="2362200"/>
            <a:ext cx="609600" cy="1219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505" name="Picture 25" descr="j03455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648200"/>
            <a:ext cx="172878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26" descr="j02863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624388"/>
            <a:ext cx="17780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1728169" y="2962870"/>
            <a:ext cx="5840060"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super Calling a</a:t>
            </a:r>
          </a:p>
        </p:txBody>
      </p:sp>
      <p:sp>
        <p:nvSpPr>
          <p:cNvPr id="21507" name="WordArt 18"/>
          <p:cNvSpPr>
            <a:spLocks noChangeArrowheads="1" noChangeShapeType="1" noTextEdit="1"/>
          </p:cNvSpPr>
          <p:nvPr/>
        </p:nvSpPr>
        <p:spPr bwMode="auto">
          <a:xfrm>
            <a:off x="2887130" y="457200"/>
            <a:ext cx="3360215" cy="923330"/>
          </a:xfrm>
          <a:prstGeom prst="rect">
            <a:avLst/>
          </a:prstGeom>
          <a:noFill/>
        </p:spPr>
        <p:txBody>
          <a:bodyPr wrap="none" lIns="91440" tIns="45720" rIns="91440" bIns="45720">
            <a:spAutoFit/>
          </a:bodyPr>
          <a:lstStyle/>
          <a:p>
            <a:pPr algn="ctr"/>
            <a:r>
              <a:rPr lang="en-US"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9.6</a:t>
            </a:r>
          </a:p>
        </p:txBody>
      </p:sp>
      <p:sp>
        <p:nvSpPr>
          <p:cNvPr id="21508" name="WordArt 2"/>
          <p:cNvSpPr>
            <a:spLocks noChangeArrowheads="1" noChangeShapeType="1" noTextEdit="1"/>
          </p:cNvSpPr>
          <p:nvPr/>
        </p:nvSpPr>
        <p:spPr bwMode="auto">
          <a:xfrm>
            <a:off x="901020" y="3886200"/>
            <a:ext cx="7494359" cy="923330"/>
          </a:xfrm>
          <a:prstGeom prst="rect">
            <a:avLst/>
          </a:prstGeom>
          <a:noFill/>
        </p:spPr>
        <p:txBody>
          <a:bodyPr wrap="none" lIns="91440" tIns="45720" rIns="91440" bIns="45720">
            <a:spAutoFit/>
          </a:bodyPr>
          <a:lstStyle/>
          <a:p>
            <a:pPr algn="ctr"/>
            <a:r>
              <a:rPr lang="en-US" sz="5400" kern="10" dirty="0" err="1">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SuperClass</a:t>
            </a: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 Method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6875728"/>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5000"/>
              </a:lnSpc>
              <a:tabLst>
                <a:tab pos="457200" algn="l"/>
                <a:tab pos="914400" algn="l"/>
                <a:tab pos="1371600" algn="l"/>
              </a:tabLst>
            </a:pPr>
            <a:r>
              <a:rPr lang="en-US" sz="1600" dirty="0" smtClean="0">
                <a:latin typeface="Times New Roman" pitchFamily="18" charset="0"/>
                <a:cs typeface="Times New Roman" pitchFamily="18" charset="0"/>
              </a:rPr>
              <a:t>// Java0913.java</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 In this program both the &lt;Person&gt; class and the &lt;Student&gt; class each have a &lt;</a:t>
            </a:r>
            <a:r>
              <a:rPr lang="en-US" sz="1600" dirty="0" err="1" smtClean="0">
                <a:latin typeface="Times New Roman" pitchFamily="18" charset="0"/>
                <a:cs typeface="Times New Roman" pitchFamily="18" charset="0"/>
              </a:rPr>
              <a:t>getData</a:t>
            </a:r>
            <a:r>
              <a:rPr lang="en-US" sz="1600" dirty="0" smtClean="0">
                <a:latin typeface="Times New Roman" pitchFamily="18" charset="0"/>
                <a:cs typeface="Times New Roman" pitchFamily="18" charset="0"/>
              </a:rPr>
              <a:t>&gt; method.</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 </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public class Java0913</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	public static void main(String </a:t>
            </a:r>
            <a:r>
              <a:rPr lang="en-US" sz="1600" dirty="0" err="1" smtClean="0">
                <a:latin typeface="Times New Roman" pitchFamily="18" charset="0"/>
                <a:cs typeface="Times New Roman" pitchFamily="18" charset="0"/>
              </a:rPr>
              <a:t>args</a:t>
            </a:r>
            <a:r>
              <a:rPr lang="en-US" sz="1600" dirty="0" smtClean="0">
                <a:latin typeface="Times New Roman" pitchFamily="18" charset="0"/>
                <a:cs typeface="Times New Roman" pitchFamily="18" charset="0"/>
              </a:rPr>
              <a:t>[])</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	{</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System.out.println</a:t>
            </a:r>
            <a:r>
              <a:rPr lang="en-US" sz="1600" dirty="0" smtClean="0">
                <a:latin typeface="Times New Roman" pitchFamily="18" charset="0"/>
                <a:cs typeface="Times New Roman" pitchFamily="18" charset="0"/>
              </a:rPr>
              <a:t>("\nJAVA0913\n");</a:t>
            </a:r>
          </a:p>
          <a:p>
            <a:pPr>
              <a:lnSpc>
                <a:spcPct val="95000"/>
              </a:lnSpc>
              <a:tabLst>
                <a:tab pos="457200" algn="l"/>
                <a:tab pos="914400" algn="l"/>
                <a:tab pos="1371600" algn="l"/>
              </a:tabLst>
            </a:pPr>
            <a:r>
              <a:rPr lang="en-US" sz="1600" dirty="0" smtClean="0">
                <a:latin typeface="Times New Roman" pitchFamily="18" charset="0"/>
                <a:cs typeface="Times New Roman" pitchFamily="18" charset="0"/>
              </a:rPr>
              <a:t>		Person </a:t>
            </a:r>
            <a:r>
              <a:rPr lang="en-US" sz="1600" dirty="0" err="1" smtClean="0">
                <a:latin typeface="Times New Roman" pitchFamily="18" charset="0"/>
                <a:cs typeface="Times New Roman" pitchFamily="18" charset="0"/>
              </a:rPr>
              <a:t>ann</a:t>
            </a:r>
            <a:r>
              <a:rPr lang="en-US" sz="1600" dirty="0" smtClean="0">
                <a:latin typeface="Times New Roman" pitchFamily="18" charset="0"/>
                <a:cs typeface="Times New Roman" pitchFamily="18" charset="0"/>
              </a:rPr>
              <a:t> = new Person();</a:t>
            </a:r>
          </a:p>
          <a:p>
            <a:pPr>
              <a:lnSpc>
                <a:spcPct val="95000"/>
              </a:lnSpc>
              <a:tabLst>
                <a:tab pos="457200" algn="l"/>
                <a:tab pos="914400" algn="l"/>
                <a:tab pos="1371600" algn="l"/>
              </a:tabLst>
            </a:pPr>
            <a:r>
              <a:rPr lang="en-US" sz="1600" dirty="0">
                <a:latin typeface="Times New Roman" pitchFamily="18" charset="0"/>
                <a:cs typeface="Times New Roman" pitchFamily="18" charset="0"/>
              </a:rPr>
              <a:t>		Student tom = new Student();</a:t>
            </a: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("Person </a:t>
            </a:r>
            <a:r>
              <a:rPr lang="en-US" sz="1600" dirty="0" err="1">
                <a:latin typeface="Times New Roman" pitchFamily="18" charset="0"/>
                <a:cs typeface="Times New Roman" pitchFamily="18" charset="0"/>
              </a:rPr>
              <a:t>getData</a:t>
            </a:r>
            <a:r>
              <a:rPr lang="en-US" sz="16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ann.getData</a:t>
            </a:r>
            <a:r>
              <a:rPr lang="en-US" sz="1600" dirty="0">
                <a:latin typeface="Times New Roman" pitchFamily="18" charset="0"/>
                <a:cs typeface="Times New Roman" pitchFamily="18" charset="0"/>
              </a:rPr>
              <a:t>());</a:t>
            </a: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("Student </a:t>
            </a:r>
            <a:r>
              <a:rPr lang="en-US" sz="1600" dirty="0" err="1">
                <a:latin typeface="Times New Roman" pitchFamily="18" charset="0"/>
                <a:cs typeface="Times New Roman" pitchFamily="18" charset="0"/>
              </a:rPr>
              <a:t>getData</a:t>
            </a:r>
            <a:r>
              <a:rPr lang="en-US" sz="1600" dirty="0">
                <a:latin typeface="Times New Roman" pitchFamily="18" charset="0"/>
                <a:cs typeface="Times New Roman" pitchFamily="18" charset="0"/>
              </a:rPr>
              <a:t>: " + </a:t>
            </a:r>
            <a:r>
              <a:rPr lang="en-US" sz="1600" dirty="0" err="1">
                <a:latin typeface="Times New Roman" pitchFamily="18" charset="0"/>
                <a:cs typeface="Times New Roman" pitchFamily="18" charset="0"/>
              </a:rPr>
              <a:t>tom.getData</a:t>
            </a:r>
            <a:r>
              <a:rPr lang="en-US" sz="1600" dirty="0">
                <a:latin typeface="Times New Roman" pitchFamily="18" charset="0"/>
                <a:cs typeface="Times New Roman" pitchFamily="18" charset="0"/>
              </a:rPr>
              <a:t>());		</a:t>
            </a: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System.out.println</a:t>
            </a:r>
            <a:r>
              <a:rPr lang="en-US" sz="1600" dirty="0">
                <a:latin typeface="Times New Roman" pitchFamily="18" charset="0"/>
                <a:cs typeface="Times New Roman" pitchFamily="18" charset="0"/>
              </a:rPr>
              <a:t>();</a:t>
            </a: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p>
          <a:p>
            <a:pPr>
              <a:lnSpc>
                <a:spcPct val="95000"/>
              </a:lnSpc>
              <a:tabLst>
                <a:tab pos="457200" algn="l"/>
                <a:tab pos="914400" algn="l"/>
                <a:tab pos="1371600" algn="l"/>
              </a:tabLst>
            </a:pPr>
            <a:r>
              <a:rPr lang="en-US" sz="1600" dirty="0">
                <a:latin typeface="Times New Roman" pitchFamily="18" charset="0"/>
                <a:cs typeface="Times New Roman" pitchFamily="18" charset="0"/>
              </a:rPr>
              <a:t>}</a:t>
            </a: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p>
          <a:p>
            <a:pPr>
              <a:lnSpc>
                <a:spcPct val="95000"/>
              </a:lnSpc>
              <a:tabLst>
                <a:tab pos="457200" algn="l"/>
                <a:tab pos="914400" algn="l"/>
                <a:tab pos="1371600" algn="l"/>
              </a:tabLst>
            </a:pPr>
            <a:r>
              <a:rPr lang="en-US" sz="1600" dirty="0">
                <a:latin typeface="Times New Roman" pitchFamily="18" charset="0"/>
                <a:cs typeface="Times New Roman" pitchFamily="18" charset="0"/>
              </a:rPr>
              <a:t>class Person</a:t>
            </a:r>
          </a:p>
          <a:p>
            <a:pPr>
              <a:lnSpc>
                <a:spcPct val="95000"/>
              </a:lnSpc>
              <a:tabLst>
                <a:tab pos="457200" algn="l"/>
                <a:tab pos="914400" algn="l"/>
                <a:tab pos="1371600" algn="l"/>
              </a:tabLst>
            </a:pPr>
            <a:r>
              <a:rPr lang="en-US" sz="1600" dirty="0">
                <a:latin typeface="Times New Roman" pitchFamily="18" charset="0"/>
                <a:cs typeface="Times New Roman" pitchFamily="18" charset="0"/>
              </a:rPr>
              <a:t>{</a:t>
            </a:r>
          </a:p>
          <a:p>
            <a:pPr>
              <a:lnSpc>
                <a:spcPct val="95000"/>
              </a:lnSpc>
              <a:tabLst>
                <a:tab pos="457200" algn="l"/>
                <a:tab pos="914400" algn="l"/>
                <a:tab pos="1371600" algn="l"/>
              </a:tabLst>
            </a:pPr>
            <a:r>
              <a:rPr lang="en-US" sz="1600" dirty="0">
                <a:latin typeface="Times New Roman" pitchFamily="18" charset="0"/>
                <a:cs typeface="Times New Roman" pitchFamily="18" charset="0"/>
              </a:rPr>
              <a:t>	protected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age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nSpc>
                <a:spcPct val="95000"/>
              </a:lnSpc>
              <a:tabLst>
                <a:tab pos="457200" algn="l"/>
                <a:tab pos="914400" algn="l"/>
                <a:tab pos="1371600" algn="l"/>
              </a:tabLst>
            </a:pPr>
            <a:r>
              <a:rPr lang="en-US" sz="1600" dirty="0">
                <a:latin typeface="Times New Roman" pitchFamily="18" charset="0"/>
                <a:cs typeface="Times New Roman" pitchFamily="18" charset="0"/>
              </a:rPr>
              <a:t>	public Person</a:t>
            </a:r>
            <a:r>
              <a:rPr lang="en-US" sz="1600" dirty="0" smtClean="0">
                <a:latin typeface="Times New Roman" pitchFamily="18" charset="0"/>
                <a:cs typeface="Times New Roman" pitchFamily="18" charset="0"/>
              </a:rPr>
              <a:t>()   {   age </a:t>
            </a:r>
            <a:r>
              <a:rPr lang="en-US" sz="1600" dirty="0">
                <a:latin typeface="Times New Roman" pitchFamily="18" charset="0"/>
                <a:cs typeface="Times New Roman" pitchFamily="18" charset="0"/>
              </a:rPr>
              <a:t>= 21</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5000"/>
              </a:lnSpc>
              <a:tabLst>
                <a:tab pos="457200" algn="l"/>
                <a:tab pos="914400" algn="l"/>
                <a:tab pos="1371600" algn="l"/>
              </a:tabLst>
            </a:pPr>
            <a:r>
              <a:rPr lang="en-US" sz="1600" b="0" dirty="0">
                <a:cs typeface="Times New Roman" pitchFamily="18" charset="0"/>
              </a:rPr>
              <a:t>	public </a:t>
            </a:r>
            <a:r>
              <a:rPr lang="en-US" sz="1600" b="0" dirty="0" err="1">
                <a:cs typeface="Times New Roman" pitchFamily="18" charset="0"/>
              </a:rPr>
              <a:t>int</a:t>
            </a:r>
            <a:r>
              <a:rPr lang="en-US" sz="1600" b="0" dirty="0">
                <a:cs typeface="Times New Roman" pitchFamily="18" charset="0"/>
              </a:rPr>
              <a:t> </a:t>
            </a:r>
            <a:r>
              <a:rPr lang="en-US" sz="1600" b="0" dirty="0" err="1">
                <a:cs typeface="Times New Roman" pitchFamily="18" charset="0"/>
              </a:rPr>
              <a:t>getData</a:t>
            </a:r>
            <a:r>
              <a:rPr lang="en-US" sz="1600" b="0" dirty="0" smtClean="0">
                <a:cs typeface="Times New Roman" pitchFamily="18" charset="0"/>
              </a:rPr>
              <a:t>()   {   return </a:t>
            </a:r>
            <a:r>
              <a:rPr lang="en-US" sz="1600" b="0" dirty="0">
                <a:cs typeface="Times New Roman" pitchFamily="18" charset="0"/>
              </a:rPr>
              <a:t>age</a:t>
            </a:r>
            <a:r>
              <a:rPr lang="en-US" sz="1600" b="0" dirty="0" smtClean="0">
                <a:cs typeface="Times New Roman" pitchFamily="18" charset="0"/>
              </a:rPr>
              <a:t>;   }</a:t>
            </a:r>
            <a:endParaRPr lang="en-US" sz="1600" b="0" dirty="0">
              <a:cs typeface="Times New Roman" pitchFamily="18" charset="0"/>
            </a:endParaRPr>
          </a:p>
          <a:p>
            <a:pPr>
              <a:lnSpc>
                <a:spcPct val="95000"/>
              </a:lnSpc>
              <a:tabLst>
                <a:tab pos="457200" algn="l"/>
                <a:tab pos="914400" algn="l"/>
                <a:tab pos="1371600" algn="l"/>
              </a:tabLst>
            </a:pPr>
            <a:r>
              <a:rPr lang="en-US" sz="1600" dirty="0">
                <a:latin typeface="Times New Roman" pitchFamily="18" charset="0"/>
                <a:cs typeface="Times New Roman" pitchFamily="18" charset="0"/>
              </a:rPr>
              <a:t>}</a:t>
            </a: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p>
          <a:p>
            <a:pPr>
              <a:lnSpc>
                <a:spcPct val="95000"/>
              </a:lnSpc>
              <a:tabLst>
                <a:tab pos="457200" algn="l"/>
                <a:tab pos="914400" algn="l"/>
                <a:tab pos="1371600" algn="l"/>
              </a:tabLst>
            </a:pPr>
            <a:r>
              <a:rPr lang="en-US" sz="1600" dirty="0">
                <a:latin typeface="Times New Roman" pitchFamily="18" charset="0"/>
                <a:cs typeface="Times New Roman" pitchFamily="18" charset="0"/>
              </a:rPr>
              <a:t>class Student extends Person</a:t>
            </a:r>
          </a:p>
          <a:p>
            <a:pPr>
              <a:lnSpc>
                <a:spcPct val="95000"/>
              </a:lnSpc>
              <a:tabLst>
                <a:tab pos="457200" algn="l"/>
                <a:tab pos="914400" algn="l"/>
                <a:tab pos="1371600" algn="l"/>
              </a:tabLst>
            </a:pPr>
            <a:r>
              <a:rPr lang="en-US" sz="1600" dirty="0">
                <a:latin typeface="Times New Roman" pitchFamily="18" charset="0"/>
                <a:cs typeface="Times New Roman" pitchFamily="18" charset="0"/>
              </a:rPr>
              <a:t>{</a:t>
            </a:r>
          </a:p>
          <a:p>
            <a:pPr>
              <a:lnSpc>
                <a:spcPct val="95000"/>
              </a:lnSpc>
              <a:tabLst>
                <a:tab pos="457200" algn="l"/>
                <a:tab pos="914400" algn="l"/>
                <a:tab pos="1371600" algn="l"/>
              </a:tabLst>
            </a:pPr>
            <a:r>
              <a:rPr lang="en-US" sz="1600" dirty="0">
                <a:latin typeface="Times New Roman" pitchFamily="18" charset="0"/>
                <a:cs typeface="Times New Roman" pitchFamily="18" charset="0"/>
              </a:rPr>
              <a:t>	protected </a:t>
            </a:r>
            <a:r>
              <a:rPr lang="en-US" sz="1600" dirty="0" err="1">
                <a:latin typeface="Times New Roman" pitchFamily="18" charset="0"/>
                <a:cs typeface="Times New Roman" pitchFamily="18" charset="0"/>
              </a:rPr>
              <a:t>int</a:t>
            </a:r>
            <a:r>
              <a:rPr lang="en-US" sz="1600" dirty="0">
                <a:latin typeface="Times New Roman" pitchFamily="18" charset="0"/>
                <a:cs typeface="Times New Roman" pitchFamily="18" charset="0"/>
              </a:rPr>
              <a:t> grade</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a:lnSpc>
                <a:spcPct val="95000"/>
              </a:lnSpc>
              <a:tabLst>
                <a:tab pos="457200" algn="l"/>
                <a:tab pos="914400" algn="l"/>
                <a:tab pos="1371600" algn="l"/>
              </a:tabLst>
            </a:pPr>
            <a:r>
              <a:rPr lang="en-US" sz="1600" dirty="0">
                <a:latin typeface="Times New Roman" pitchFamily="18" charset="0"/>
                <a:cs typeface="Times New Roman" pitchFamily="18" charset="0"/>
              </a:rPr>
              <a:t>	public Student</a:t>
            </a:r>
            <a:r>
              <a:rPr lang="en-US" sz="1600" dirty="0" smtClean="0">
                <a:latin typeface="Times New Roman" pitchFamily="18" charset="0"/>
                <a:cs typeface="Times New Roman" pitchFamily="18" charset="0"/>
              </a:rPr>
              <a:t>()   {   grade </a:t>
            </a:r>
            <a:r>
              <a:rPr lang="en-US" sz="1600" dirty="0">
                <a:latin typeface="Times New Roman" pitchFamily="18" charset="0"/>
                <a:cs typeface="Times New Roman" pitchFamily="18" charset="0"/>
              </a:rPr>
              <a:t>= 12</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a:lnSpc>
                <a:spcPct val="95000"/>
              </a:lnSpc>
              <a:tabLst>
                <a:tab pos="457200" algn="l"/>
                <a:tab pos="914400" algn="l"/>
                <a:tab pos="1371600" algn="l"/>
              </a:tabLst>
            </a:pPr>
            <a:r>
              <a:rPr lang="en-US" sz="1600" dirty="0">
                <a:latin typeface="Times New Roman" pitchFamily="18" charset="0"/>
                <a:cs typeface="Times New Roman" pitchFamily="18" charset="0"/>
              </a:rPr>
              <a:t>	</a:t>
            </a:r>
            <a:r>
              <a:rPr lang="en-US" sz="1600" b="0" dirty="0">
                <a:cs typeface="Times New Roman" pitchFamily="18" charset="0"/>
              </a:rPr>
              <a:t>public </a:t>
            </a:r>
            <a:r>
              <a:rPr lang="en-US" sz="1600" b="0" dirty="0" err="1">
                <a:cs typeface="Times New Roman" pitchFamily="18" charset="0"/>
              </a:rPr>
              <a:t>int</a:t>
            </a:r>
            <a:r>
              <a:rPr lang="en-US" sz="1600" b="0" dirty="0">
                <a:cs typeface="Times New Roman" pitchFamily="18" charset="0"/>
              </a:rPr>
              <a:t> </a:t>
            </a:r>
            <a:r>
              <a:rPr lang="en-US" sz="1600" b="0" dirty="0" err="1">
                <a:cs typeface="Times New Roman" pitchFamily="18" charset="0"/>
              </a:rPr>
              <a:t>getData</a:t>
            </a:r>
            <a:r>
              <a:rPr lang="en-US" sz="1600" b="0" dirty="0" smtClean="0">
                <a:cs typeface="Times New Roman" pitchFamily="18" charset="0"/>
              </a:rPr>
              <a:t>()   {   return </a:t>
            </a:r>
            <a:r>
              <a:rPr lang="en-US" sz="1600" b="0" dirty="0">
                <a:cs typeface="Times New Roman" pitchFamily="18" charset="0"/>
              </a:rPr>
              <a:t>grade</a:t>
            </a:r>
            <a:r>
              <a:rPr lang="en-US" sz="1600" b="0" dirty="0" smtClean="0">
                <a:cs typeface="Times New Roman" pitchFamily="18" charset="0"/>
              </a:rPr>
              <a:t>;   }</a:t>
            </a:r>
            <a:endParaRPr lang="en-US" sz="1600" b="0" dirty="0">
              <a:cs typeface="Times New Roman" pitchFamily="18" charset="0"/>
            </a:endParaRPr>
          </a:p>
          <a:p>
            <a:pPr>
              <a:lnSpc>
                <a:spcPct val="95000"/>
              </a:lnSpc>
              <a:tabLst>
                <a:tab pos="457200" algn="l"/>
                <a:tab pos="914400" algn="l"/>
                <a:tab pos="1371600" algn="l"/>
              </a:tabLst>
            </a:pPr>
            <a:r>
              <a:rPr lang="en-US" sz="1600" dirty="0">
                <a:latin typeface="Times New Roman" pitchFamily="18" charset="0"/>
                <a:cs typeface="Times New Roman" pitchFamily="18" charset="0"/>
              </a:rPr>
              <a:t>}</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658" y="3429000"/>
            <a:ext cx="429920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6858000"/>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Java0914.java</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This program demonstrates that it is possible </a:t>
            </a:r>
            <a:endParaRPr lang="en-US" sz="1700" dirty="0" smtClean="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smtClean="0">
                <a:latin typeface="Times New Roman" pitchFamily="18" charset="0"/>
                <a:cs typeface="Times New Roman" pitchFamily="18" charset="0"/>
              </a:rPr>
              <a:t>// to  distinguish between </a:t>
            </a:r>
            <a:r>
              <a:rPr lang="en-US" sz="1700" dirty="0">
                <a:latin typeface="Times New Roman" pitchFamily="18" charset="0"/>
                <a:cs typeface="Times New Roman" pitchFamily="18" charset="0"/>
              </a:rPr>
              <a:t>two methods with the </a:t>
            </a:r>
            <a:endParaRPr lang="en-US" sz="1700" dirty="0" smtClean="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smtClean="0">
                <a:latin typeface="Times New Roman" pitchFamily="18" charset="0"/>
                <a:cs typeface="Times New Roman" pitchFamily="18" charset="0"/>
              </a:rPr>
              <a:t>// same identifier </a:t>
            </a:r>
            <a:r>
              <a:rPr lang="en-US" sz="1700" dirty="0">
                <a:latin typeface="Times New Roman" pitchFamily="18" charset="0"/>
                <a:cs typeface="Times New Roman" pitchFamily="18" charset="0"/>
              </a:rPr>
              <a:t>using &lt;super&gt;.</a:t>
            </a:r>
          </a:p>
          <a:p>
            <a:pPr eaLnBrk="1" hangingPunct="1">
              <a:lnSpc>
                <a:spcPct val="90000"/>
              </a:lnSpc>
              <a:tabLst>
                <a:tab pos="234950" algn="l"/>
                <a:tab pos="457200" algn="l"/>
                <a:tab pos="692150" algn="l"/>
                <a:tab pos="914400" algn="l"/>
                <a:tab pos="1423988" algn="l"/>
              </a:tabLst>
            </a:pPr>
            <a:endParaRPr lang="en-US" sz="1600" dirty="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public class Java0914</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public static void main(String </a:t>
            </a:r>
            <a:r>
              <a:rPr lang="en-US" sz="1700" dirty="0" err="1">
                <a:latin typeface="Times New Roman" pitchFamily="18" charset="0"/>
                <a:cs typeface="Times New Roman" pitchFamily="18" charset="0"/>
              </a:rPr>
              <a:t>args</a:t>
            </a:r>
            <a:r>
              <a:rPr lang="en-US" sz="1700" dirty="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("\nJAVA0914\n");</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Student tom = new Student(12,17);</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tom.showData</a:t>
            </a:r>
            <a:r>
              <a:rPr lang="en-US" sz="1700" dirty="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endParaRPr lang="en-US" sz="1600" dirty="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class Person</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protected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age;</a:t>
            </a:r>
          </a:p>
          <a:p>
            <a:pPr eaLnBrk="1" hangingPunct="1">
              <a:lnSpc>
                <a:spcPct val="90000"/>
              </a:lnSpc>
              <a:tabLst>
                <a:tab pos="234950" algn="l"/>
                <a:tab pos="457200" algn="l"/>
                <a:tab pos="692150" algn="l"/>
                <a:tab pos="914400" algn="l"/>
                <a:tab pos="1423988" algn="l"/>
              </a:tabLst>
            </a:pPr>
            <a:endParaRPr lang="en-US" sz="1700" dirty="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public Person(</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smtClean="0">
                <a:latin typeface="Times New Roman" pitchFamily="18" charset="0"/>
                <a:cs typeface="Times New Roman" pitchFamily="18" charset="0"/>
              </a:rPr>
              <a:t>(</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Person Parameter Constructor");</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age = a;</a:t>
            </a: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lnSpc>
                <a:spcPct val="90000"/>
              </a:lnSpc>
              <a:tabLst>
                <a:tab pos="234950" algn="l"/>
                <a:tab pos="457200" algn="l"/>
                <a:tab pos="692150" algn="l"/>
                <a:tab pos="914400" algn="l"/>
                <a:tab pos="1423988" algn="l"/>
              </a:tabLst>
            </a:pPr>
            <a:endParaRPr lang="en-US" sz="1700" dirty="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getData</a:t>
            </a:r>
            <a:r>
              <a:rPr lang="en-US" sz="1700" dirty="0" smtClean="0">
                <a:latin typeface="Times New Roman" pitchFamily="18" charset="0"/>
                <a:cs typeface="Times New Roman" pitchFamily="18" charset="0"/>
              </a:rPr>
              <a:t>()   {   return </a:t>
            </a:r>
            <a:r>
              <a:rPr lang="en-US" sz="1700" dirty="0">
                <a:latin typeface="Times New Roman" pitchFamily="18" charset="0"/>
                <a:cs typeface="Times New Roman" pitchFamily="18" charset="0"/>
              </a:rPr>
              <a:t>age</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eaLnBrk="1" hangingPunct="1">
              <a:lnSpc>
                <a:spcPct val="90000"/>
              </a:lnSpc>
              <a:tabLst>
                <a:tab pos="234950" algn="l"/>
                <a:tab pos="457200" algn="l"/>
                <a:tab pos="692150" algn="l"/>
                <a:tab pos="914400" algn="l"/>
                <a:tab pos="1423988" algn="l"/>
              </a:tabLst>
            </a:pPr>
            <a:r>
              <a:rPr lang="en-US" sz="1700" dirty="0">
                <a:latin typeface="Times New Roman" pitchFamily="18" charset="0"/>
                <a:cs typeface="Times New Roman" pitchFamily="18" charset="0"/>
              </a:rPr>
              <a:t>}</a:t>
            </a:r>
          </a:p>
        </p:txBody>
      </p:sp>
      <p:sp>
        <p:nvSpPr>
          <p:cNvPr id="3" name="Text Box 2"/>
          <p:cNvSpPr txBox="1">
            <a:spLocks noChangeArrowheads="1"/>
          </p:cNvSpPr>
          <p:nvPr/>
        </p:nvSpPr>
        <p:spPr bwMode="auto">
          <a:xfrm>
            <a:off x="4572000" y="0"/>
            <a:ext cx="4572000" cy="5847755"/>
          </a:xfrm>
          <a:prstGeom prst="rect">
            <a:avLst/>
          </a:prstGeom>
          <a:solidFill>
            <a:schemeClr val="bg1">
              <a:lumMod val="75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class Student extends Person</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protected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grade;</a:t>
            </a:r>
          </a:p>
          <a:p>
            <a:pPr eaLnBrk="1" hangingPunct="1">
              <a:tabLst>
                <a:tab pos="234950" algn="l"/>
                <a:tab pos="457200" algn="l"/>
                <a:tab pos="692150" algn="l"/>
                <a:tab pos="914400" algn="l"/>
                <a:tab pos="1423988" algn="l"/>
              </a:tabLst>
            </a:pPr>
            <a:endParaRPr lang="en-US" sz="1700" dirty="0">
              <a:latin typeface="Times New Roman" pitchFamily="18" charset="0"/>
              <a:cs typeface="Times New Roman" pitchFamily="18" charset="0"/>
            </a:endParaRP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public Student(</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g,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super(a);</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grade = g;</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smtClean="0">
                <a:latin typeface="Times New Roman" pitchFamily="18" charset="0"/>
                <a:cs typeface="Times New Roman" pitchFamily="18" charset="0"/>
              </a:rPr>
              <a:t>(</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Student Parameter Constructor");</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tabLst>
                <a:tab pos="234950" algn="l"/>
                <a:tab pos="457200" algn="l"/>
                <a:tab pos="692150" algn="l"/>
                <a:tab pos="914400" algn="l"/>
                <a:tab pos="1423988" algn="l"/>
              </a:tabLst>
            </a:pPr>
            <a:endParaRPr lang="en-US" sz="1700" dirty="0">
              <a:latin typeface="Times New Roman" pitchFamily="18" charset="0"/>
              <a:cs typeface="Times New Roman" pitchFamily="18" charset="0"/>
            </a:endParaRP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public </a:t>
            </a:r>
            <a:r>
              <a:rPr lang="en-US" sz="1700" dirty="0" err="1">
                <a:latin typeface="Times New Roman" pitchFamily="18" charset="0"/>
                <a:cs typeface="Times New Roman" pitchFamily="18" charset="0"/>
              </a:rPr>
              <a:t>int</a:t>
            </a: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getData</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return </a:t>
            </a:r>
            <a:r>
              <a:rPr lang="en-US" sz="1700" dirty="0">
                <a:latin typeface="Times New Roman" pitchFamily="18" charset="0"/>
                <a:cs typeface="Times New Roman" pitchFamily="18" charset="0"/>
              </a:rPr>
              <a:t>grade</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eaLnBrk="1" hangingPunct="1">
              <a:tabLst>
                <a:tab pos="234950" algn="l"/>
                <a:tab pos="457200" algn="l"/>
                <a:tab pos="692150" algn="l"/>
                <a:tab pos="914400" algn="l"/>
                <a:tab pos="1423988" algn="l"/>
              </a:tabLst>
            </a:pPr>
            <a:endParaRPr lang="en-US" sz="1700" dirty="0">
              <a:latin typeface="Times New Roman" pitchFamily="18" charset="0"/>
              <a:cs typeface="Times New Roman" pitchFamily="18" charset="0"/>
            </a:endParaRP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public void </a:t>
            </a:r>
            <a:r>
              <a:rPr lang="en-US" sz="1700" dirty="0" err="1">
                <a:latin typeface="Times New Roman" pitchFamily="18" charset="0"/>
                <a:cs typeface="Times New Roman" pitchFamily="18" charset="0"/>
              </a:rPr>
              <a:t>showData</a:t>
            </a:r>
            <a:r>
              <a:rPr lang="en-US" sz="1700" dirty="0">
                <a:latin typeface="Times New Roman" pitchFamily="18" charset="0"/>
                <a:cs typeface="Times New Roman" pitchFamily="18" charset="0"/>
              </a:rPr>
              <a:t>()</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("Student's Grade is " </a:t>
            </a:r>
            <a:endParaRPr lang="en-US" sz="1700" dirty="0" smtClean="0">
              <a:latin typeface="Times New Roman" pitchFamily="18" charset="0"/>
              <a:cs typeface="Times New Roman" pitchFamily="18" charset="0"/>
            </a:endParaRPr>
          </a:p>
          <a:p>
            <a:pPr eaLnBrk="1" hangingPunct="1">
              <a:tabLst>
                <a:tab pos="234950" algn="l"/>
                <a:tab pos="457200" algn="l"/>
                <a:tab pos="692150" algn="l"/>
                <a:tab pos="914400" algn="l"/>
                <a:tab pos="1423988" algn="l"/>
                <a:tab pos="2063750"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err="1">
                <a:latin typeface="Times New Roman" pitchFamily="18" charset="0"/>
                <a:cs typeface="Times New Roman" pitchFamily="18" charset="0"/>
              </a:rPr>
              <a:t>getData</a:t>
            </a:r>
            <a:r>
              <a:rPr lang="en-US" sz="1700" dirty="0">
                <a:latin typeface="Times New Roman" pitchFamily="18" charset="0"/>
                <a:cs typeface="Times New Roman" pitchFamily="18" charset="0"/>
              </a:rPr>
              <a:t>());</a:t>
            </a:r>
          </a:p>
          <a:p>
            <a:pPr eaLnBrk="1" hangingPunct="1">
              <a:tabLst>
                <a:tab pos="234950" algn="l"/>
                <a:tab pos="457200" algn="l"/>
                <a:tab pos="692150" algn="l"/>
                <a:tab pos="914400" algn="l"/>
                <a:tab pos="1423988" algn="l"/>
                <a:tab pos="2063750" algn="l"/>
              </a:tabLst>
            </a:pPr>
            <a:r>
              <a:rPr lang="en-US" sz="1700" dirty="0">
                <a:latin typeface="Times New Roman" pitchFamily="18" charset="0"/>
                <a:cs typeface="Times New Roman" pitchFamily="18" charset="0"/>
              </a:rPr>
              <a:t>		</a:t>
            </a:r>
            <a:r>
              <a:rPr lang="en-US" sz="1700" dirty="0" err="1">
                <a:latin typeface="Times New Roman" pitchFamily="18" charset="0"/>
                <a:cs typeface="Times New Roman" pitchFamily="18" charset="0"/>
              </a:rPr>
              <a:t>System.out.println</a:t>
            </a:r>
            <a:r>
              <a:rPr lang="en-US" sz="1700" dirty="0">
                <a:latin typeface="Times New Roman" pitchFamily="18" charset="0"/>
                <a:cs typeface="Times New Roman" pitchFamily="18" charset="0"/>
              </a:rPr>
              <a:t>("Student's Age is   " </a:t>
            </a:r>
            <a:endParaRPr lang="en-US" sz="1700" dirty="0" smtClean="0">
              <a:latin typeface="Times New Roman" pitchFamily="18" charset="0"/>
              <a:cs typeface="Times New Roman" pitchFamily="18" charset="0"/>
            </a:endParaRPr>
          </a:p>
          <a:p>
            <a:pPr eaLnBrk="1" hangingPunct="1">
              <a:tabLst>
                <a:tab pos="234950" algn="l"/>
                <a:tab pos="457200" algn="l"/>
                <a:tab pos="692150" algn="l"/>
                <a:tab pos="914400" algn="l"/>
                <a:tab pos="1423988" algn="l"/>
                <a:tab pos="2063750" algn="l"/>
              </a:tabLst>
            </a:pPr>
            <a:r>
              <a:rPr lang="en-US" sz="1700" dirty="0">
                <a:latin typeface="Times New Roman" pitchFamily="18" charset="0"/>
                <a:cs typeface="Times New Roman" pitchFamily="18" charset="0"/>
              </a:rPr>
              <a:t>	</a:t>
            </a:r>
            <a:r>
              <a:rPr lang="en-US" sz="1700" dirty="0" smtClean="0">
                <a:latin typeface="Times New Roman" pitchFamily="18" charset="0"/>
                <a:cs typeface="Times New Roman" pitchFamily="18" charset="0"/>
              </a:rPr>
              <a:t>					</a:t>
            </a:r>
            <a:r>
              <a:rPr lang="en-US" sz="1700" dirty="0" smtClean="0">
                <a:cs typeface="Times New Roman" pitchFamily="18" charset="0"/>
              </a:rPr>
              <a:t>+ </a:t>
            </a:r>
            <a:r>
              <a:rPr lang="en-US" sz="1700" dirty="0" err="1">
                <a:cs typeface="Times New Roman" pitchFamily="18" charset="0"/>
              </a:rPr>
              <a:t>super.getData</a:t>
            </a:r>
            <a:r>
              <a:rPr lang="en-US" sz="1700" dirty="0">
                <a:cs typeface="Times New Roman" pitchFamily="18" charset="0"/>
              </a:rPr>
              <a:t>());</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	}</a:t>
            </a:r>
          </a:p>
          <a:p>
            <a:pPr eaLnBrk="1" hangingPunct="1">
              <a:tabLst>
                <a:tab pos="234950" algn="l"/>
                <a:tab pos="457200" algn="l"/>
                <a:tab pos="692150" algn="l"/>
                <a:tab pos="914400" algn="l"/>
                <a:tab pos="1423988" algn="l"/>
              </a:tabLst>
            </a:pPr>
            <a:r>
              <a:rPr lang="en-US" sz="1700" dirty="0">
                <a:latin typeface="Times New Roman" pitchFamily="18" charset="0"/>
                <a:cs typeface="Times New Roman" pitchFamily="18" charset="0"/>
              </a:rPr>
              <a:t>}</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269712"/>
            <a:ext cx="3962400" cy="158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341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784491" y="338435"/>
            <a:ext cx="3575018" cy="923330"/>
          </a:xfrm>
          <a:noFill/>
        </p:spPr>
        <p:txBody>
          <a:bodyPr wrap="none" lIns="91440" tIns="45720" rIns="91440" bIns="45720">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Using super</a:t>
            </a:r>
          </a:p>
        </p:txBody>
      </p:sp>
      <p:sp>
        <p:nvSpPr>
          <p:cNvPr id="18435" name="Text Box 3"/>
          <p:cNvSpPr txBox="1">
            <a:spLocks noChangeArrowheads="1"/>
          </p:cNvSpPr>
          <p:nvPr/>
        </p:nvSpPr>
        <p:spPr bwMode="auto">
          <a:xfrm>
            <a:off x="228600" y="1828800"/>
            <a:ext cx="8686800" cy="4846638"/>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Arial" charset="0"/>
              </a:rPr>
              <a:t>The keyword super used as the first statement in a constructor passes information to the super class constructor, like </a:t>
            </a:r>
            <a:r>
              <a:rPr lang="en-US" sz="2800" b="0" dirty="0"/>
              <a:t>super(a);</a:t>
            </a:r>
          </a:p>
          <a:p>
            <a:pPr eaLnBrk="1" hangingPunct="1"/>
            <a:endParaRPr lang="en-US" sz="2800" dirty="0">
              <a:latin typeface="Arial" charset="0"/>
            </a:endParaRPr>
          </a:p>
          <a:p>
            <a:pPr eaLnBrk="1" hangingPunct="1"/>
            <a:r>
              <a:rPr lang="en-US" sz="2800" dirty="0">
                <a:latin typeface="Arial" charset="0"/>
              </a:rPr>
              <a:t>The same keyword super used in front of a method indicates that a method of the superclass needs to be called, like </a:t>
            </a:r>
            <a:r>
              <a:rPr lang="en-US" sz="2800" b="0" dirty="0" err="1"/>
              <a:t>super.getData</a:t>
            </a:r>
            <a:r>
              <a:rPr lang="en-US" sz="2800" b="0" dirty="0"/>
              <a:t>();</a:t>
            </a:r>
          </a:p>
          <a:p>
            <a:pPr eaLnBrk="1" hangingPunct="1"/>
            <a:endParaRPr lang="en-US" sz="2800" b="0" i="1" dirty="0"/>
          </a:p>
          <a:p>
            <a:pPr eaLnBrk="1" hangingPunct="1"/>
            <a:r>
              <a:rPr lang="en-US" sz="2800" dirty="0">
                <a:latin typeface="Arial" charset="0"/>
              </a:rPr>
              <a:t>Information can be passed up to multiple inheritance levels, but it can only be passed one level at one time.</a:t>
            </a:r>
          </a:p>
        </p:txBody>
      </p:sp>
      <p:pic>
        <p:nvPicPr>
          <p:cNvPr id="18436" name="Picture 4" descr="MCj037098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350" y="90488"/>
            <a:ext cx="182245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MCj037957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6200" y="76200"/>
            <a:ext cx="18192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WordArt 2"/>
          <p:cNvSpPr>
            <a:spLocks noChangeArrowheads="1" noChangeShapeType="1" noTextEdit="1"/>
          </p:cNvSpPr>
          <p:nvPr/>
        </p:nvSpPr>
        <p:spPr bwMode="auto">
          <a:xfrm>
            <a:off x="2757318" y="2971800"/>
            <a:ext cx="3619837"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Umbrella</a:t>
            </a:r>
          </a:p>
        </p:txBody>
      </p:sp>
      <p:sp>
        <p:nvSpPr>
          <p:cNvPr id="6147" name="WordArt 18"/>
          <p:cNvSpPr>
            <a:spLocks noChangeArrowheads="1" noChangeShapeType="1" noTextEdit="1"/>
          </p:cNvSpPr>
          <p:nvPr/>
        </p:nvSpPr>
        <p:spPr bwMode="auto">
          <a:xfrm>
            <a:off x="2939227" y="457200"/>
            <a:ext cx="3256020" cy="923330"/>
          </a:xfrm>
          <a:prstGeom prst="rect">
            <a:avLst/>
          </a:prstGeom>
          <a:noFill/>
        </p:spPr>
        <p:txBody>
          <a:bodyPr wrap="none" lIns="91440" tIns="45720" rIns="91440" bIns="45720">
            <a:spAutoFit/>
          </a:bodyPr>
          <a:lstStyle/>
          <a:p>
            <a:pPr algn="ctr"/>
            <a:r>
              <a:rPr lang="en-US"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9.7</a:t>
            </a:r>
          </a:p>
        </p:txBody>
      </p:sp>
      <p:sp>
        <p:nvSpPr>
          <p:cNvPr id="6148" name="WordArt 2"/>
          <p:cNvSpPr>
            <a:spLocks noChangeArrowheads="1" noChangeShapeType="1" noTextEdit="1"/>
          </p:cNvSpPr>
          <p:nvPr/>
        </p:nvSpPr>
        <p:spPr bwMode="auto">
          <a:xfrm>
            <a:off x="2993728" y="4063199"/>
            <a:ext cx="3147015"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Classes</a:t>
            </a:r>
          </a:p>
        </p:txBody>
      </p:sp>
      <p:pic>
        <p:nvPicPr>
          <p:cNvPr id="11266" name="Picture 2" descr="C:\Users\JohnSchram\AppData\Local\Microsoft\Windows\Temporary Internet Files\Content.IE5\4IKOJ3QF\MC9004325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391006"/>
            <a:ext cx="1261875" cy="1133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314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56266" y="338435"/>
            <a:ext cx="7231467" cy="923330"/>
          </a:xfrm>
          <a:noFill/>
        </p:spPr>
        <p:txBody>
          <a:bodyPr wrap="none" lIns="91440" tIns="45720" rIns="91440" bIns="45720">
            <a:spAutoFit/>
          </a:bodyPr>
          <a:lstStyle/>
          <a:p>
            <a:r>
              <a:rPr lang="en-US" sz="5400" b="1" kern="1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SuperClass</a:t>
            </a:r>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 Declarations</a:t>
            </a:r>
          </a:p>
        </p:txBody>
      </p:sp>
      <p:sp>
        <p:nvSpPr>
          <p:cNvPr id="18435" name="Text Box 3"/>
          <p:cNvSpPr txBox="1">
            <a:spLocks noChangeArrowheads="1"/>
          </p:cNvSpPr>
          <p:nvPr/>
        </p:nvSpPr>
        <p:spPr bwMode="auto">
          <a:xfrm>
            <a:off x="609600" y="1524000"/>
            <a:ext cx="7924800" cy="4832092"/>
          </a:xfrm>
          <a:prstGeom prst="rect">
            <a:avLst/>
          </a:prstGeom>
          <a:solidFill>
            <a:schemeClr val="tx2">
              <a:lumMod val="40000"/>
              <a:lumOff val="60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800" dirty="0">
                <a:latin typeface="Arial" pitchFamily="34" charset="0"/>
                <a:cs typeface="Arial" pitchFamily="34" charset="0"/>
              </a:rPr>
              <a:t>You are used to seeing the same identifier at the start and end of an object definition, </a:t>
            </a:r>
            <a:r>
              <a:rPr lang="en-US" sz="2800" dirty="0" smtClean="0">
                <a:latin typeface="Arial" pitchFamily="34" charset="0"/>
                <a:cs typeface="Arial" pitchFamily="34" charset="0"/>
              </a:rPr>
              <a:t>like</a:t>
            </a:r>
          </a:p>
          <a:p>
            <a:r>
              <a:rPr lang="en-US" sz="2800" dirty="0"/>
              <a:t> </a:t>
            </a:r>
          </a:p>
          <a:p>
            <a:r>
              <a:rPr lang="en-US" sz="2800" dirty="0" smtClean="0">
                <a:solidFill>
                  <a:srgbClr val="C00000"/>
                </a:solidFill>
              </a:rPr>
              <a:t>Student </a:t>
            </a:r>
            <a:r>
              <a:rPr lang="en-US" sz="2800" dirty="0" err="1" smtClean="0"/>
              <a:t>barry</a:t>
            </a:r>
            <a:r>
              <a:rPr lang="en-US" sz="2800" dirty="0" smtClean="0"/>
              <a:t> = </a:t>
            </a:r>
            <a:r>
              <a:rPr lang="en-US" sz="2800" dirty="0"/>
              <a:t>new </a:t>
            </a:r>
            <a:r>
              <a:rPr lang="en-US" sz="2800" dirty="0" smtClean="0">
                <a:solidFill>
                  <a:srgbClr val="C00000"/>
                </a:solidFill>
              </a:rPr>
              <a:t>Student</a:t>
            </a:r>
            <a:r>
              <a:rPr lang="en-US" sz="2800" dirty="0" smtClean="0"/>
              <a:t>();</a:t>
            </a:r>
            <a:endParaRPr lang="en-US" sz="2800" dirty="0" smtClean="0"/>
          </a:p>
          <a:p>
            <a:endParaRPr lang="en-US" sz="2800" dirty="0"/>
          </a:p>
          <a:p>
            <a:r>
              <a:rPr lang="en-US" sz="2800" dirty="0" smtClean="0">
                <a:latin typeface="Arial" pitchFamily="34" charset="0"/>
                <a:cs typeface="Arial" pitchFamily="34" charset="0"/>
              </a:rPr>
              <a:t>It is possible to declare an object with a superclass identifier and construct it with </a:t>
            </a:r>
          </a:p>
          <a:p>
            <a:r>
              <a:rPr lang="en-US" sz="2800" dirty="0" smtClean="0">
                <a:latin typeface="Arial" pitchFamily="34" charset="0"/>
                <a:cs typeface="Arial" pitchFamily="34" charset="0"/>
              </a:rPr>
              <a:t>a subclass identifier.</a:t>
            </a:r>
          </a:p>
          <a:p>
            <a:endParaRPr lang="en-US" sz="2800" dirty="0"/>
          </a:p>
          <a:p>
            <a:r>
              <a:rPr lang="en-US" sz="2800" dirty="0" smtClean="0">
                <a:solidFill>
                  <a:srgbClr val="C00000"/>
                </a:solidFill>
              </a:rPr>
              <a:t>Person</a:t>
            </a:r>
            <a:r>
              <a:rPr lang="en-US" sz="2800" dirty="0" smtClean="0"/>
              <a:t> </a:t>
            </a:r>
            <a:r>
              <a:rPr lang="en-US" sz="2800" dirty="0" err="1" smtClean="0"/>
              <a:t>barry</a:t>
            </a:r>
            <a:r>
              <a:rPr lang="en-US" sz="2800" dirty="0" smtClean="0"/>
              <a:t> = new </a:t>
            </a:r>
            <a:r>
              <a:rPr lang="en-US" sz="2800" dirty="0" smtClean="0">
                <a:solidFill>
                  <a:srgbClr val="C00000"/>
                </a:solidFill>
              </a:rPr>
              <a:t>Student</a:t>
            </a:r>
            <a:r>
              <a:rPr lang="en-US" sz="2800" dirty="0" smtClean="0"/>
              <a:t>;</a:t>
            </a:r>
            <a:endParaRPr lang="en-US" sz="2800" dirty="0"/>
          </a:p>
          <a:p>
            <a:pPr eaLnBrk="1" hangingPunct="1"/>
            <a:endParaRPr lang="en-US" sz="2800" dirty="0">
              <a:latin typeface="Arial" charset="0"/>
            </a:endParaRPr>
          </a:p>
        </p:txBody>
      </p:sp>
    </p:spTree>
    <p:extLst>
      <p:ext uri="{BB962C8B-B14F-4D97-AF65-F5344CB8AC3E}">
        <p14:creationId xmlns:p14="http://schemas.microsoft.com/office/powerpoint/2010/main" val="37724768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0" y="0"/>
            <a:ext cx="9144000" cy="6842125"/>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120000"/>
              </a:lnSpc>
            </a:pPr>
            <a:endParaRPr lang="en-US" sz="1600">
              <a:latin typeface="Times New Roman" pitchFamily="18" charset="0"/>
            </a:endParaRPr>
          </a:p>
        </p:txBody>
      </p:sp>
      <p:graphicFrame>
        <p:nvGraphicFramePr>
          <p:cNvPr id="744492" name="Group 44"/>
          <p:cNvGraphicFramePr>
            <a:graphicFrameLocks noGrp="1"/>
          </p:cNvGraphicFramePr>
          <p:nvPr>
            <p:extLst>
              <p:ext uri="{D42A27DB-BD31-4B8C-83A1-F6EECF244321}">
                <p14:modId xmlns:p14="http://schemas.microsoft.com/office/powerpoint/2010/main" val="1414882571"/>
              </p:ext>
            </p:extLst>
          </p:nvPr>
        </p:nvGraphicFramePr>
        <p:xfrm>
          <a:off x="11723" y="0"/>
          <a:ext cx="9144000" cy="6858000"/>
        </p:xfrm>
        <a:graphic>
          <a:graphicData uri="http://schemas.openxmlformats.org/drawingml/2006/table">
            <a:tbl>
              <a:tblPr/>
              <a:tblGrid>
                <a:gridCol w="4419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858000">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Java0915.java</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This program demonstrates that it is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possible to use the super class identifier</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&lt;Animal&gt; to declare each subclass object.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public class Java0915</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static void main(String </a:t>
                      </a:r>
                      <a:r>
                        <a:rPr kumimoji="0" lang="en-US" sz="1600" b="1" i="0" u="none" strike="noStrike" cap="none" normalizeH="0" baseline="0" dirty="0" err="1" smtClean="0">
                          <a:ln>
                            <a:noFill/>
                          </a:ln>
                          <a:solidFill>
                            <a:schemeClr val="tx1"/>
                          </a:solidFill>
                          <a:effectLst/>
                          <a:latin typeface="Times New Roman" pitchFamily="18" charset="0"/>
                        </a:rPr>
                        <a:t>args</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0" i="0" u="none" strike="noStrike" cap="none" normalizeH="0" baseline="0" dirty="0" smtClean="0">
                          <a:ln>
                            <a:noFill/>
                          </a:ln>
                          <a:solidFill>
                            <a:schemeClr val="tx1"/>
                          </a:solidFill>
                          <a:effectLst/>
                          <a:latin typeface="Arial Black" pitchFamily="34" charset="0"/>
                        </a:rPr>
                        <a:t>	   Animal tiger = new Cat("Tiger");</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8975" algn="l"/>
                          <a:tab pos="914400" algn="l"/>
                        </a:tabLst>
                      </a:pPr>
                      <a:r>
                        <a:rPr kumimoji="0" lang="en-US" sz="1600" b="0" i="0" u="none" strike="noStrike" cap="none" normalizeH="0" baseline="0" dirty="0" smtClean="0">
                          <a:ln>
                            <a:noFill/>
                          </a:ln>
                          <a:solidFill>
                            <a:schemeClr val="tx1"/>
                          </a:solidFill>
                          <a:effectLst/>
                          <a:latin typeface="Arial Black" pitchFamily="34"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0" i="0" u="none" strike="noStrike" cap="none" normalizeH="0" baseline="0" dirty="0" smtClean="0">
                          <a:ln>
                            <a:noFill/>
                          </a:ln>
                          <a:solidFill>
                            <a:schemeClr val="tx1"/>
                          </a:solidFill>
                          <a:effectLst/>
                          <a:latin typeface="Arial Black" pitchFamily="34" charset="0"/>
                        </a:rPr>
                        <a:t>	   Animal eagle = new Bird("Eagle");</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8975" algn="l"/>
                          <a:tab pos="914400" algn="l"/>
                        </a:tabLst>
                      </a:pPr>
                      <a:r>
                        <a:rPr kumimoji="0" lang="en-US" sz="1600" b="0" i="0" u="none" strike="noStrike" cap="none" normalizeH="0" baseline="0" dirty="0" smtClean="0">
                          <a:ln>
                            <a:noFill/>
                          </a:ln>
                          <a:solidFill>
                            <a:schemeClr val="tx1"/>
                          </a:solidFill>
                          <a:effectLst/>
                          <a:latin typeface="Arial Black" pitchFamily="34"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0" i="0" u="none" strike="noStrike" cap="none" normalizeH="0" baseline="0" dirty="0" smtClean="0">
                          <a:ln>
                            <a:noFill/>
                          </a:ln>
                          <a:solidFill>
                            <a:schemeClr val="tx1"/>
                          </a:solidFill>
                          <a:effectLst/>
                          <a:latin typeface="Arial Black" pitchFamily="34" charset="0"/>
                        </a:rPr>
                        <a:t>	   Animal shark = new Fish("Shark");</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Animal</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Animal()</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"Animal constructor called");</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Cat extends Animal</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Cat(String </a:t>
                      </a:r>
                      <a:r>
                        <a:rPr kumimoji="0" lang="en-US" sz="1600" b="1" i="0" u="none" strike="noStrike" cap="none" normalizeH="0" baseline="0" dirty="0" err="1" smtClean="0">
                          <a:ln>
                            <a:noFill/>
                          </a:ln>
                          <a:solidFill>
                            <a:schemeClr val="tx1"/>
                          </a:solidFill>
                          <a:effectLst/>
                          <a:latin typeface="Times New Roman" pitchFamily="18" charset="0"/>
                        </a:rPr>
                        <a:t>ct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("Cat constructor called");</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ct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Bird extends Animal</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Bird(String </a:t>
                      </a:r>
                      <a:r>
                        <a:rPr kumimoji="0" lang="en-US" sz="1600" b="1" i="0" u="none" strike="noStrike" cap="none" normalizeH="0" baseline="0" dirty="0" err="1" smtClean="0">
                          <a:ln>
                            <a:noFill/>
                          </a:ln>
                          <a:solidFill>
                            <a:schemeClr val="tx1"/>
                          </a:solidFill>
                          <a:effectLst/>
                          <a:latin typeface="Times New Roman" pitchFamily="18" charset="0"/>
                        </a:rPr>
                        <a:t>bt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("Bird constructor called");</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bt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Fish extends Animal</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Fish(String </a:t>
                      </a:r>
                      <a:r>
                        <a:rPr kumimoji="0" lang="en-US" sz="1600" b="1" i="0" u="none" strike="noStrike" cap="none" normalizeH="0" baseline="0" dirty="0" err="1" smtClean="0">
                          <a:ln>
                            <a:noFill/>
                          </a:ln>
                          <a:solidFill>
                            <a:schemeClr val="tx1"/>
                          </a:solidFill>
                          <a:effectLst/>
                          <a:latin typeface="Times New Roman" pitchFamily="18" charset="0"/>
                        </a:rPr>
                        <a:t>ft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("Fish constructor called");</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ft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 name="Picture 88" descr="j030336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62850" y="228600"/>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9" descr="j01787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857499"/>
            <a:ext cx="8382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0" descr="j03092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953000"/>
            <a:ext cx="8382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407"/>
            <a:ext cx="4724400" cy="229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842125"/>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120000"/>
              </a:lnSpc>
            </a:pPr>
            <a:endParaRPr lang="en-US" sz="1600">
              <a:latin typeface="Times New Roman" pitchFamily="18" charset="0"/>
            </a:endParaRPr>
          </a:p>
        </p:txBody>
      </p:sp>
      <p:graphicFrame>
        <p:nvGraphicFramePr>
          <p:cNvPr id="745495" name="Group 23"/>
          <p:cNvGraphicFramePr>
            <a:graphicFrameLocks noGrp="1"/>
          </p:cNvGraphicFramePr>
          <p:nvPr>
            <p:extLst>
              <p:ext uri="{D42A27DB-BD31-4B8C-83A1-F6EECF244321}">
                <p14:modId xmlns:p14="http://schemas.microsoft.com/office/powerpoint/2010/main" val="2285277137"/>
              </p:ext>
            </p:extLst>
          </p:nvPr>
        </p:nvGraphicFramePr>
        <p:xfrm>
          <a:off x="35169" y="76200"/>
          <a:ext cx="9144000" cy="6858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858000">
                <a:tc>
                  <a:txBody>
                    <a:bodyPr/>
                    <a:lstStyle/>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Java0916.java</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This program adds &lt;</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&gt; methods for each</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one of the three &lt;Animal&gt; sub classes.</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The program does not compile, because</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&lt;</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&gt; is not an &lt;Animal&gt; method.</a:t>
                      </a:r>
                    </a:p>
                    <a:p>
                      <a:pPr marL="0" marR="0" lvl="0" indent="0" algn="l" defTabSz="914400" rtl="0" eaLnBrk="1" fontAlgn="base" latinLnBrk="0" hangingPunct="1">
                        <a:lnSpc>
                          <a:spcPct val="40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public class Java0916</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static void main(String </a:t>
                      </a:r>
                      <a:r>
                        <a:rPr kumimoji="0" lang="en-US" sz="1600" b="1" i="0" u="none" strike="noStrike" cap="none" normalizeH="0" baseline="0" dirty="0" err="1" smtClean="0">
                          <a:ln>
                            <a:noFill/>
                          </a:ln>
                          <a:solidFill>
                            <a:schemeClr val="tx1"/>
                          </a:solidFill>
                          <a:effectLst/>
                          <a:latin typeface="Times New Roman" pitchFamily="18" charset="0"/>
                        </a:rPr>
                        <a:t>args</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Animal tiger = new Cat("Tiger");</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rPr>
                        <a:t>tiger.getType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2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Animal eagle = new Bird("Eagle");</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rPr>
                        <a:t>eagle.getType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2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Animal shark = new Fish("Shark");</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rPr>
                        <a:t>shark.getType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40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Animal</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Animal()</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"Animal constructor called");</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Cat extends Animal</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Cat(String </a:t>
                      </a:r>
                      <a:r>
                        <a:rPr kumimoji="0" lang="en-US" sz="1600" b="1" i="0" u="none" strike="noStrike" cap="none" normalizeH="0" baseline="0" dirty="0" err="1" smtClean="0">
                          <a:ln>
                            <a:noFill/>
                          </a:ln>
                          <a:solidFill>
                            <a:schemeClr val="tx1"/>
                          </a:solidFill>
                          <a:effectLst/>
                          <a:latin typeface="Times New Roman" pitchFamily="18" charset="0"/>
                        </a:rPr>
                        <a:t>ct</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ct</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Bird extends Animal</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Bird(String </a:t>
                      </a:r>
                      <a:r>
                        <a:rPr kumimoji="0" lang="en-US" sz="1600" b="1" i="0" u="none" strike="noStrike" cap="none" normalizeH="0" baseline="0" dirty="0" err="1" smtClean="0">
                          <a:ln>
                            <a:noFill/>
                          </a:ln>
                          <a:solidFill>
                            <a:schemeClr val="tx1"/>
                          </a:solidFill>
                          <a:effectLst/>
                          <a:latin typeface="Times New Roman" pitchFamily="18" charset="0"/>
                        </a:rPr>
                        <a:t>bt</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bt</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Fish extends Animal</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Fish(String </a:t>
                      </a:r>
                      <a:r>
                        <a:rPr kumimoji="0" lang="en-US" sz="1600" b="1" i="0" u="none" strike="noStrike" cap="none" normalizeH="0" baseline="0" dirty="0" err="1" smtClean="0">
                          <a:ln>
                            <a:noFill/>
                          </a:ln>
                          <a:solidFill>
                            <a:schemeClr val="tx1"/>
                          </a:solidFill>
                          <a:effectLst/>
                          <a:latin typeface="Times New Roman" pitchFamily="18" charset="0"/>
                        </a:rPr>
                        <a:t>ft</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ft</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20" y="533400"/>
            <a:ext cx="5212080" cy="4083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to="" calcmode="lin" valueType="num">
                                      <p:cBhvr>
                                        <p:cTn id="7" dur="1" fill="hold"/>
                                        <p:tgtEl>
                                          <p:spTgt spid="102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809338" y="-4465"/>
            <a:ext cx="3525324" cy="923330"/>
          </a:xfrm>
          <a:noFill/>
        </p:spPr>
        <p:txBody>
          <a:bodyPr wrap="none" lIns="91440" tIns="45720" rIns="91440" bIns="45720">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Inheritance</a:t>
            </a:r>
          </a:p>
        </p:txBody>
      </p:sp>
      <p:sp>
        <p:nvSpPr>
          <p:cNvPr id="4099" name="Text Box 3"/>
          <p:cNvSpPr txBox="1">
            <a:spLocks noChangeArrowheads="1"/>
          </p:cNvSpPr>
          <p:nvPr/>
        </p:nvSpPr>
        <p:spPr bwMode="auto">
          <a:xfrm>
            <a:off x="228600" y="914400"/>
            <a:ext cx="8686800" cy="2246313"/>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2800" i="1">
                <a:latin typeface="Arial" charset="0"/>
                <a:cs typeface="Arial" charset="0"/>
                <a:sym typeface="Symbol" pitchFamily="18" charset="2"/>
              </a:rPr>
              <a:t>Inheritance</a:t>
            </a:r>
            <a:r>
              <a:rPr lang="en-US" sz="2800">
                <a:latin typeface="Arial" charset="0"/>
                <a:cs typeface="Arial" charset="0"/>
                <a:sym typeface="Symbol" pitchFamily="18" charset="2"/>
              </a:rPr>
              <a:t> is the process of using features (both attributes and methods) from an existing class.  </a:t>
            </a:r>
          </a:p>
          <a:p>
            <a:pPr eaLnBrk="1" hangingPunct="1"/>
            <a:r>
              <a:rPr lang="en-US" sz="2800">
                <a:latin typeface="Arial" charset="0"/>
                <a:cs typeface="Arial" charset="0"/>
                <a:sym typeface="Symbol" pitchFamily="18" charset="2"/>
              </a:rPr>
              <a:t>The existing class is called the </a:t>
            </a:r>
            <a:r>
              <a:rPr lang="en-US" sz="2800" i="1">
                <a:latin typeface="Arial" charset="0"/>
                <a:cs typeface="Arial" charset="0"/>
                <a:sym typeface="Symbol" pitchFamily="18" charset="2"/>
              </a:rPr>
              <a:t>superclass</a:t>
            </a:r>
            <a:r>
              <a:rPr lang="en-US" sz="2800">
                <a:latin typeface="Arial" charset="0"/>
                <a:cs typeface="Arial" charset="0"/>
                <a:sym typeface="Symbol" pitchFamily="18" charset="2"/>
              </a:rPr>
              <a:t>  and the new class, which inherits the superclass features, is called the </a:t>
            </a:r>
            <a:r>
              <a:rPr lang="en-US" sz="2800" i="1">
                <a:latin typeface="Arial" charset="0"/>
                <a:cs typeface="Arial" charset="0"/>
                <a:sym typeface="Symbol" pitchFamily="18" charset="2"/>
              </a:rPr>
              <a:t>subclass</a:t>
            </a:r>
            <a:r>
              <a:rPr lang="en-US" sz="2800">
                <a:latin typeface="Arial" charset="0"/>
                <a:cs typeface="Arial" charset="0"/>
                <a:sym typeface="Symbol" pitchFamily="18" charset="2"/>
              </a:rPr>
              <a:t>.</a:t>
            </a:r>
          </a:p>
        </p:txBody>
      </p:sp>
      <p:pic>
        <p:nvPicPr>
          <p:cNvPr id="4100" name="Picture 7" descr="j031188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124200"/>
            <a:ext cx="30480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8"/>
          <p:cNvSpPr txBox="1">
            <a:spLocks noChangeArrowheads="1"/>
          </p:cNvSpPr>
          <p:nvPr/>
        </p:nvSpPr>
        <p:spPr bwMode="auto">
          <a:xfrm>
            <a:off x="5257800" y="3343275"/>
            <a:ext cx="3657600" cy="1609725"/>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tabLst>
                <a:tab pos="633413" algn="l"/>
              </a:tabLst>
              <a:defRPr sz="1900" b="1">
                <a:solidFill>
                  <a:schemeClr val="tx1"/>
                </a:solidFill>
                <a:latin typeface="Arial Black" pitchFamily="34" charset="0"/>
              </a:defRPr>
            </a:lvl1pPr>
            <a:lvl2pPr marL="742950" indent="-285750" eaLnBrk="0" hangingPunct="0">
              <a:tabLst>
                <a:tab pos="633413" algn="l"/>
              </a:tabLst>
              <a:defRPr sz="1900" b="1">
                <a:solidFill>
                  <a:schemeClr val="tx1"/>
                </a:solidFill>
                <a:latin typeface="Arial Black" pitchFamily="34" charset="0"/>
              </a:defRPr>
            </a:lvl2pPr>
            <a:lvl3pPr marL="1143000" indent="-228600" eaLnBrk="0" hangingPunct="0">
              <a:tabLst>
                <a:tab pos="633413" algn="l"/>
              </a:tabLst>
              <a:defRPr sz="1900" b="1">
                <a:solidFill>
                  <a:schemeClr val="tx1"/>
                </a:solidFill>
                <a:latin typeface="Arial Black" pitchFamily="34" charset="0"/>
              </a:defRPr>
            </a:lvl3pPr>
            <a:lvl4pPr marL="1600200" indent="-228600" eaLnBrk="0" hangingPunct="0">
              <a:tabLst>
                <a:tab pos="633413" algn="l"/>
              </a:tabLst>
              <a:defRPr sz="1900" b="1">
                <a:solidFill>
                  <a:schemeClr val="tx1"/>
                </a:solidFill>
                <a:latin typeface="Arial Black" pitchFamily="34" charset="0"/>
              </a:defRPr>
            </a:lvl4pPr>
            <a:lvl5pPr marL="2057400" indent="-228600" eaLnBrk="0" hangingPunct="0">
              <a:tabLst>
                <a:tab pos="633413"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633413"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633413"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633413"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633413" algn="l"/>
              </a:tabLst>
              <a:defRPr sz="1900" b="1">
                <a:solidFill>
                  <a:schemeClr val="tx1"/>
                </a:solidFill>
                <a:latin typeface="Arial Black" pitchFamily="34" charset="0"/>
              </a:defRPr>
            </a:lvl9pPr>
          </a:lstStyle>
          <a:p>
            <a:pPr eaLnBrk="1" hangingPunct="1"/>
            <a:r>
              <a:rPr lang="en-US" sz="2400" dirty="0">
                <a:latin typeface="Arial" charset="0"/>
                <a:sym typeface="Symbol" pitchFamily="18" charset="2"/>
              </a:rPr>
              <a:t>superclass: Car</a:t>
            </a:r>
          </a:p>
          <a:p>
            <a:pPr eaLnBrk="1" hangingPunct="1"/>
            <a:endParaRPr lang="en-US" sz="2400" dirty="0">
              <a:latin typeface="Arial" charset="0"/>
              <a:sym typeface="Symbol" pitchFamily="18" charset="2"/>
            </a:endParaRPr>
          </a:p>
          <a:p>
            <a:pPr eaLnBrk="1" hangingPunct="1"/>
            <a:r>
              <a:rPr lang="en-US" sz="2400" dirty="0">
                <a:latin typeface="Arial" charset="0"/>
                <a:sym typeface="Symbol" pitchFamily="18" charset="2"/>
              </a:rPr>
              <a:t>subclasses: </a:t>
            </a:r>
          </a:p>
          <a:p>
            <a:pPr eaLnBrk="1" hangingPunct="1"/>
            <a:r>
              <a:rPr lang="en-US" sz="2400" dirty="0">
                <a:latin typeface="Arial" charset="0"/>
                <a:sym typeface="Symbol" pitchFamily="18" charset="2"/>
              </a:rPr>
              <a:t>Truck, Limo &amp; Racecar</a:t>
            </a:r>
          </a:p>
        </p:txBody>
      </p:sp>
      <p:grpSp>
        <p:nvGrpSpPr>
          <p:cNvPr id="2" name="Group 12"/>
          <p:cNvGrpSpPr>
            <a:grpSpLocks/>
          </p:cNvGrpSpPr>
          <p:nvPr/>
        </p:nvGrpSpPr>
        <p:grpSpPr bwMode="auto">
          <a:xfrm>
            <a:off x="304800" y="4343400"/>
            <a:ext cx="8610600" cy="2209800"/>
            <a:chOff x="192" y="2736"/>
            <a:chExt cx="5424" cy="1392"/>
          </a:xfrm>
        </p:grpSpPr>
        <p:pic>
          <p:nvPicPr>
            <p:cNvPr id="4103" name="Picture 4" descr="j03119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8" y="3518"/>
              <a:ext cx="1488"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j03119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7" y="3420"/>
              <a:ext cx="2169"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6" descr="j031188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 y="3312"/>
              <a:ext cx="1486"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Line 9"/>
            <p:cNvSpPr>
              <a:spLocks noChangeShapeType="1"/>
            </p:cNvSpPr>
            <p:nvPr/>
          </p:nvSpPr>
          <p:spPr bwMode="auto">
            <a:xfrm>
              <a:off x="864" y="2736"/>
              <a:ext cx="0" cy="52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 name="Line 10"/>
            <p:cNvSpPr>
              <a:spLocks noChangeShapeType="1"/>
            </p:cNvSpPr>
            <p:nvPr/>
          </p:nvSpPr>
          <p:spPr bwMode="auto">
            <a:xfrm>
              <a:off x="1680" y="2784"/>
              <a:ext cx="576" cy="72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8" name="Line 11"/>
            <p:cNvSpPr>
              <a:spLocks noChangeShapeType="1"/>
            </p:cNvSpPr>
            <p:nvPr/>
          </p:nvSpPr>
          <p:spPr bwMode="auto">
            <a:xfrm>
              <a:off x="2064" y="2736"/>
              <a:ext cx="2112" cy="76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493254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842125"/>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120000"/>
              </a:lnSpc>
            </a:pPr>
            <a:endParaRPr lang="en-US" sz="1600">
              <a:latin typeface="Times New Roman" pitchFamily="18" charset="0"/>
            </a:endParaRPr>
          </a:p>
        </p:txBody>
      </p:sp>
      <p:graphicFrame>
        <p:nvGraphicFramePr>
          <p:cNvPr id="745495" name="Group 23"/>
          <p:cNvGraphicFramePr>
            <a:graphicFrameLocks noGrp="1"/>
          </p:cNvGraphicFramePr>
          <p:nvPr>
            <p:extLst>
              <p:ext uri="{D42A27DB-BD31-4B8C-83A1-F6EECF244321}">
                <p14:modId xmlns:p14="http://schemas.microsoft.com/office/powerpoint/2010/main" val="3804567023"/>
              </p:ext>
            </p:extLst>
          </p:nvPr>
        </p:nvGraphicFramePr>
        <p:xfrm>
          <a:off x="0" y="0"/>
          <a:ext cx="9144000" cy="6858000"/>
        </p:xfrm>
        <a:graphic>
          <a:graphicData uri="http://schemas.openxmlformats.org/drawingml/2006/table">
            <a:tbl>
              <a:tblPr/>
              <a:tblGrid>
                <a:gridCol w="4419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858000">
                <a:tc>
                  <a:txBody>
                    <a:bodyPr/>
                    <a:lstStyle/>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Java0917.java</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This program does compile, because each </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object is a &lt;Cat&gt;,  &lt;Bird&gt; or &lt;Fish&gt;, which</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does have a &lt;</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&gt; method.</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public class Java0917</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static void main(String </a:t>
                      </a:r>
                      <a:r>
                        <a:rPr kumimoji="0" lang="en-US" sz="1600" b="1" i="0" u="none" strike="noStrike" cap="none" normalizeH="0" baseline="0" dirty="0" err="1" smtClean="0">
                          <a:ln>
                            <a:noFill/>
                          </a:ln>
                          <a:solidFill>
                            <a:schemeClr val="tx1"/>
                          </a:solidFill>
                          <a:effectLst/>
                          <a:latin typeface="Times New Roman" pitchFamily="18" charset="0"/>
                        </a:rPr>
                        <a:t>args</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("\nJAVA0917\n");</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800" b="1" i="0" u="none" strike="noStrike" cap="none" normalizeH="0" baseline="0" dirty="0" smtClean="0">
                          <a:ln>
                            <a:noFill/>
                          </a:ln>
                          <a:solidFill>
                            <a:schemeClr val="tx1"/>
                          </a:solidFill>
                          <a:effectLst/>
                          <a:latin typeface="Times New Roman" pitchFamily="18" charset="0"/>
                        </a:rPr>
                        <a:t>		Cat tiger = new Cat("Tiger");</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System.out.println</a:t>
                      </a:r>
                      <a:r>
                        <a:rPr kumimoji="0" lang="en-US" sz="1800" b="1" i="0" u="none" strike="noStrike" cap="none" normalizeH="0" baseline="0" dirty="0" smtClean="0">
                          <a:ln>
                            <a:noFill/>
                          </a:ln>
                          <a:solidFill>
                            <a:schemeClr val="tx1"/>
                          </a:solidFill>
                          <a:effectLst/>
                          <a:latin typeface="Times New Roman" pitchFamily="18" charset="0"/>
                        </a:rPr>
                        <a:t>(</a:t>
                      </a:r>
                      <a:r>
                        <a:rPr kumimoji="0" lang="en-US" sz="1800" b="1" i="0" u="none" strike="noStrike" cap="none" normalizeH="0" baseline="0" dirty="0" err="1" smtClean="0">
                          <a:ln>
                            <a:noFill/>
                          </a:ln>
                          <a:solidFill>
                            <a:schemeClr val="tx1"/>
                          </a:solidFill>
                          <a:effectLst/>
                          <a:latin typeface="Times New Roman" pitchFamily="18" charset="0"/>
                        </a:rPr>
                        <a:t>tiger.getType</a:t>
                      </a:r>
                      <a:r>
                        <a:rPr kumimoji="0" lang="en-US" sz="1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800" b="1" i="0" u="none" strike="noStrike" cap="none" normalizeH="0" baseline="0" dirty="0" smtClean="0">
                          <a:ln>
                            <a:noFill/>
                          </a:ln>
                          <a:solidFill>
                            <a:schemeClr val="tx1"/>
                          </a:solidFill>
                          <a:effectLst/>
                          <a:latin typeface="Times New Roman" pitchFamily="18" charset="0"/>
                        </a:rPr>
                        <a:t>		Bird eagle = new Bird("Eagle");</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System.out.println</a:t>
                      </a:r>
                      <a:r>
                        <a:rPr kumimoji="0" lang="en-US" sz="1800" b="1" i="0" u="none" strike="noStrike" cap="none" normalizeH="0" baseline="0" dirty="0" smtClean="0">
                          <a:ln>
                            <a:noFill/>
                          </a:ln>
                          <a:solidFill>
                            <a:schemeClr val="tx1"/>
                          </a:solidFill>
                          <a:effectLst/>
                          <a:latin typeface="Times New Roman" pitchFamily="18" charset="0"/>
                        </a:rPr>
                        <a:t>(</a:t>
                      </a:r>
                      <a:r>
                        <a:rPr kumimoji="0" lang="en-US" sz="1800" b="1" i="0" u="none" strike="noStrike" cap="none" normalizeH="0" baseline="0" dirty="0" err="1" smtClean="0">
                          <a:ln>
                            <a:noFill/>
                          </a:ln>
                          <a:solidFill>
                            <a:schemeClr val="tx1"/>
                          </a:solidFill>
                          <a:effectLst/>
                          <a:latin typeface="Times New Roman" pitchFamily="18" charset="0"/>
                        </a:rPr>
                        <a:t>eagle.getType</a:t>
                      </a:r>
                      <a:r>
                        <a:rPr kumimoji="0" lang="en-US" sz="1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800" b="1" i="0" u="none" strike="noStrike" cap="none" normalizeH="0" baseline="0" dirty="0" smtClean="0">
                          <a:ln>
                            <a:noFill/>
                          </a:ln>
                          <a:solidFill>
                            <a:schemeClr val="tx1"/>
                          </a:solidFill>
                          <a:effectLst/>
                          <a:latin typeface="Times New Roman" pitchFamily="18" charset="0"/>
                        </a:rPr>
                        <a:t>		Fish shark = new Fish("Shark");</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800" b="1" i="0" u="none" strike="noStrike" cap="none" normalizeH="0" baseline="0" dirty="0" smtClean="0">
                          <a:ln>
                            <a:noFill/>
                          </a:ln>
                          <a:solidFill>
                            <a:schemeClr val="tx1"/>
                          </a:solidFill>
                          <a:effectLst/>
                          <a:latin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rPr>
                        <a:t>System.out.println</a:t>
                      </a:r>
                      <a:r>
                        <a:rPr kumimoji="0" lang="en-US" sz="1800" b="1" i="0" u="none" strike="noStrike" cap="none" normalizeH="0" baseline="0" dirty="0" smtClean="0">
                          <a:ln>
                            <a:noFill/>
                          </a:ln>
                          <a:solidFill>
                            <a:schemeClr val="tx1"/>
                          </a:solidFill>
                          <a:effectLst/>
                          <a:latin typeface="Times New Roman" pitchFamily="18" charset="0"/>
                        </a:rPr>
                        <a:t>(</a:t>
                      </a:r>
                      <a:r>
                        <a:rPr kumimoji="0" lang="en-US" sz="1800" b="1" i="0" u="none" strike="noStrike" cap="none" normalizeH="0" baseline="0" dirty="0" err="1" smtClean="0">
                          <a:ln>
                            <a:noFill/>
                          </a:ln>
                          <a:solidFill>
                            <a:schemeClr val="tx1"/>
                          </a:solidFill>
                          <a:effectLst/>
                          <a:latin typeface="Times New Roman" pitchFamily="18" charset="0"/>
                        </a:rPr>
                        <a:t>shark.getType</a:t>
                      </a:r>
                      <a:r>
                        <a:rPr kumimoji="0" lang="en-US" sz="18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897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5000"/>
                        </a:lnSpc>
                        <a:spcBef>
                          <a:spcPct val="20000"/>
                        </a:spcBef>
                        <a:spcAft>
                          <a:spcPct val="0"/>
                        </a:spcAft>
                        <a:buClrTx/>
                        <a:buSzTx/>
                        <a:buFontTx/>
                        <a:buNone/>
                        <a:tabLst>
                          <a:tab pos="225425" algn="l"/>
                          <a:tab pos="465138" algn="l"/>
                          <a:tab pos="68262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Cat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Cat(String </a:t>
                      </a:r>
                      <a:r>
                        <a:rPr kumimoji="0" lang="en-US" sz="1600" b="1" i="0" u="none" strike="noStrike" cap="none" normalizeH="0" baseline="0" dirty="0" err="1" smtClean="0">
                          <a:ln>
                            <a:noFill/>
                          </a:ln>
                          <a:solidFill>
                            <a:schemeClr val="tx1"/>
                          </a:solidFill>
                          <a:effectLst/>
                          <a:latin typeface="Times New Roman" pitchFamily="18" charset="0"/>
                        </a:rPr>
                        <a:t>ct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("Cat constructor called");</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ct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a:t>
                      </a:r>
                      <a:r>
                        <a:rPr kumimoji="0" lang="en-US" sz="1600" b="1" i="0" u="none" strike="noStrike" cap="none" normalizeH="0" baseline="0" dirty="0" err="1" smtClean="0">
                          <a:ln>
                            <a:noFill/>
                          </a:ln>
                          <a:solidFill>
                            <a:schemeClr val="tx1"/>
                          </a:solidFill>
                          <a:effectLst/>
                          <a:latin typeface="Times New Roman" pitchFamily="18" charset="0"/>
                        </a:rPr>
                        <a:t>catType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6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Bird</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Bird(String </a:t>
                      </a:r>
                      <a:r>
                        <a:rPr kumimoji="0" lang="en-US" sz="1600" b="1" i="0" u="none" strike="noStrike" cap="none" normalizeH="0" baseline="0" dirty="0" err="1" smtClean="0">
                          <a:ln>
                            <a:noFill/>
                          </a:ln>
                          <a:solidFill>
                            <a:schemeClr val="tx1"/>
                          </a:solidFill>
                          <a:effectLst/>
                          <a:latin typeface="Times New Roman" pitchFamily="18" charset="0"/>
                        </a:rPr>
                        <a:t>bt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("Bird constructor called");</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bt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a:t>
                      </a:r>
                      <a:r>
                        <a:rPr kumimoji="0" lang="en-US" sz="1600" b="1" i="0" u="none" strike="noStrike" cap="none" normalizeH="0" baseline="0" dirty="0" err="1" smtClean="0">
                          <a:ln>
                            <a:noFill/>
                          </a:ln>
                          <a:solidFill>
                            <a:schemeClr val="tx1"/>
                          </a:solidFill>
                          <a:effectLst/>
                          <a:latin typeface="Times New Roman" pitchFamily="18" charset="0"/>
                        </a:rPr>
                        <a:t>birdType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6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Fish</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protected String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Fish(String </a:t>
                      </a:r>
                      <a:r>
                        <a:rPr kumimoji="0" lang="en-US" sz="1600" b="1" i="0" u="none" strike="noStrike" cap="none" normalizeH="0" baseline="0" dirty="0" err="1" smtClean="0">
                          <a:ln>
                            <a:noFill/>
                          </a:ln>
                          <a:solidFill>
                            <a:schemeClr val="tx1"/>
                          </a:solidFill>
                          <a:effectLst/>
                          <a:latin typeface="Times New Roman" pitchFamily="18" charset="0"/>
                        </a:rPr>
                        <a:t>ft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("Fish constructor called");</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 = </a:t>
                      </a:r>
                      <a:r>
                        <a:rPr kumimoji="0" lang="en-US" sz="1600" b="1" i="0" u="none" strike="noStrike" cap="none" normalizeH="0" baseline="0" dirty="0" err="1" smtClean="0">
                          <a:ln>
                            <a:noFill/>
                          </a:ln>
                          <a:solidFill>
                            <a:schemeClr val="tx1"/>
                          </a:solidFill>
                          <a:effectLst/>
                          <a:latin typeface="Times New Roman" pitchFamily="18" charset="0"/>
                        </a:rPr>
                        <a:t>ft</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7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a:t>
                      </a:r>
                      <a:r>
                        <a:rPr kumimoji="0" lang="en-US" sz="1600" b="1" i="0" u="none" strike="noStrike" cap="none" normalizeH="0" baseline="0" dirty="0" err="1" smtClean="0">
                          <a:ln>
                            <a:noFill/>
                          </a:ln>
                          <a:solidFill>
                            <a:schemeClr val="tx1"/>
                          </a:solidFill>
                          <a:effectLst/>
                          <a:latin typeface="Times New Roman" pitchFamily="18" charset="0"/>
                        </a:rPr>
                        <a:t>fishType</a:t>
                      </a: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6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800600"/>
            <a:ext cx="3886200" cy="205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33416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842125"/>
          </a:xfrm>
          <a:prstGeom prst="rect">
            <a:avLst/>
          </a:prstGeom>
          <a:solidFill>
            <a:srgbClr val="FFFF99"/>
          </a:solidFill>
          <a:ln w="57150">
            <a:solidFill>
              <a:schemeClr val="tx1"/>
            </a:solidFill>
            <a:miter lim="800000"/>
            <a:headEnd/>
            <a:tailEnd/>
          </a:ln>
        </p:spPr>
        <p:txBody>
          <a:bodyPr>
            <a:spAutoFit/>
          </a:bodyPr>
          <a:lstStyle>
            <a:lvl1pPr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1pPr>
            <a:lvl2pPr marL="742950" indent="-28575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2pPr>
            <a:lvl3pPr marL="11430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3pPr>
            <a:lvl4pPr marL="16002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4pPr>
            <a:lvl5pPr marL="2057400" indent="-228600" eaLnBrk="0" hangingPunc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5pPr>
            <a:lvl6pPr marL="25146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6pPr>
            <a:lvl7pPr marL="29718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7pPr>
            <a:lvl8pPr marL="34290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8pPr>
            <a:lvl9pPr marL="3886200" indent="-2286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340475" algn="l"/>
                <a:tab pos="6858000" algn="l"/>
                <a:tab pos="7315200" algn="l"/>
              </a:tabLst>
              <a:defRPr sz="1900" b="1">
                <a:solidFill>
                  <a:schemeClr val="tx1"/>
                </a:solidFill>
                <a:latin typeface="Arial Black" pitchFamily="34" charset="0"/>
              </a:defRPr>
            </a:lvl9pPr>
          </a:lstStyle>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90000"/>
              </a:lnSpc>
            </a:pPr>
            <a:endParaRPr lang="en-US" sz="1600">
              <a:latin typeface="Times New Roman" pitchFamily="18" charset="0"/>
            </a:endParaRPr>
          </a:p>
          <a:p>
            <a:pPr eaLnBrk="1" hangingPunct="1">
              <a:lnSpc>
                <a:spcPct val="120000"/>
              </a:lnSpc>
            </a:pPr>
            <a:endParaRPr lang="en-US" sz="1600">
              <a:latin typeface="Times New Roman" pitchFamily="18" charset="0"/>
            </a:endParaRPr>
          </a:p>
        </p:txBody>
      </p:sp>
      <p:graphicFrame>
        <p:nvGraphicFramePr>
          <p:cNvPr id="745495" name="Group 23"/>
          <p:cNvGraphicFramePr>
            <a:graphicFrameLocks noGrp="1"/>
          </p:cNvGraphicFramePr>
          <p:nvPr>
            <p:extLst>
              <p:ext uri="{D42A27DB-BD31-4B8C-83A1-F6EECF244321}">
                <p14:modId xmlns:p14="http://schemas.microsoft.com/office/powerpoint/2010/main" val="717348090"/>
              </p:ext>
            </p:extLst>
          </p:nvPr>
        </p:nvGraphicFramePr>
        <p:xfrm>
          <a:off x="0" y="0"/>
          <a:ext cx="9144000" cy="6992112"/>
        </p:xfrm>
        <a:graphic>
          <a:graphicData uri="http://schemas.openxmlformats.org/drawingml/2006/table">
            <a:tbl>
              <a:tblPr/>
              <a:tblGrid>
                <a:gridCol w="4419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6858000">
                <a:tc>
                  <a:txBody>
                    <a:bodyPr/>
                    <a:lstStyle/>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Java0918.java</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This program solves the problem of the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program Java0916.java.  The &lt;Animal&gt;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superclass has a "fake" &lt;</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&gt; method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that is re-defined for each subclass.</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endParaRPr kumimoji="0" lang="en-US"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public class Java0918</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static void main(String </a:t>
                      </a:r>
                      <a:r>
                        <a:rPr kumimoji="0" lang="en-US" sz="1600" b="1" i="0" u="none" strike="noStrike" cap="none" normalizeH="0" baseline="0" dirty="0" err="1" smtClean="0">
                          <a:ln>
                            <a:noFill/>
                          </a:ln>
                          <a:solidFill>
                            <a:schemeClr val="tx1"/>
                          </a:solidFill>
                          <a:effectLst/>
                          <a:latin typeface="Times New Roman" pitchFamily="18" charset="0"/>
                        </a:rPr>
                        <a:t>args</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("\nJAVA0918\n");</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Arial Black" pitchFamily="34" charset="0"/>
                        </a:rPr>
                        <a:t>		Animal tiger = new Cat("Tiger");</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rPr>
                        <a:t>tiger.getType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Arial Black" pitchFamily="34" charset="0"/>
                        </a:rPr>
                        <a:t>		Animal eagle = new Bird("Eagle");</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rPr>
                        <a:t>eagle.getType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0" i="0" u="none" strike="noStrike" cap="none" normalizeH="0" baseline="0" dirty="0" smtClean="0">
                          <a:ln>
                            <a:noFill/>
                          </a:ln>
                          <a:solidFill>
                            <a:schemeClr val="tx1"/>
                          </a:solidFill>
                          <a:effectLst/>
                          <a:latin typeface="Arial Black" pitchFamily="34" charset="0"/>
                        </a:rPr>
                        <a:t>		Animal shark</a:t>
                      </a:r>
                      <a:r>
                        <a:rPr kumimoji="0" lang="en-US" sz="1000" b="0" i="0" u="none" strike="noStrike" cap="none" normalizeH="0" baseline="0" dirty="0" smtClean="0">
                          <a:ln>
                            <a:noFill/>
                          </a:ln>
                          <a:solidFill>
                            <a:schemeClr val="tx1"/>
                          </a:solidFill>
                          <a:effectLst/>
                          <a:latin typeface="Arial Black" pitchFamily="34" charset="0"/>
                        </a:rPr>
                        <a:t> </a:t>
                      </a:r>
                      <a:r>
                        <a:rPr kumimoji="0" lang="en-US" sz="1600" b="0" i="0" u="none" strike="noStrike" cap="none" normalizeH="0" baseline="0" dirty="0" smtClean="0">
                          <a:ln>
                            <a:noFill/>
                          </a:ln>
                          <a:solidFill>
                            <a:schemeClr val="tx1"/>
                          </a:solidFill>
                          <a:effectLst/>
                          <a:latin typeface="Arial Black" pitchFamily="34" charset="0"/>
                        </a:rPr>
                        <a:t>=</a:t>
                      </a:r>
                      <a:r>
                        <a:rPr kumimoji="0" lang="en-US" sz="1000" b="0" i="0" u="none" strike="noStrike" cap="none" normalizeH="0" baseline="0" dirty="0" smtClean="0">
                          <a:ln>
                            <a:noFill/>
                          </a:ln>
                          <a:solidFill>
                            <a:schemeClr val="tx1"/>
                          </a:solidFill>
                          <a:effectLst/>
                          <a:latin typeface="Arial Black" pitchFamily="34" charset="0"/>
                        </a:rPr>
                        <a:t> </a:t>
                      </a:r>
                      <a:r>
                        <a:rPr kumimoji="0" lang="en-US" sz="1600" b="0" i="0" u="none" strike="noStrike" cap="none" normalizeH="0" baseline="0" dirty="0" smtClean="0">
                          <a:ln>
                            <a:noFill/>
                          </a:ln>
                          <a:solidFill>
                            <a:schemeClr val="tx1"/>
                          </a:solidFill>
                          <a:effectLst/>
                          <a:latin typeface="Arial Black" pitchFamily="34" charset="0"/>
                        </a:rPr>
                        <a:t>new Fish("Shark");</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rPr>
                        <a:t>System.out.println</a:t>
                      </a:r>
                      <a:r>
                        <a:rPr kumimoji="0" lang="en-US" sz="1600" b="1" i="0" u="none" strike="noStrike" cap="none" normalizeH="0" baseline="0" dirty="0" smtClean="0">
                          <a:ln>
                            <a:noFill/>
                          </a:ln>
                          <a:solidFill>
                            <a:schemeClr val="tx1"/>
                          </a:solidFill>
                          <a:effectLst/>
                          <a:latin typeface="Times New Roman" pitchFamily="18" charset="0"/>
                        </a:rPr>
                        <a:t>(</a:t>
                      </a:r>
                      <a:r>
                        <a:rPr kumimoji="0" lang="en-US" sz="1600" b="1" i="0" u="none" strike="noStrike" cap="none" normalizeH="0" baseline="0" dirty="0" err="1" smtClean="0">
                          <a:ln>
                            <a:noFill/>
                          </a:ln>
                          <a:solidFill>
                            <a:schemeClr val="tx1"/>
                          </a:solidFill>
                          <a:effectLst/>
                          <a:latin typeface="Times New Roman" pitchFamily="18" charset="0"/>
                        </a:rPr>
                        <a:t>shark.getType</a:t>
                      </a: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endParaRPr kumimoji="0" lang="en-US" sz="12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class Animal</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Animal()</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rPr>
                        <a:t>System.out.println</a:t>
                      </a:r>
                      <a:r>
                        <a:rPr kumimoji="0" lang="en-US" sz="1400" b="1" i="0" u="none" strike="noStrike" cap="none" normalizeH="0" baseline="0" dirty="0" smtClean="0">
                          <a:ln>
                            <a:noFill/>
                          </a:ln>
                          <a:solidFill>
                            <a:schemeClr val="tx1"/>
                          </a:solidFill>
                          <a:effectLst/>
                          <a:latin typeface="Times New Roman" pitchFamily="18" charset="0"/>
                        </a:rPr>
                        <a:t>("Animal constructor called");</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	public String </a:t>
                      </a:r>
                      <a:r>
                        <a:rPr kumimoji="0" lang="en-US" sz="1600" b="1" i="0" u="none" strike="noStrike" cap="none" normalizeH="0" baseline="0" dirty="0" err="1" smtClean="0">
                          <a:ln>
                            <a:noFill/>
                          </a:ln>
                          <a:solidFill>
                            <a:schemeClr val="tx1"/>
                          </a:solidFill>
                          <a:effectLst/>
                          <a:latin typeface="Times New Roman" pitchFamily="18" charset="0"/>
                        </a:rPr>
                        <a:t>getType</a:t>
                      </a:r>
                      <a:r>
                        <a:rPr kumimoji="0" lang="en-US" sz="1600" b="1" i="0" u="none" strike="noStrike" cap="none" normalizeH="0" baseline="0" dirty="0" smtClean="0">
                          <a:ln>
                            <a:noFill/>
                          </a:ln>
                          <a:solidFill>
                            <a:schemeClr val="tx1"/>
                          </a:solidFill>
                          <a:effectLst/>
                          <a:latin typeface="Times New Roman" pitchFamily="18" charset="0"/>
                        </a:rPr>
                        <a:t>()   {   return "";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6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8975" algn="l"/>
                          <a:tab pos="914400" algn="l"/>
                        </a:tabLst>
                      </a:pPr>
                      <a:endParaRPr kumimoji="0" lang="en-US" sz="16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class Cat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protected String </a:t>
                      </a:r>
                      <a:r>
                        <a:rPr kumimoji="0" lang="en-US" sz="1700" b="1" i="0" u="none" strike="noStrike" cap="none" normalizeH="0" baseline="0" dirty="0" err="1" smtClean="0">
                          <a:ln>
                            <a:noFill/>
                          </a:ln>
                          <a:solidFill>
                            <a:schemeClr val="tx1"/>
                          </a:solidFill>
                          <a:effectLst/>
                          <a:latin typeface="Times New Roman" pitchFamily="18" charset="0"/>
                        </a:rPr>
                        <a:t>catType</a:t>
                      </a:r>
                      <a:r>
                        <a:rPr kumimoji="0" lang="en-US" sz="1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public Cat(String </a:t>
                      </a:r>
                      <a:r>
                        <a:rPr kumimoji="0" lang="en-US" sz="1700" b="1" i="0" u="none" strike="noStrike" cap="none" normalizeH="0" baseline="0" dirty="0" err="1" smtClean="0">
                          <a:ln>
                            <a:noFill/>
                          </a:ln>
                          <a:solidFill>
                            <a:schemeClr val="tx1"/>
                          </a:solidFill>
                          <a:effectLst/>
                          <a:latin typeface="Times New Roman" pitchFamily="18" charset="0"/>
                        </a:rPr>
                        <a:t>ct</a:t>
                      </a:r>
                      <a:r>
                        <a:rPr kumimoji="0" lang="en-US" sz="1700" b="1" i="0" u="none" strike="noStrike" cap="none" normalizeH="0" baseline="0" dirty="0" smtClean="0">
                          <a:ln>
                            <a:noFill/>
                          </a:ln>
                          <a:solidFill>
                            <a:schemeClr val="tx1"/>
                          </a:solidFill>
                          <a:effectLst/>
                          <a:latin typeface="Times New Roman" pitchFamily="18" charset="0"/>
                        </a:rPr>
                        <a:t>)   {    </a:t>
                      </a:r>
                      <a:r>
                        <a:rPr kumimoji="0" lang="en-US" sz="1700" b="1" i="0" u="none" strike="noStrike" cap="none" normalizeH="0" baseline="0" dirty="0" err="1" smtClean="0">
                          <a:ln>
                            <a:noFill/>
                          </a:ln>
                          <a:solidFill>
                            <a:schemeClr val="tx1"/>
                          </a:solidFill>
                          <a:effectLst/>
                          <a:latin typeface="Times New Roman" pitchFamily="18" charset="0"/>
                        </a:rPr>
                        <a:t>catType</a:t>
                      </a:r>
                      <a:r>
                        <a:rPr kumimoji="0" lang="en-US" sz="1700" b="1" i="0" u="none" strike="noStrike" cap="none" normalizeH="0" baseline="0" dirty="0" smtClean="0">
                          <a:ln>
                            <a:noFill/>
                          </a:ln>
                          <a:solidFill>
                            <a:schemeClr val="tx1"/>
                          </a:solidFill>
                          <a:effectLst/>
                          <a:latin typeface="Times New Roman" pitchFamily="18" charset="0"/>
                        </a:rPr>
                        <a:t> = </a:t>
                      </a:r>
                      <a:r>
                        <a:rPr kumimoji="0" lang="en-US" sz="1700" b="1" i="0" u="none" strike="noStrike" cap="none" normalizeH="0" baseline="0" dirty="0" err="1" smtClean="0">
                          <a:ln>
                            <a:noFill/>
                          </a:ln>
                          <a:solidFill>
                            <a:schemeClr val="tx1"/>
                          </a:solidFill>
                          <a:effectLst/>
                          <a:latin typeface="Times New Roman" pitchFamily="18" charset="0"/>
                        </a:rPr>
                        <a:t>ct</a:t>
                      </a:r>
                      <a:r>
                        <a:rPr kumimoji="0" lang="en-US" sz="17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public String </a:t>
                      </a:r>
                      <a:r>
                        <a:rPr kumimoji="0" lang="en-US" sz="1700" b="1" i="0" u="none" strike="noStrike" cap="none" normalizeH="0" baseline="0" dirty="0" err="1" smtClean="0">
                          <a:ln>
                            <a:noFill/>
                          </a:ln>
                          <a:solidFill>
                            <a:schemeClr val="tx1"/>
                          </a:solidFill>
                          <a:effectLst/>
                          <a:latin typeface="Times New Roman" pitchFamily="18" charset="0"/>
                        </a:rPr>
                        <a:t>getType</a:t>
                      </a:r>
                      <a:r>
                        <a:rPr kumimoji="0" lang="en-US" sz="1700" b="1" i="0" u="none" strike="noStrike" cap="none" normalizeH="0" baseline="0" dirty="0" smtClean="0">
                          <a:ln>
                            <a:noFill/>
                          </a:ln>
                          <a:solidFill>
                            <a:schemeClr val="tx1"/>
                          </a:solidFill>
                          <a:effectLst/>
                          <a:latin typeface="Times New Roman" pitchFamily="18" charset="0"/>
                        </a:rPr>
                        <a:t>()   {   return </a:t>
                      </a:r>
                      <a:r>
                        <a:rPr kumimoji="0" lang="en-US" sz="1700" b="1" i="0" u="none" strike="noStrike" cap="none" normalizeH="0" baseline="0" dirty="0" err="1" smtClean="0">
                          <a:ln>
                            <a:noFill/>
                          </a:ln>
                          <a:solidFill>
                            <a:schemeClr val="tx1"/>
                          </a:solidFill>
                          <a:effectLst/>
                          <a:latin typeface="Times New Roman" pitchFamily="18" charset="0"/>
                        </a:rPr>
                        <a:t>catType</a:t>
                      </a:r>
                      <a:r>
                        <a:rPr kumimoji="0" lang="en-US" sz="17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a:t>
                      </a: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class Bird</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protected String </a:t>
                      </a:r>
                      <a:r>
                        <a:rPr kumimoji="0" lang="en-US" sz="1700" b="1" i="0" u="none" strike="noStrike" cap="none" normalizeH="0" baseline="0" dirty="0" err="1" smtClean="0">
                          <a:ln>
                            <a:noFill/>
                          </a:ln>
                          <a:solidFill>
                            <a:schemeClr val="tx1"/>
                          </a:solidFill>
                          <a:effectLst/>
                          <a:latin typeface="Times New Roman" pitchFamily="18" charset="0"/>
                        </a:rPr>
                        <a:t>birdType</a:t>
                      </a:r>
                      <a:r>
                        <a:rPr kumimoji="0" lang="en-US" sz="1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public Bird(String </a:t>
                      </a:r>
                      <a:r>
                        <a:rPr kumimoji="0" lang="en-US" sz="1700" b="1" i="0" u="none" strike="noStrike" cap="none" normalizeH="0" baseline="0" dirty="0" err="1" smtClean="0">
                          <a:ln>
                            <a:noFill/>
                          </a:ln>
                          <a:solidFill>
                            <a:schemeClr val="tx1"/>
                          </a:solidFill>
                          <a:effectLst/>
                          <a:latin typeface="Times New Roman" pitchFamily="18" charset="0"/>
                        </a:rPr>
                        <a:t>bt</a:t>
                      </a:r>
                      <a:r>
                        <a:rPr kumimoji="0" lang="en-US" sz="1700" b="1" i="0" u="none" strike="noStrike" cap="none" normalizeH="0" baseline="0" dirty="0" smtClean="0">
                          <a:ln>
                            <a:noFill/>
                          </a:ln>
                          <a:solidFill>
                            <a:schemeClr val="tx1"/>
                          </a:solidFill>
                          <a:effectLst/>
                          <a:latin typeface="Times New Roman" pitchFamily="18" charset="0"/>
                        </a:rPr>
                        <a:t>)   {   </a:t>
                      </a:r>
                      <a:r>
                        <a:rPr kumimoji="0" lang="en-US" sz="1700" b="1" i="0" u="none" strike="noStrike" cap="none" normalizeH="0" baseline="0" dirty="0" err="1" smtClean="0">
                          <a:ln>
                            <a:noFill/>
                          </a:ln>
                          <a:solidFill>
                            <a:schemeClr val="tx1"/>
                          </a:solidFill>
                          <a:effectLst/>
                          <a:latin typeface="Times New Roman" pitchFamily="18" charset="0"/>
                        </a:rPr>
                        <a:t>birdType</a:t>
                      </a:r>
                      <a:r>
                        <a:rPr kumimoji="0" lang="en-US" sz="1700" b="1" i="0" u="none" strike="noStrike" cap="none" normalizeH="0" baseline="0" dirty="0" smtClean="0">
                          <a:ln>
                            <a:noFill/>
                          </a:ln>
                          <a:solidFill>
                            <a:schemeClr val="tx1"/>
                          </a:solidFill>
                          <a:effectLst/>
                          <a:latin typeface="Times New Roman" pitchFamily="18" charset="0"/>
                        </a:rPr>
                        <a:t> = </a:t>
                      </a:r>
                      <a:r>
                        <a:rPr kumimoji="0" lang="en-US" sz="1700" b="1" i="0" u="none" strike="noStrike" cap="none" normalizeH="0" baseline="0" dirty="0" err="1" smtClean="0">
                          <a:ln>
                            <a:noFill/>
                          </a:ln>
                          <a:solidFill>
                            <a:schemeClr val="tx1"/>
                          </a:solidFill>
                          <a:effectLst/>
                          <a:latin typeface="Times New Roman" pitchFamily="18" charset="0"/>
                        </a:rPr>
                        <a:t>bt</a:t>
                      </a:r>
                      <a:r>
                        <a:rPr kumimoji="0" lang="en-US" sz="17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public String </a:t>
                      </a:r>
                      <a:r>
                        <a:rPr kumimoji="0" lang="en-US" sz="1700" b="1" i="0" u="none" strike="noStrike" cap="none" normalizeH="0" baseline="0" dirty="0" err="1" smtClean="0">
                          <a:ln>
                            <a:noFill/>
                          </a:ln>
                          <a:solidFill>
                            <a:schemeClr val="tx1"/>
                          </a:solidFill>
                          <a:effectLst/>
                          <a:latin typeface="Times New Roman" pitchFamily="18" charset="0"/>
                        </a:rPr>
                        <a:t>getType</a:t>
                      </a:r>
                      <a:r>
                        <a:rPr kumimoji="0" lang="en-US" sz="1700" b="1" i="0" u="none" strike="noStrike" cap="none" normalizeH="0" baseline="0" dirty="0" smtClean="0">
                          <a:ln>
                            <a:noFill/>
                          </a:ln>
                          <a:solidFill>
                            <a:schemeClr val="tx1"/>
                          </a:solidFill>
                          <a:effectLst/>
                          <a:latin typeface="Times New Roman" pitchFamily="18" charset="0"/>
                        </a:rPr>
                        <a:t>()  {  return </a:t>
                      </a:r>
                      <a:r>
                        <a:rPr kumimoji="0" lang="en-US" sz="1700" b="1" i="0" u="none" strike="noStrike" cap="none" normalizeH="0" baseline="0" dirty="0" err="1" smtClean="0">
                          <a:ln>
                            <a:noFill/>
                          </a:ln>
                          <a:solidFill>
                            <a:schemeClr val="tx1"/>
                          </a:solidFill>
                          <a:effectLst/>
                          <a:latin typeface="Times New Roman" pitchFamily="18" charset="0"/>
                        </a:rPr>
                        <a:t>birdType</a:t>
                      </a:r>
                      <a:r>
                        <a:rPr kumimoji="0" lang="en-US" sz="17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a:t>
                      </a:r>
                      <a:endParaRPr kumimoji="0" lang="en-US" sz="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class Fish</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protected String </a:t>
                      </a:r>
                      <a:r>
                        <a:rPr kumimoji="0" lang="en-US" sz="1700" b="1" i="0" u="none" strike="noStrike" cap="none" normalizeH="0" baseline="0" dirty="0" err="1" smtClean="0">
                          <a:ln>
                            <a:noFill/>
                          </a:ln>
                          <a:solidFill>
                            <a:schemeClr val="tx1"/>
                          </a:solidFill>
                          <a:effectLst/>
                          <a:latin typeface="Times New Roman" pitchFamily="18" charset="0"/>
                        </a:rPr>
                        <a:t>fishType</a:t>
                      </a:r>
                      <a:r>
                        <a:rPr kumimoji="0" lang="en-US" sz="1700" b="1" i="0" u="none" strike="noStrike" cap="none" normalizeH="0" baseline="0" dirty="0" smtClean="0">
                          <a:ln>
                            <a:noFill/>
                          </a:ln>
                          <a:solidFill>
                            <a:schemeClr val="tx1"/>
                          </a:solidFill>
                          <a:effectLst/>
                          <a:latin typeface="Times New Roman" pitchFamily="18" charset="0"/>
                        </a:rPr>
                        <a:t>;</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public Fish(String </a:t>
                      </a:r>
                      <a:r>
                        <a:rPr kumimoji="0" lang="en-US" sz="1700" b="1" i="0" u="none" strike="noStrike" cap="none" normalizeH="0" baseline="0" dirty="0" err="1" smtClean="0">
                          <a:ln>
                            <a:noFill/>
                          </a:ln>
                          <a:solidFill>
                            <a:schemeClr val="tx1"/>
                          </a:solidFill>
                          <a:effectLst/>
                          <a:latin typeface="Times New Roman" pitchFamily="18" charset="0"/>
                        </a:rPr>
                        <a:t>ft</a:t>
                      </a:r>
                      <a:r>
                        <a:rPr kumimoji="0" lang="en-US" sz="1700" b="1" i="0" u="none" strike="noStrike" cap="none" normalizeH="0" baseline="0" dirty="0" smtClean="0">
                          <a:ln>
                            <a:noFill/>
                          </a:ln>
                          <a:solidFill>
                            <a:schemeClr val="tx1"/>
                          </a:solidFill>
                          <a:effectLst/>
                          <a:latin typeface="Times New Roman" pitchFamily="18" charset="0"/>
                        </a:rPr>
                        <a:t>)   {   </a:t>
                      </a:r>
                      <a:r>
                        <a:rPr kumimoji="0" lang="en-US" sz="1700" b="1" i="0" u="none" strike="noStrike" cap="none" normalizeH="0" baseline="0" dirty="0" err="1" smtClean="0">
                          <a:ln>
                            <a:noFill/>
                          </a:ln>
                          <a:solidFill>
                            <a:schemeClr val="tx1"/>
                          </a:solidFill>
                          <a:effectLst/>
                          <a:latin typeface="Times New Roman" pitchFamily="18" charset="0"/>
                        </a:rPr>
                        <a:t>fishType</a:t>
                      </a:r>
                      <a:r>
                        <a:rPr kumimoji="0" lang="en-US" sz="1700" b="1" i="0" u="none" strike="noStrike" cap="none" normalizeH="0" baseline="0" dirty="0" smtClean="0">
                          <a:ln>
                            <a:noFill/>
                          </a:ln>
                          <a:solidFill>
                            <a:schemeClr val="tx1"/>
                          </a:solidFill>
                          <a:effectLst/>
                          <a:latin typeface="Times New Roman" pitchFamily="18" charset="0"/>
                        </a:rPr>
                        <a:t> = </a:t>
                      </a:r>
                      <a:r>
                        <a:rPr kumimoji="0" lang="en-US" sz="1700" b="1" i="0" u="none" strike="noStrike" cap="none" normalizeH="0" baseline="0" dirty="0" err="1" smtClean="0">
                          <a:ln>
                            <a:noFill/>
                          </a:ln>
                          <a:solidFill>
                            <a:schemeClr val="tx1"/>
                          </a:solidFill>
                          <a:effectLst/>
                          <a:latin typeface="Times New Roman" pitchFamily="18" charset="0"/>
                        </a:rPr>
                        <a:t>ft</a:t>
                      </a:r>
                      <a:r>
                        <a:rPr kumimoji="0" lang="en-US" sz="17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	public String </a:t>
                      </a:r>
                      <a:r>
                        <a:rPr kumimoji="0" lang="en-US" sz="1700" b="1" i="0" u="none" strike="noStrike" cap="none" normalizeH="0" baseline="0" dirty="0" err="1" smtClean="0">
                          <a:ln>
                            <a:noFill/>
                          </a:ln>
                          <a:solidFill>
                            <a:schemeClr val="tx1"/>
                          </a:solidFill>
                          <a:effectLst/>
                          <a:latin typeface="Times New Roman" pitchFamily="18" charset="0"/>
                        </a:rPr>
                        <a:t>getType</a:t>
                      </a:r>
                      <a:r>
                        <a:rPr kumimoji="0" lang="en-US" sz="1700" b="1" i="0" u="none" strike="noStrike" cap="none" normalizeH="0" baseline="0" dirty="0" smtClean="0">
                          <a:ln>
                            <a:noFill/>
                          </a:ln>
                          <a:solidFill>
                            <a:schemeClr val="tx1"/>
                          </a:solidFill>
                          <a:effectLst/>
                          <a:latin typeface="Times New Roman" pitchFamily="18" charset="0"/>
                        </a:rPr>
                        <a:t>()   {   return </a:t>
                      </a:r>
                      <a:r>
                        <a:rPr kumimoji="0" lang="en-US" sz="1700" b="1" i="0" u="none" strike="noStrike" cap="none" normalizeH="0" baseline="0" dirty="0" err="1" smtClean="0">
                          <a:ln>
                            <a:noFill/>
                          </a:ln>
                          <a:solidFill>
                            <a:schemeClr val="tx1"/>
                          </a:solidFill>
                          <a:effectLst/>
                          <a:latin typeface="Times New Roman" pitchFamily="18" charset="0"/>
                        </a:rPr>
                        <a:t>fishType</a:t>
                      </a:r>
                      <a:r>
                        <a:rPr kumimoji="0" lang="en-US" sz="1700" b="1"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80000"/>
                        </a:lnSpc>
                        <a:spcBef>
                          <a:spcPct val="20000"/>
                        </a:spcBef>
                        <a:spcAft>
                          <a:spcPct val="0"/>
                        </a:spcAft>
                        <a:buClrTx/>
                        <a:buSzTx/>
                        <a:buFontTx/>
                        <a:buNone/>
                        <a:tabLst>
                          <a:tab pos="225425" algn="l"/>
                          <a:tab pos="465138" algn="l"/>
                          <a:tab pos="682625" algn="l"/>
                          <a:tab pos="914400" algn="l"/>
                        </a:tabLst>
                      </a:pPr>
                      <a:r>
                        <a:rPr kumimoji="0" lang="en-US" sz="1700" b="1" i="0"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bl>
          </a:graphicData>
        </a:graphic>
      </p:graphicFrame>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478676"/>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384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00400"/>
            <a:ext cx="7086600" cy="3505200"/>
          </a:xfrm>
        </p:spPr>
        <p:txBody>
          <a:bodyPr numCol="2">
            <a:noAutofit/>
          </a:bodyPr>
          <a:lstStyle/>
          <a:p>
            <a:r>
              <a:rPr lang="en-US" sz="2800" dirty="0" smtClean="0"/>
              <a:t>Superhero</a:t>
            </a:r>
            <a:endParaRPr lang="en-US" sz="2800" dirty="0" smtClean="0"/>
          </a:p>
          <a:p>
            <a:r>
              <a:rPr lang="en-US" sz="2800" dirty="0" smtClean="0"/>
              <a:t>Dinosaurs</a:t>
            </a:r>
            <a:endParaRPr lang="en-US" sz="2800" dirty="0" smtClean="0"/>
          </a:p>
          <a:p>
            <a:r>
              <a:rPr lang="en-US" sz="2800" dirty="0" smtClean="0"/>
              <a:t>Human Body</a:t>
            </a:r>
            <a:endParaRPr lang="en-US" sz="2800" dirty="0" smtClean="0"/>
          </a:p>
          <a:p>
            <a:r>
              <a:rPr lang="en-US" sz="2800" dirty="0" smtClean="0"/>
              <a:t>Stands</a:t>
            </a:r>
            <a:endParaRPr lang="en-US" sz="2800" dirty="0" smtClean="0"/>
          </a:p>
          <a:p>
            <a:r>
              <a:rPr lang="en-US" sz="2800" dirty="0" smtClean="0"/>
              <a:t>Pastries</a:t>
            </a:r>
            <a:endParaRPr lang="en-US" sz="2800" dirty="0" smtClean="0"/>
          </a:p>
          <a:p>
            <a:r>
              <a:rPr lang="en-US" sz="2800" dirty="0" smtClean="0"/>
              <a:t>Colors</a:t>
            </a:r>
            <a:endParaRPr lang="en-US" sz="2800" dirty="0" smtClean="0"/>
          </a:p>
          <a:p>
            <a:r>
              <a:rPr lang="en-US" sz="2800" dirty="0" smtClean="0"/>
              <a:t>Shapes</a:t>
            </a:r>
            <a:endParaRPr lang="en-US" sz="2800" dirty="0" smtClean="0"/>
          </a:p>
          <a:p>
            <a:r>
              <a:rPr lang="en-US" sz="2800" dirty="0" smtClean="0"/>
              <a:t>Pants</a:t>
            </a:r>
            <a:endParaRPr lang="en-US" sz="2800" dirty="0" smtClean="0"/>
          </a:p>
          <a:p>
            <a:r>
              <a:rPr lang="en-US" sz="2800" dirty="0" smtClean="0"/>
              <a:t>Games</a:t>
            </a:r>
          </a:p>
          <a:p>
            <a:r>
              <a:rPr lang="en-US" sz="2800" dirty="0" smtClean="0"/>
              <a:t>Myths</a:t>
            </a:r>
          </a:p>
          <a:p>
            <a:r>
              <a:rPr lang="en-US" sz="2800" dirty="0" smtClean="0"/>
              <a:t>Books</a:t>
            </a:r>
            <a:endParaRPr lang="en-US" sz="2800" dirty="0"/>
          </a:p>
        </p:txBody>
      </p:sp>
      <p:sp>
        <p:nvSpPr>
          <p:cNvPr id="2" name="TextBox 1"/>
          <p:cNvSpPr txBox="1"/>
          <p:nvPr/>
        </p:nvSpPr>
        <p:spPr>
          <a:xfrm>
            <a:off x="152400" y="533400"/>
            <a:ext cx="9448800" cy="2246769"/>
          </a:xfrm>
          <a:prstGeom prst="rect">
            <a:avLst/>
          </a:prstGeom>
          <a:noFill/>
        </p:spPr>
        <p:txBody>
          <a:bodyPr wrap="square" rtlCol="0">
            <a:spAutoFit/>
          </a:bodyPr>
          <a:lstStyle/>
          <a:p>
            <a:pPr algn="ctr"/>
            <a:r>
              <a:rPr lang="en-US" sz="2800" dirty="0">
                <a:solidFill>
                  <a:schemeClr val="tx1">
                    <a:tint val="75000"/>
                  </a:schemeClr>
                </a:solidFill>
                <a:latin typeface="+mn-lt"/>
              </a:rPr>
              <a:t>Create 1 Super Class</a:t>
            </a:r>
          </a:p>
          <a:p>
            <a:pPr algn="ctr"/>
            <a:r>
              <a:rPr lang="en-US" sz="2800" dirty="0">
                <a:solidFill>
                  <a:schemeClr val="tx1">
                    <a:tint val="75000"/>
                  </a:schemeClr>
                </a:solidFill>
                <a:latin typeface="+mn-lt"/>
              </a:rPr>
              <a:t>with &lt;= 3 Sub Classes</a:t>
            </a:r>
          </a:p>
          <a:p>
            <a:pPr algn="ctr"/>
            <a:endParaRPr lang="en-US" sz="2800" dirty="0">
              <a:solidFill>
                <a:schemeClr val="tx1">
                  <a:tint val="75000"/>
                </a:schemeClr>
              </a:solidFill>
              <a:latin typeface="+mn-lt"/>
            </a:endParaRPr>
          </a:p>
          <a:p>
            <a:pPr algn="ctr"/>
            <a:r>
              <a:rPr lang="en-US" sz="2800" dirty="0">
                <a:solidFill>
                  <a:schemeClr val="tx1">
                    <a:tint val="75000"/>
                  </a:schemeClr>
                </a:solidFill>
                <a:latin typeface="+mn-lt"/>
              </a:rPr>
              <a:t>Create “fake” method in Super</a:t>
            </a:r>
          </a:p>
          <a:p>
            <a:pPr algn="ctr"/>
            <a:r>
              <a:rPr lang="en-US" sz="2800" dirty="0">
                <a:solidFill>
                  <a:schemeClr val="tx1">
                    <a:tint val="75000"/>
                  </a:schemeClr>
                </a:solidFill>
                <a:latin typeface="+mn-lt"/>
              </a:rPr>
              <a:t>Create real methods in subs</a:t>
            </a:r>
          </a:p>
        </p:txBody>
      </p:sp>
    </p:spTree>
    <p:extLst>
      <p:ext uri="{BB962C8B-B14F-4D97-AF65-F5344CB8AC3E}">
        <p14:creationId xmlns:p14="http://schemas.microsoft.com/office/powerpoint/2010/main" val="163277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Summary</a:t>
            </a:r>
            <a:endPar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endParaRPr>
          </a:p>
        </p:txBody>
      </p:sp>
      <p:sp>
        <p:nvSpPr>
          <p:cNvPr id="3" name="Content Placeholder 2"/>
          <p:cNvSpPr>
            <a:spLocks noGrp="1"/>
          </p:cNvSpPr>
          <p:nvPr>
            <p:ph idx="1"/>
          </p:nvPr>
        </p:nvSpPr>
        <p:spPr>
          <a:xfrm>
            <a:off x="405474" y="1600200"/>
            <a:ext cx="8333050" cy="3656386"/>
          </a:xfrm>
          <a:noFill/>
        </p:spPr>
        <p:txBody>
          <a:bodyPr wrap="none" lIns="91440" tIns="45720" rIns="91440" bIns="45720">
            <a:spAutoFit/>
          </a:bodyPr>
          <a:lstStyle/>
          <a:p>
            <a:pPr marL="0" indent="0" algn="ctr" fontAlgn="base">
              <a:spcBef>
                <a:spcPct val="0"/>
              </a:spcBef>
              <a:spcAft>
                <a:spcPct val="0"/>
              </a:spcAft>
              <a:buNone/>
            </a:pPr>
            <a:r>
              <a:rPr lang="en-US" sz="48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Corner Stones of </a:t>
            </a:r>
            <a:r>
              <a:rPr lang="en-US" sz="48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OOP</a:t>
            </a:r>
            <a:r>
              <a:rPr lang="en-US" sz="48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a:t>
            </a:r>
          </a:p>
          <a:p>
            <a:pPr fontAlgn="base">
              <a:spcAft>
                <a:spcPct val="0"/>
              </a:spcAft>
            </a:pPr>
            <a:r>
              <a:rPr lang="en-US" sz="2800" dirty="0">
                <a:solidFill>
                  <a:schemeClr val="tx1">
                    <a:tint val="75000"/>
                  </a:schemeClr>
                </a:solidFill>
              </a:rPr>
              <a:t>Encapsulation</a:t>
            </a:r>
          </a:p>
          <a:p>
            <a:pPr fontAlgn="base">
              <a:spcAft>
                <a:spcPct val="0"/>
              </a:spcAft>
            </a:pPr>
            <a:r>
              <a:rPr lang="en-US" sz="2800" dirty="0">
                <a:solidFill>
                  <a:schemeClr val="tx1">
                    <a:tint val="75000"/>
                  </a:schemeClr>
                </a:solidFill>
              </a:rPr>
              <a:t>Class </a:t>
            </a:r>
            <a:r>
              <a:rPr lang="en-US" sz="2800" dirty="0" smtClean="0">
                <a:solidFill>
                  <a:schemeClr val="tx1">
                    <a:tint val="75000"/>
                  </a:schemeClr>
                </a:solidFill>
              </a:rPr>
              <a:t>Interaction</a:t>
            </a:r>
          </a:p>
          <a:p>
            <a:pPr lvl="1" fontAlgn="base">
              <a:spcAft>
                <a:spcPct val="0"/>
              </a:spcAft>
            </a:pPr>
            <a:r>
              <a:rPr lang="en-US" sz="2400" dirty="0" smtClean="0">
                <a:solidFill>
                  <a:schemeClr val="tx1">
                    <a:tint val="75000"/>
                  </a:schemeClr>
                </a:solidFill>
              </a:rPr>
              <a:t>Inheritance</a:t>
            </a:r>
            <a:endParaRPr lang="en-US" sz="2400" dirty="0">
              <a:solidFill>
                <a:schemeClr val="tx1">
                  <a:tint val="75000"/>
                </a:schemeClr>
              </a:solidFill>
            </a:endParaRPr>
          </a:p>
          <a:p>
            <a:pPr fontAlgn="base">
              <a:spcAft>
                <a:spcPct val="0"/>
              </a:spcAft>
            </a:pPr>
            <a:r>
              <a:rPr lang="en-US" sz="2800" dirty="0" smtClean="0">
                <a:solidFill>
                  <a:schemeClr val="tx1">
                    <a:tint val="75000"/>
                  </a:schemeClr>
                </a:solidFill>
              </a:rPr>
              <a:t>Polymorphism</a:t>
            </a:r>
            <a:r>
              <a:rPr lang="en-US" sz="2800" dirty="0">
                <a:solidFill>
                  <a:schemeClr val="tx1">
                    <a:tint val="75000"/>
                  </a:schemeClr>
                </a:solidFill>
              </a:rPr>
              <a:t>	</a:t>
            </a:r>
            <a:endParaRPr lang="en-US" sz="2800" dirty="0">
              <a:solidFill>
                <a:schemeClr val="tx1">
                  <a:tint val="75000"/>
                </a:schemeClr>
              </a:solidFill>
            </a:endParaRPr>
          </a:p>
          <a:p>
            <a:pPr algn="ctr" fontAlgn="base">
              <a:spcBef>
                <a:spcPct val="0"/>
              </a:spcBef>
              <a:spcAft>
                <a:spcPct val="0"/>
              </a:spcAft>
            </a:pPr>
            <a:endParaRPr lang="en-US" sz="5400" b="1"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endParaRPr>
          </a:p>
        </p:txBody>
      </p:sp>
    </p:spTree>
    <p:extLst>
      <p:ext uri="{BB962C8B-B14F-4D97-AF65-F5344CB8AC3E}">
        <p14:creationId xmlns:p14="http://schemas.microsoft.com/office/powerpoint/2010/main" val="242535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3409" y="147935"/>
            <a:ext cx="5157181" cy="923330"/>
          </a:xfrm>
          <a:noFill/>
        </p:spPr>
        <p:txBody>
          <a:bodyPr wrap="none" lIns="91440" tIns="45720" rIns="91440" bIns="45720">
            <a:spAutoFit/>
          </a:bodyPr>
          <a:lstStyle/>
          <a:p>
            <a:r>
              <a:rPr lang="en-US" sz="5400" b="1" kern="1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“Is-A” and “Has-A”</a:t>
            </a:r>
          </a:p>
        </p:txBody>
      </p:sp>
      <p:sp>
        <p:nvSpPr>
          <p:cNvPr id="5123" name="Text Box 3"/>
          <p:cNvSpPr txBox="1">
            <a:spLocks noChangeArrowheads="1"/>
          </p:cNvSpPr>
          <p:nvPr/>
        </p:nvSpPr>
        <p:spPr bwMode="auto">
          <a:xfrm>
            <a:off x="76200" y="1084263"/>
            <a:ext cx="8991600" cy="5755422"/>
          </a:xfrm>
          <a:prstGeom prst="rect">
            <a:avLst/>
          </a:prstGeom>
          <a:solidFill>
            <a:schemeClr val="tx2">
              <a:lumMod val="40000"/>
              <a:lumOff val="60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300" dirty="0">
                <a:latin typeface="Arial" pitchFamily="34" charset="0"/>
                <a:cs typeface="Arial" pitchFamily="34" charset="0"/>
              </a:rPr>
              <a:t>The creation of new classes with the help of existing classes makes an important distinction between two approaches.</a:t>
            </a:r>
          </a:p>
          <a:p>
            <a:pPr eaLnBrk="1" hangingPunct="1"/>
            <a:endParaRPr lang="en-US" sz="2300" dirty="0">
              <a:latin typeface="Arial" pitchFamily="34" charset="0"/>
              <a:cs typeface="Arial" pitchFamily="34" charset="0"/>
            </a:endParaRPr>
          </a:p>
          <a:p>
            <a:pPr eaLnBrk="1" hangingPunct="1"/>
            <a:r>
              <a:rPr lang="en-US" sz="2300" dirty="0">
                <a:latin typeface="Arial" pitchFamily="34" charset="0"/>
                <a:cs typeface="Arial" pitchFamily="34" charset="0"/>
              </a:rPr>
              <a:t>An </a:t>
            </a:r>
            <a:r>
              <a:rPr lang="en-US" sz="2300" i="1" dirty="0">
                <a:latin typeface="Arial" pitchFamily="34" charset="0"/>
                <a:cs typeface="Arial" pitchFamily="34" charset="0"/>
              </a:rPr>
              <a:t>"is-a"</a:t>
            </a:r>
            <a:r>
              <a:rPr lang="en-US" sz="2300" dirty="0">
                <a:latin typeface="Arial" pitchFamily="34" charset="0"/>
                <a:cs typeface="Arial" pitchFamily="34" charset="0"/>
              </a:rPr>
              <a:t>  relationship declares a new class as a special “new-and-improved” case of an existing class.  In Geometry, a parallelogram </a:t>
            </a:r>
            <a:r>
              <a:rPr lang="en-US" sz="2300" i="1" dirty="0">
                <a:latin typeface="Arial" pitchFamily="34" charset="0"/>
                <a:cs typeface="Arial" pitchFamily="34" charset="0"/>
              </a:rPr>
              <a:t>"is-a"</a:t>
            </a:r>
            <a:r>
              <a:rPr lang="en-US" sz="2300" dirty="0">
                <a:latin typeface="Arial" pitchFamily="34" charset="0"/>
                <a:cs typeface="Arial" pitchFamily="34" charset="0"/>
              </a:rPr>
              <a:t>  quadrilateral with special properties.</a:t>
            </a:r>
          </a:p>
          <a:p>
            <a:pPr eaLnBrk="1" hangingPunct="1"/>
            <a:endParaRPr lang="en-US" sz="2300" dirty="0">
              <a:latin typeface="Arial" pitchFamily="34" charset="0"/>
              <a:cs typeface="Arial" pitchFamily="34" charset="0"/>
            </a:endParaRPr>
          </a:p>
          <a:p>
            <a:pPr eaLnBrk="1" hangingPunct="1"/>
            <a:r>
              <a:rPr lang="en-US" sz="2300" dirty="0">
                <a:latin typeface="Arial" pitchFamily="34" charset="0"/>
                <a:cs typeface="Arial" pitchFamily="34" charset="0"/>
              </a:rPr>
              <a:t>A </a:t>
            </a:r>
            <a:r>
              <a:rPr lang="en-US" sz="2300" i="1" dirty="0">
                <a:latin typeface="Arial" pitchFamily="34" charset="0"/>
                <a:cs typeface="Arial" pitchFamily="34" charset="0"/>
              </a:rPr>
              <a:t>“has-a”</a:t>
            </a:r>
            <a:r>
              <a:rPr lang="en-US" sz="2300" dirty="0">
                <a:latin typeface="Arial" pitchFamily="34" charset="0"/>
                <a:cs typeface="Arial" pitchFamily="34" charset="0"/>
              </a:rPr>
              <a:t>  relationship declares a new class composed of an existing class or classes.  A line </a:t>
            </a:r>
            <a:r>
              <a:rPr lang="en-US" sz="2300" i="1" dirty="0">
                <a:latin typeface="Arial" pitchFamily="34" charset="0"/>
                <a:cs typeface="Arial" pitchFamily="34" charset="0"/>
              </a:rPr>
              <a:t>"has"  </a:t>
            </a:r>
            <a:r>
              <a:rPr lang="en-US" sz="2300" dirty="0">
                <a:latin typeface="Arial" pitchFamily="34" charset="0"/>
                <a:cs typeface="Arial" pitchFamily="34" charset="0"/>
              </a:rPr>
              <a:t>points, a square </a:t>
            </a:r>
            <a:r>
              <a:rPr lang="en-US" sz="2300" i="1" dirty="0">
                <a:latin typeface="Arial" pitchFamily="34" charset="0"/>
                <a:cs typeface="Arial" pitchFamily="34" charset="0"/>
              </a:rPr>
              <a:t>"has"  </a:t>
            </a:r>
            <a:r>
              <a:rPr lang="en-US" sz="2300" dirty="0">
                <a:latin typeface="Arial" pitchFamily="34" charset="0"/>
                <a:cs typeface="Arial" pitchFamily="34" charset="0"/>
              </a:rPr>
              <a:t>lines, and a cube </a:t>
            </a:r>
            <a:r>
              <a:rPr lang="en-US" sz="2300" i="1" dirty="0">
                <a:latin typeface="Arial" pitchFamily="34" charset="0"/>
                <a:cs typeface="Arial" pitchFamily="34" charset="0"/>
              </a:rPr>
              <a:t>"has"  </a:t>
            </a:r>
            <a:r>
              <a:rPr lang="en-US" sz="2300" dirty="0">
                <a:latin typeface="Arial" pitchFamily="34" charset="0"/>
                <a:cs typeface="Arial" pitchFamily="34" charset="0"/>
              </a:rPr>
              <a:t>squares.</a:t>
            </a:r>
          </a:p>
          <a:p>
            <a:pPr eaLnBrk="1" hangingPunct="1"/>
            <a:endParaRPr lang="en-US" sz="2300" dirty="0">
              <a:latin typeface="Arial" pitchFamily="34" charset="0"/>
              <a:cs typeface="Arial" pitchFamily="34" charset="0"/>
            </a:endParaRPr>
          </a:p>
          <a:p>
            <a:pPr eaLnBrk="1" hangingPunct="1"/>
            <a:r>
              <a:rPr lang="en-US" sz="2300" dirty="0">
                <a:latin typeface="Arial" pitchFamily="34" charset="0"/>
                <a:cs typeface="Arial" pitchFamily="34" charset="0"/>
              </a:rPr>
              <a:t>A truck </a:t>
            </a:r>
            <a:r>
              <a:rPr lang="en-US" sz="2300" i="1" dirty="0">
                <a:latin typeface="Arial" pitchFamily="34" charset="0"/>
                <a:cs typeface="Arial" pitchFamily="34" charset="0"/>
              </a:rPr>
              <a:t>"is-a"</a:t>
            </a:r>
            <a:r>
              <a:rPr lang="en-US" sz="2300" dirty="0">
                <a:latin typeface="Arial" pitchFamily="34" charset="0"/>
                <a:cs typeface="Arial" pitchFamily="34" charset="0"/>
              </a:rPr>
              <a:t>  car, but it </a:t>
            </a:r>
            <a:r>
              <a:rPr lang="en-US" sz="2300" i="1" dirty="0">
                <a:latin typeface="Arial" pitchFamily="34" charset="0"/>
                <a:cs typeface="Arial" pitchFamily="34" charset="0"/>
              </a:rPr>
              <a:t>"has-an"</a:t>
            </a:r>
            <a:r>
              <a:rPr lang="en-US" sz="2300" dirty="0">
                <a:latin typeface="Arial" pitchFamily="34" charset="0"/>
                <a:cs typeface="Arial" pitchFamily="34" charset="0"/>
              </a:rPr>
              <a:t>  engine</a:t>
            </a:r>
            <a:r>
              <a:rPr lang="en-US" sz="2300" dirty="0" smtClean="0">
                <a:latin typeface="Arial" pitchFamily="34" charset="0"/>
                <a:cs typeface="Arial" pitchFamily="34" charset="0"/>
              </a:rPr>
              <a:t>.</a:t>
            </a:r>
          </a:p>
          <a:p>
            <a:pPr eaLnBrk="1" hangingPunct="1"/>
            <a:endParaRPr lang="en-US" sz="2300" dirty="0">
              <a:latin typeface="Arial" pitchFamily="34" charset="0"/>
              <a:cs typeface="Arial" pitchFamily="34" charset="0"/>
            </a:endParaRPr>
          </a:p>
          <a:p>
            <a:r>
              <a:rPr lang="en-US" sz="2300" dirty="0">
                <a:latin typeface="Arial" pitchFamily="34" charset="0"/>
                <a:cs typeface="Arial" pitchFamily="34" charset="0"/>
              </a:rPr>
              <a:t>In computer science an </a:t>
            </a:r>
            <a:r>
              <a:rPr lang="en-US" sz="2300" i="1" dirty="0">
                <a:latin typeface="Arial" pitchFamily="34" charset="0"/>
                <a:cs typeface="Arial" pitchFamily="34" charset="0"/>
              </a:rPr>
              <a:t>"is-a"</a:t>
            </a:r>
            <a:r>
              <a:rPr lang="en-US" sz="2300" dirty="0">
                <a:latin typeface="Arial" pitchFamily="34" charset="0"/>
                <a:cs typeface="Arial" pitchFamily="34" charset="0"/>
              </a:rPr>
              <a:t> relationship involves </a:t>
            </a:r>
            <a:r>
              <a:rPr lang="en-US" sz="2300" i="1" dirty="0">
                <a:latin typeface="Arial" pitchFamily="34" charset="0"/>
                <a:cs typeface="Arial" pitchFamily="34" charset="0"/>
              </a:rPr>
              <a:t>class interaction </a:t>
            </a:r>
            <a:r>
              <a:rPr lang="en-US" sz="2300" dirty="0">
                <a:latin typeface="Arial" pitchFamily="34" charset="0"/>
                <a:cs typeface="Arial" pitchFamily="34" charset="0"/>
              </a:rPr>
              <a:t> that is called </a:t>
            </a:r>
            <a:r>
              <a:rPr lang="en-US" sz="2300" i="1" dirty="0">
                <a:latin typeface="Arial" pitchFamily="34" charset="0"/>
                <a:cs typeface="Arial" pitchFamily="34" charset="0"/>
              </a:rPr>
              <a:t>inheritance</a:t>
            </a:r>
            <a:r>
              <a:rPr lang="en-US" sz="2300" dirty="0">
                <a:latin typeface="Arial" pitchFamily="34" charset="0"/>
                <a:cs typeface="Arial" pitchFamily="34" charset="0"/>
              </a:rPr>
              <a:t> and a </a:t>
            </a:r>
            <a:r>
              <a:rPr lang="en-US" sz="2300" i="1" dirty="0">
                <a:latin typeface="Arial" pitchFamily="34" charset="0"/>
                <a:cs typeface="Arial" pitchFamily="34" charset="0"/>
              </a:rPr>
              <a:t>"has-a"</a:t>
            </a:r>
            <a:r>
              <a:rPr lang="en-US" sz="2300" dirty="0">
                <a:latin typeface="Arial" pitchFamily="34" charset="0"/>
                <a:cs typeface="Arial" pitchFamily="34" charset="0"/>
              </a:rPr>
              <a:t> relationship involves class interaction that is called </a:t>
            </a:r>
            <a:r>
              <a:rPr lang="en-US" sz="2300" i="1" dirty="0">
                <a:latin typeface="Arial" pitchFamily="34" charset="0"/>
                <a:cs typeface="Arial" pitchFamily="34" charset="0"/>
              </a:rPr>
              <a:t>composition</a:t>
            </a:r>
            <a:r>
              <a:rPr lang="en-US" sz="2300" dirty="0" smtClean="0">
                <a:latin typeface="Arial" pitchFamily="34" charset="0"/>
                <a:cs typeface="Arial" pitchFamily="34" charset="0"/>
              </a:rPr>
              <a:t>. </a:t>
            </a:r>
            <a:r>
              <a:rPr lang="en-US" sz="2300" dirty="0">
                <a:latin typeface="Arial" pitchFamily="34" charset="0"/>
                <a:cs typeface="Arial" pitchFamily="34" charset="0"/>
              </a:rPr>
              <a:t> </a:t>
            </a:r>
          </a:p>
        </p:txBody>
      </p:sp>
    </p:spTree>
    <p:extLst>
      <p:ext uri="{BB962C8B-B14F-4D97-AF65-F5344CB8AC3E}">
        <p14:creationId xmlns:p14="http://schemas.microsoft.com/office/powerpoint/2010/main" val="13841703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74787" y="80466"/>
            <a:ext cx="5394425" cy="923330"/>
          </a:xfrm>
          <a:noFill/>
        </p:spPr>
        <p:txBody>
          <a:bodyPr wrap="none" lIns="91440" tIns="45720" rIns="91440" bIns="45720">
            <a:spAutoFit/>
          </a:bodyPr>
          <a:lstStyle/>
          <a:p>
            <a:r>
              <a:rPr lang="en-US" sz="5400" b="1"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ea typeface="+mn-ea"/>
                <a:cs typeface="+mn-cs"/>
              </a:rPr>
              <a:t>Subclass Methods</a:t>
            </a:r>
          </a:p>
        </p:txBody>
      </p:sp>
      <p:sp>
        <p:nvSpPr>
          <p:cNvPr id="5123" name="Text Box 3"/>
          <p:cNvSpPr txBox="1">
            <a:spLocks noChangeArrowheads="1"/>
          </p:cNvSpPr>
          <p:nvPr/>
        </p:nvSpPr>
        <p:spPr bwMode="auto">
          <a:xfrm>
            <a:off x="152400" y="1084263"/>
            <a:ext cx="8839200" cy="3693319"/>
          </a:xfrm>
          <a:prstGeom prst="rect">
            <a:avLst/>
          </a:prstGeom>
          <a:solidFill>
            <a:schemeClr val="tx2">
              <a:lumMod val="40000"/>
              <a:lumOff val="60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r>
              <a:rPr lang="en-US" sz="2600" dirty="0">
                <a:latin typeface="Arial" pitchFamily="34" charset="0"/>
                <a:cs typeface="Arial" pitchFamily="34" charset="0"/>
              </a:rPr>
              <a:t>Never alter a well-designed, and tested, existing class.</a:t>
            </a:r>
          </a:p>
          <a:p>
            <a:r>
              <a:rPr lang="en-US" sz="2600" dirty="0">
                <a:latin typeface="Arial" pitchFamily="34" charset="0"/>
                <a:cs typeface="Arial" pitchFamily="34" charset="0"/>
              </a:rPr>
              <a:t> </a:t>
            </a:r>
          </a:p>
          <a:p>
            <a:r>
              <a:rPr lang="en-US" sz="2600" dirty="0">
                <a:latin typeface="Arial" pitchFamily="34" charset="0"/>
                <a:cs typeface="Arial" pitchFamily="34" charset="0"/>
              </a:rPr>
              <a:t>Write a new subclass class to use the methods of the existing class and create new methods in your new class</a:t>
            </a:r>
            <a:r>
              <a:rPr lang="en-US" sz="2600" dirty="0" smtClean="0">
                <a:latin typeface="Arial" pitchFamily="34" charset="0"/>
                <a:cs typeface="Arial" pitchFamily="34" charset="0"/>
              </a:rPr>
              <a:t>.</a:t>
            </a:r>
          </a:p>
          <a:p>
            <a:endParaRPr lang="en-US" sz="2600" dirty="0">
              <a:latin typeface="Arial" pitchFamily="34" charset="0"/>
              <a:cs typeface="Arial" pitchFamily="34" charset="0"/>
            </a:endParaRPr>
          </a:p>
          <a:p>
            <a:pPr eaLnBrk="1" hangingPunct="1"/>
            <a:r>
              <a:rPr lang="en-US" sz="2600" dirty="0">
                <a:latin typeface="Arial" pitchFamily="34" charset="0"/>
                <a:cs typeface="Arial" pitchFamily="34" charset="0"/>
              </a:rPr>
              <a:t>Write methods in the subclass that are </a:t>
            </a:r>
            <a:r>
              <a:rPr lang="en-US" sz="2600" i="1" dirty="0">
                <a:latin typeface="Arial" pitchFamily="34" charset="0"/>
                <a:cs typeface="Arial" pitchFamily="34" charset="0"/>
              </a:rPr>
              <a:t>re</a:t>
            </a:r>
            <a:r>
              <a:rPr lang="en-US" sz="2600" dirty="0">
                <a:latin typeface="Arial" pitchFamily="34" charset="0"/>
                <a:cs typeface="Arial" pitchFamily="34" charset="0"/>
              </a:rPr>
              <a:t>-</a:t>
            </a:r>
            <a:r>
              <a:rPr lang="en-US" sz="2600" i="1" dirty="0">
                <a:latin typeface="Arial" pitchFamily="34" charset="0"/>
                <a:cs typeface="Arial" pitchFamily="34" charset="0"/>
              </a:rPr>
              <a:t>definitions</a:t>
            </a:r>
            <a:r>
              <a:rPr lang="en-US" sz="2600" dirty="0">
                <a:latin typeface="Arial" pitchFamily="34" charset="0"/>
                <a:cs typeface="Arial" pitchFamily="34" charset="0"/>
              </a:rPr>
              <a:t> </a:t>
            </a:r>
            <a:endParaRPr lang="en-US" sz="2600" dirty="0" smtClean="0">
              <a:latin typeface="Arial" pitchFamily="34" charset="0"/>
              <a:cs typeface="Arial" pitchFamily="34" charset="0"/>
            </a:endParaRPr>
          </a:p>
          <a:p>
            <a:pPr eaLnBrk="1" hangingPunct="1"/>
            <a:r>
              <a:rPr lang="en-US" sz="2600" dirty="0" smtClean="0">
                <a:latin typeface="Arial" pitchFamily="34" charset="0"/>
                <a:cs typeface="Arial" pitchFamily="34" charset="0"/>
              </a:rPr>
              <a:t>of </a:t>
            </a:r>
            <a:r>
              <a:rPr lang="en-US" sz="2600" dirty="0">
                <a:latin typeface="Arial" pitchFamily="34" charset="0"/>
                <a:cs typeface="Arial" pitchFamily="34" charset="0"/>
              </a:rPr>
              <a:t>the existing superclass methods or write totally </a:t>
            </a:r>
            <a:r>
              <a:rPr lang="en-US" sz="2600" i="1" dirty="0">
                <a:latin typeface="Arial" pitchFamily="34" charset="0"/>
                <a:cs typeface="Arial" pitchFamily="34" charset="0"/>
              </a:rPr>
              <a:t>new</a:t>
            </a:r>
            <a:r>
              <a:rPr lang="en-US" sz="2600" dirty="0">
                <a:latin typeface="Arial" pitchFamily="34" charset="0"/>
                <a:cs typeface="Arial" pitchFamily="34" charset="0"/>
              </a:rPr>
              <a:t>-</a:t>
            </a:r>
            <a:r>
              <a:rPr lang="en-US" sz="2600" i="1" dirty="0">
                <a:latin typeface="Arial" pitchFamily="34" charset="0"/>
                <a:cs typeface="Arial" pitchFamily="34" charset="0"/>
              </a:rPr>
              <a:t>definitions</a:t>
            </a:r>
            <a:r>
              <a:rPr lang="en-US" sz="2600" i="1" dirty="0" smtClean="0">
                <a:latin typeface="Arial" pitchFamily="34" charset="0"/>
                <a:cs typeface="Arial" pitchFamily="34" charset="0"/>
              </a:rPr>
              <a: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137598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7" name="WordArt 18"/>
          <p:cNvSpPr>
            <a:spLocks noChangeArrowheads="1" noChangeShapeType="1" noTextEdit="1"/>
          </p:cNvSpPr>
          <p:nvPr/>
        </p:nvSpPr>
        <p:spPr bwMode="auto">
          <a:xfrm>
            <a:off x="2901557" y="457200"/>
            <a:ext cx="3331360" cy="923330"/>
          </a:xfrm>
          <a:prstGeom prst="rect">
            <a:avLst/>
          </a:prstGeom>
          <a:noFill/>
        </p:spPr>
        <p:txBody>
          <a:bodyPr wrap="none" lIns="91440" tIns="45720" rIns="91440" bIns="45720">
            <a:spAutoFit/>
          </a:bodyPr>
          <a:lstStyle/>
          <a:p>
            <a:pPr algn="ctr"/>
            <a:r>
              <a:rPr lang="en-US" sz="5400" kern="1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mpact"/>
              </a:rPr>
              <a:t>Section 9.4</a:t>
            </a:r>
          </a:p>
        </p:txBody>
      </p:sp>
      <p:sp>
        <p:nvSpPr>
          <p:cNvPr id="6148" name="WordArt 2"/>
          <p:cNvSpPr>
            <a:spLocks noChangeArrowheads="1" noChangeShapeType="1" noTextEdit="1"/>
          </p:cNvSpPr>
          <p:nvPr/>
        </p:nvSpPr>
        <p:spPr bwMode="auto">
          <a:xfrm>
            <a:off x="3517121" y="3124200"/>
            <a:ext cx="2262158"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Class</a:t>
            </a:r>
          </a:p>
        </p:txBody>
      </p:sp>
      <p:sp>
        <p:nvSpPr>
          <p:cNvPr id="5" name="WordArt 2"/>
          <p:cNvSpPr>
            <a:spLocks noChangeArrowheads="1" noChangeShapeType="1" noTextEdit="1"/>
          </p:cNvSpPr>
          <p:nvPr/>
        </p:nvSpPr>
        <p:spPr bwMode="auto">
          <a:xfrm>
            <a:off x="2815999" y="3995821"/>
            <a:ext cx="3664400" cy="923330"/>
          </a:xfrm>
          <a:prstGeom prst="rect">
            <a:avLst/>
          </a:prstGeom>
          <a:noFill/>
        </p:spPr>
        <p:txBody>
          <a:bodyPr wrap="none" lIns="91440" tIns="45720" rIns="91440" bIns="45720">
            <a:spAutoFit/>
          </a:bodyPr>
          <a:lstStyle/>
          <a:p>
            <a:pPr algn="ctr"/>
            <a:r>
              <a:rPr lang="en-US" sz="540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Members</a:t>
            </a:r>
          </a:p>
        </p:txBody>
      </p:sp>
      <p:sp>
        <p:nvSpPr>
          <p:cNvPr id="2" name="Rectangle 1"/>
          <p:cNvSpPr/>
          <p:nvPr/>
        </p:nvSpPr>
        <p:spPr>
          <a:xfrm>
            <a:off x="2593791" y="2252365"/>
            <a:ext cx="4108817" cy="923330"/>
          </a:xfrm>
          <a:prstGeom prst="rect">
            <a:avLst/>
          </a:prstGeom>
          <a:noFill/>
        </p:spPr>
        <p:txBody>
          <a:bodyPr wrap="square" lIns="91440" tIns="45720" rIns="91440" bIns="45720">
            <a:spAutoFit/>
          </a:bodyPr>
          <a:lstStyle/>
          <a:p>
            <a:pPr algn="ctr"/>
            <a:r>
              <a:rPr lang="en-US" sz="5400" b="0" kern="1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Arial Black"/>
              </a:rPr>
              <a:t>Accessing</a:t>
            </a:r>
          </a:p>
        </p:txBody>
      </p:sp>
    </p:spTree>
    <p:extLst>
      <p:ext uri="{BB962C8B-B14F-4D97-AF65-F5344CB8AC3E}">
        <p14:creationId xmlns:p14="http://schemas.microsoft.com/office/powerpoint/2010/main" val="33473399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6858000"/>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lnSpc>
                <a:spcPct val="90000"/>
              </a:lnSpc>
              <a:tabLst>
                <a:tab pos="457200" algn="l"/>
                <a:tab pos="914400" algn="l"/>
                <a:tab pos="1371600" algn="l"/>
              </a:tabLst>
            </a:pPr>
            <a:r>
              <a:rPr lang="en-US" sz="1800" dirty="0">
                <a:latin typeface="Times New Roman" pitchFamily="18" charset="0"/>
              </a:rPr>
              <a:t>// Java0905.java</a:t>
            </a:r>
          </a:p>
          <a:p>
            <a:pPr eaLnBrk="1" hangingPunct="1">
              <a:lnSpc>
                <a:spcPct val="90000"/>
              </a:lnSpc>
              <a:tabLst>
                <a:tab pos="457200" algn="l"/>
                <a:tab pos="914400" algn="l"/>
                <a:tab pos="1371600" algn="l"/>
              </a:tabLst>
            </a:pPr>
            <a:r>
              <a:rPr lang="en-US" sz="1800" dirty="0">
                <a:latin typeface="Times New Roman" pitchFamily="18" charset="0"/>
              </a:rPr>
              <a:t>// This program demonstrates fundamental inheritance with &lt;extends&gt;.</a:t>
            </a:r>
          </a:p>
          <a:p>
            <a:pPr eaLnBrk="1" hangingPunct="1">
              <a:lnSpc>
                <a:spcPct val="90000"/>
              </a:lnSpc>
              <a:tabLst>
                <a:tab pos="457200" algn="l"/>
                <a:tab pos="914400" algn="l"/>
                <a:tab pos="1371600" algn="l"/>
              </a:tabLst>
            </a:pPr>
            <a:r>
              <a:rPr lang="en-US" sz="1800" dirty="0">
                <a:latin typeface="Times New Roman" pitchFamily="18" charset="0"/>
              </a:rPr>
              <a:t>// There are no constructors yet, which results in Java handling the</a:t>
            </a:r>
          </a:p>
          <a:p>
            <a:pPr eaLnBrk="1" hangingPunct="1">
              <a:lnSpc>
                <a:spcPct val="90000"/>
              </a:lnSpc>
              <a:tabLst>
                <a:tab pos="457200" algn="l"/>
                <a:tab pos="914400" algn="l"/>
                <a:tab pos="1371600" algn="l"/>
              </a:tabLst>
            </a:pPr>
            <a:r>
              <a:rPr lang="en-US" sz="1800" dirty="0">
                <a:latin typeface="Times New Roman" pitchFamily="18" charset="0"/>
              </a:rPr>
              <a:t>// construction and assigning default values to the attributes.</a:t>
            </a:r>
          </a:p>
          <a:p>
            <a:pPr eaLnBrk="1" hangingPunct="1">
              <a:lnSpc>
                <a:spcPct val="90000"/>
              </a:lnSpc>
              <a:tabLst>
                <a:tab pos="457200" algn="l"/>
                <a:tab pos="914400" algn="l"/>
                <a:tab pos="1371600" algn="l"/>
              </a:tabLst>
            </a:pPr>
            <a:endParaRPr lang="en-US" sz="14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public class Java0905</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public static void main(String </a:t>
            </a:r>
            <a:r>
              <a:rPr lang="en-US" sz="1800" dirty="0" err="1">
                <a:latin typeface="Times New Roman" pitchFamily="18" charset="0"/>
              </a:rPr>
              <a:t>args</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("\nJAVA0905\n");</a:t>
            </a:r>
          </a:p>
          <a:p>
            <a:pPr eaLnBrk="1" hangingPunct="1">
              <a:lnSpc>
                <a:spcPct val="90000"/>
              </a:lnSpc>
              <a:tabLst>
                <a:tab pos="457200" algn="l"/>
                <a:tab pos="914400" algn="l"/>
                <a:tab pos="1371600" algn="l"/>
              </a:tabLst>
            </a:pPr>
            <a:r>
              <a:rPr lang="en-US" sz="1800" dirty="0">
                <a:latin typeface="Times New Roman" pitchFamily="18" charset="0"/>
              </a:rPr>
              <a:t>		Student tom = new Student();</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("Person's age is    " + </a:t>
            </a:r>
            <a:r>
              <a:rPr lang="en-US" sz="1800" dirty="0" err="1">
                <a:latin typeface="Times New Roman" pitchFamily="18" charset="0"/>
              </a:rPr>
              <a:t>tom.getAge</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("Student's grade is " + </a:t>
            </a:r>
            <a:r>
              <a:rPr lang="en-US" sz="1800" dirty="0" err="1">
                <a:latin typeface="Times New Roman" pitchFamily="18" charset="0"/>
              </a:rPr>
              <a:t>tom.getGrade</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endParaRPr lang="en-US" sz="14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class Person</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smtClean="0">
                <a:latin typeface="Times New Roman" pitchFamily="18" charset="0"/>
              </a:rPr>
              <a:t>	private </a:t>
            </a:r>
            <a:r>
              <a:rPr lang="en-US" sz="1800" dirty="0" err="1">
                <a:latin typeface="Times New Roman" pitchFamily="18" charset="0"/>
              </a:rPr>
              <a:t>int</a:t>
            </a:r>
            <a:r>
              <a:rPr lang="en-US" sz="1800" dirty="0">
                <a:latin typeface="Times New Roman" pitchFamily="18" charset="0"/>
              </a:rPr>
              <a:t> age</a:t>
            </a:r>
            <a:r>
              <a:rPr lang="en-US" sz="1800" dirty="0" smtClean="0">
                <a:latin typeface="Times New Roman" pitchFamily="18" charset="0"/>
              </a:rPr>
              <a:t>;</a:t>
            </a:r>
            <a:endParaRPr lang="en-US" sz="10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	public </a:t>
            </a:r>
            <a:r>
              <a:rPr lang="en-US" sz="1800" dirty="0" err="1">
                <a:latin typeface="Times New Roman" pitchFamily="18" charset="0"/>
              </a:rPr>
              <a:t>int</a:t>
            </a:r>
            <a:r>
              <a:rPr lang="en-US" sz="1800" dirty="0">
                <a:latin typeface="Times New Roman" pitchFamily="18" charset="0"/>
              </a:rPr>
              <a:t> </a:t>
            </a:r>
            <a:r>
              <a:rPr lang="en-US" sz="1800" dirty="0" err="1">
                <a:latin typeface="Times New Roman" pitchFamily="18" charset="0"/>
              </a:rPr>
              <a:t>getAge</a:t>
            </a:r>
            <a:r>
              <a:rPr lang="en-US" sz="1800" dirty="0" smtClean="0">
                <a:latin typeface="Times New Roman" pitchFamily="18" charset="0"/>
              </a:rPr>
              <a:t>()   {   return </a:t>
            </a:r>
            <a:r>
              <a:rPr lang="en-US" sz="1800" dirty="0">
                <a:latin typeface="Times New Roman" pitchFamily="18" charset="0"/>
              </a:rPr>
              <a:t>age</a:t>
            </a:r>
            <a:r>
              <a:rPr lang="en-US" sz="1800" dirty="0" smtClean="0">
                <a:latin typeface="Times New Roman" pitchFamily="18" charset="0"/>
              </a:rPr>
              <a:t>;   }</a:t>
            </a:r>
            <a:endParaRPr lang="en-US" sz="18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endParaRPr lang="en-US" sz="14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class Student </a:t>
            </a:r>
            <a:r>
              <a:rPr lang="en-US" sz="1800" dirty="0" smtClean="0">
                <a:latin typeface="Times New Roman" pitchFamily="18" charset="0"/>
              </a:rPr>
              <a:t> </a:t>
            </a:r>
            <a:r>
              <a:rPr lang="en-US" sz="1800" dirty="0">
                <a:latin typeface="Times New Roman" pitchFamily="18" charset="0"/>
              </a:rPr>
              <a:t>extends Person</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private </a:t>
            </a:r>
            <a:r>
              <a:rPr lang="en-US" sz="1800" dirty="0" err="1">
                <a:latin typeface="Times New Roman" pitchFamily="18" charset="0"/>
              </a:rPr>
              <a:t>int</a:t>
            </a:r>
            <a:r>
              <a:rPr lang="en-US" sz="1800" dirty="0">
                <a:latin typeface="Times New Roman" pitchFamily="18" charset="0"/>
              </a:rPr>
              <a:t> grade</a:t>
            </a:r>
            <a:r>
              <a:rPr lang="en-US" sz="1800" dirty="0" smtClean="0">
                <a:latin typeface="Times New Roman" pitchFamily="18" charset="0"/>
              </a:rPr>
              <a:t>;</a:t>
            </a:r>
            <a:endParaRPr lang="en-US" sz="10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	public </a:t>
            </a:r>
            <a:r>
              <a:rPr lang="en-US" sz="1800" dirty="0" err="1">
                <a:latin typeface="Times New Roman" pitchFamily="18" charset="0"/>
              </a:rPr>
              <a:t>int</a:t>
            </a:r>
            <a:r>
              <a:rPr lang="en-US" sz="1800" dirty="0">
                <a:latin typeface="Times New Roman" pitchFamily="18" charset="0"/>
              </a:rPr>
              <a:t> </a:t>
            </a:r>
            <a:r>
              <a:rPr lang="en-US" sz="1800" dirty="0" err="1">
                <a:latin typeface="Times New Roman" pitchFamily="18" charset="0"/>
              </a:rPr>
              <a:t>getGrade</a:t>
            </a:r>
            <a:r>
              <a:rPr lang="en-US" sz="1800" dirty="0" smtClean="0">
                <a:latin typeface="Times New Roman" pitchFamily="18" charset="0"/>
              </a:rPr>
              <a:t>()   {   return </a:t>
            </a:r>
            <a:r>
              <a:rPr lang="en-US" sz="1800" dirty="0">
                <a:latin typeface="Times New Roman" pitchFamily="18" charset="0"/>
              </a:rPr>
              <a:t>grade</a:t>
            </a:r>
            <a:r>
              <a:rPr lang="en-US" sz="1800" dirty="0" smtClean="0">
                <a:latin typeface="Times New Roman" pitchFamily="18" charset="0"/>
              </a:rPr>
              <a:t>;   }</a:t>
            </a:r>
            <a:endParaRPr lang="en-US" sz="1800" dirty="0">
              <a:latin typeface="Times New Roman" pitchFamily="18" charset="0"/>
            </a:endParaRPr>
          </a:p>
          <a:p>
            <a:pPr eaLnBrk="1" hangingPunct="1">
              <a:lnSpc>
                <a:spcPct val="90000"/>
              </a:lnSpc>
              <a:tabLst>
                <a:tab pos="457200" algn="l"/>
                <a:tab pos="914400" algn="l"/>
                <a:tab pos="1371600" algn="l"/>
              </a:tabLst>
            </a:pPr>
            <a:r>
              <a:rPr lang="en-US" sz="1800" dirty="0" smtClean="0">
                <a:latin typeface="Times New Roman" pitchFamily="18" charset="0"/>
              </a:rPr>
              <a:t>}</a:t>
            </a:r>
            <a:endParaRPr lang="en-US" sz="1800" dirty="0">
              <a:latin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48443"/>
            <a:ext cx="4624741" cy="229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1808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0" y="0"/>
            <a:ext cx="9144000" cy="6858000"/>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lnSpc>
                <a:spcPct val="90000"/>
              </a:lnSpc>
              <a:tabLst>
                <a:tab pos="457200" algn="l"/>
                <a:tab pos="914400" algn="l"/>
                <a:tab pos="1371600" algn="l"/>
              </a:tabLst>
            </a:pPr>
            <a:r>
              <a:rPr lang="en-US" sz="1800" dirty="0">
                <a:latin typeface="Times New Roman" pitchFamily="18" charset="0"/>
              </a:rPr>
              <a:t>// Java0905.java</a:t>
            </a:r>
          </a:p>
          <a:p>
            <a:pPr eaLnBrk="1" hangingPunct="1">
              <a:lnSpc>
                <a:spcPct val="90000"/>
              </a:lnSpc>
              <a:tabLst>
                <a:tab pos="457200" algn="l"/>
                <a:tab pos="914400" algn="l"/>
                <a:tab pos="1371600" algn="l"/>
              </a:tabLst>
            </a:pPr>
            <a:r>
              <a:rPr lang="en-US" sz="1800" dirty="0">
                <a:latin typeface="Times New Roman" pitchFamily="18" charset="0"/>
              </a:rPr>
              <a:t>// This program demonstrates fundamental inheritance with &lt;extends&gt;.</a:t>
            </a:r>
          </a:p>
          <a:p>
            <a:pPr eaLnBrk="1" hangingPunct="1">
              <a:lnSpc>
                <a:spcPct val="90000"/>
              </a:lnSpc>
              <a:tabLst>
                <a:tab pos="457200" algn="l"/>
                <a:tab pos="914400" algn="l"/>
                <a:tab pos="1371600" algn="l"/>
              </a:tabLst>
            </a:pPr>
            <a:r>
              <a:rPr lang="en-US" sz="1800" dirty="0">
                <a:latin typeface="Times New Roman" pitchFamily="18" charset="0"/>
              </a:rPr>
              <a:t>// There are no constructors yet, which results in Java handling the</a:t>
            </a:r>
          </a:p>
          <a:p>
            <a:pPr eaLnBrk="1" hangingPunct="1">
              <a:lnSpc>
                <a:spcPct val="90000"/>
              </a:lnSpc>
              <a:tabLst>
                <a:tab pos="457200" algn="l"/>
                <a:tab pos="914400" algn="l"/>
                <a:tab pos="1371600" algn="l"/>
              </a:tabLst>
            </a:pPr>
            <a:r>
              <a:rPr lang="en-US" sz="1800" dirty="0">
                <a:latin typeface="Times New Roman" pitchFamily="18" charset="0"/>
              </a:rPr>
              <a:t>// construction and assigning default values to the attributes.</a:t>
            </a:r>
          </a:p>
          <a:p>
            <a:pPr eaLnBrk="1" hangingPunct="1">
              <a:lnSpc>
                <a:spcPct val="90000"/>
              </a:lnSpc>
              <a:tabLst>
                <a:tab pos="457200" algn="l"/>
                <a:tab pos="914400" algn="l"/>
                <a:tab pos="1371600" algn="l"/>
              </a:tabLst>
            </a:pPr>
            <a:endParaRPr lang="en-US" sz="14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public class Java0905</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public static void main(String </a:t>
            </a:r>
            <a:r>
              <a:rPr lang="en-US" sz="1800" dirty="0" err="1">
                <a:latin typeface="Times New Roman" pitchFamily="18" charset="0"/>
              </a:rPr>
              <a:t>args</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("\nJAVA0905\n");</a:t>
            </a:r>
          </a:p>
          <a:p>
            <a:pPr eaLnBrk="1" hangingPunct="1">
              <a:lnSpc>
                <a:spcPct val="90000"/>
              </a:lnSpc>
              <a:tabLst>
                <a:tab pos="457200" algn="l"/>
                <a:tab pos="914400" algn="l"/>
                <a:tab pos="1371600" algn="l"/>
              </a:tabLst>
            </a:pPr>
            <a:r>
              <a:rPr lang="en-US" sz="1800" dirty="0">
                <a:latin typeface="Times New Roman" pitchFamily="18" charset="0"/>
              </a:rPr>
              <a:t>		Student tom = new Student();</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("Person's age is    " + </a:t>
            </a:r>
            <a:r>
              <a:rPr lang="en-US" sz="1800" dirty="0" err="1">
                <a:latin typeface="Times New Roman" pitchFamily="18" charset="0"/>
              </a:rPr>
              <a:t>tom.getAge</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("Student's grade is " + </a:t>
            </a:r>
            <a:r>
              <a:rPr lang="en-US" sz="1800" dirty="0" err="1">
                <a:latin typeface="Times New Roman" pitchFamily="18" charset="0"/>
              </a:rPr>
              <a:t>tom.getGrade</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endParaRPr lang="en-US" sz="14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class Person</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smtClean="0">
                <a:latin typeface="Times New Roman" pitchFamily="18" charset="0"/>
              </a:rPr>
              <a:t>	private </a:t>
            </a:r>
            <a:r>
              <a:rPr lang="en-US" sz="1800" dirty="0" err="1">
                <a:latin typeface="Times New Roman" pitchFamily="18" charset="0"/>
              </a:rPr>
              <a:t>int</a:t>
            </a:r>
            <a:r>
              <a:rPr lang="en-US" sz="1800" dirty="0">
                <a:latin typeface="Times New Roman" pitchFamily="18" charset="0"/>
              </a:rPr>
              <a:t> age</a:t>
            </a:r>
            <a:r>
              <a:rPr lang="en-US" sz="1800" dirty="0" smtClean="0">
                <a:latin typeface="Times New Roman" pitchFamily="18" charset="0"/>
              </a:rPr>
              <a:t>;</a:t>
            </a:r>
            <a:endParaRPr lang="en-US" sz="10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	public </a:t>
            </a:r>
            <a:r>
              <a:rPr lang="en-US" sz="1800" dirty="0" err="1">
                <a:latin typeface="Times New Roman" pitchFamily="18" charset="0"/>
              </a:rPr>
              <a:t>int</a:t>
            </a:r>
            <a:r>
              <a:rPr lang="en-US" sz="1800" dirty="0">
                <a:latin typeface="Times New Roman" pitchFamily="18" charset="0"/>
              </a:rPr>
              <a:t> </a:t>
            </a:r>
            <a:r>
              <a:rPr lang="en-US" sz="1800" dirty="0" err="1">
                <a:latin typeface="Times New Roman" pitchFamily="18" charset="0"/>
              </a:rPr>
              <a:t>getAge</a:t>
            </a:r>
            <a:r>
              <a:rPr lang="en-US" sz="1800" dirty="0" smtClean="0">
                <a:latin typeface="Times New Roman" pitchFamily="18" charset="0"/>
              </a:rPr>
              <a:t>()   {   return </a:t>
            </a:r>
            <a:r>
              <a:rPr lang="en-US" sz="1800" dirty="0">
                <a:latin typeface="Times New Roman" pitchFamily="18" charset="0"/>
              </a:rPr>
              <a:t>age</a:t>
            </a:r>
            <a:r>
              <a:rPr lang="en-US" sz="1800" dirty="0" smtClean="0">
                <a:latin typeface="Times New Roman" pitchFamily="18" charset="0"/>
              </a:rPr>
              <a:t>;   }</a:t>
            </a:r>
            <a:endParaRPr lang="en-US" sz="18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endParaRPr lang="en-US" sz="14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class Student </a:t>
            </a:r>
            <a:r>
              <a:rPr lang="en-US" sz="1800" b="0" dirty="0">
                <a:solidFill>
                  <a:srgbClr val="006000"/>
                </a:solidFill>
              </a:rPr>
              <a:t>// extends Person</a:t>
            </a:r>
          </a:p>
          <a:p>
            <a:pPr eaLnBrk="1" hangingPunct="1">
              <a:lnSpc>
                <a:spcPct val="90000"/>
              </a:lnSpc>
              <a:tabLst>
                <a:tab pos="457200" algn="l"/>
                <a:tab pos="914400" algn="l"/>
                <a:tab pos="1371600" algn="l"/>
              </a:tabLst>
            </a:pPr>
            <a:r>
              <a:rPr lang="en-US" sz="1800" dirty="0">
                <a:latin typeface="Times New Roman" pitchFamily="18" charset="0"/>
              </a:rPr>
              <a:t>{</a:t>
            </a:r>
          </a:p>
          <a:p>
            <a:pPr eaLnBrk="1" hangingPunct="1">
              <a:lnSpc>
                <a:spcPct val="90000"/>
              </a:lnSpc>
              <a:tabLst>
                <a:tab pos="457200" algn="l"/>
                <a:tab pos="914400" algn="l"/>
                <a:tab pos="1371600" algn="l"/>
              </a:tabLst>
            </a:pPr>
            <a:r>
              <a:rPr lang="en-US" sz="1800" dirty="0">
                <a:latin typeface="Times New Roman" pitchFamily="18" charset="0"/>
              </a:rPr>
              <a:t>	private </a:t>
            </a:r>
            <a:r>
              <a:rPr lang="en-US" sz="1800" dirty="0" err="1">
                <a:latin typeface="Times New Roman" pitchFamily="18" charset="0"/>
              </a:rPr>
              <a:t>int</a:t>
            </a:r>
            <a:r>
              <a:rPr lang="en-US" sz="1800" dirty="0">
                <a:latin typeface="Times New Roman" pitchFamily="18" charset="0"/>
              </a:rPr>
              <a:t> grade</a:t>
            </a:r>
            <a:r>
              <a:rPr lang="en-US" sz="1800" dirty="0" smtClean="0">
                <a:latin typeface="Times New Roman" pitchFamily="18" charset="0"/>
              </a:rPr>
              <a:t>;</a:t>
            </a:r>
            <a:endParaRPr lang="en-US" sz="1000" dirty="0">
              <a:latin typeface="Times New Roman" pitchFamily="18" charset="0"/>
            </a:endParaRPr>
          </a:p>
          <a:p>
            <a:pPr eaLnBrk="1" hangingPunct="1">
              <a:lnSpc>
                <a:spcPct val="90000"/>
              </a:lnSpc>
              <a:tabLst>
                <a:tab pos="457200" algn="l"/>
                <a:tab pos="914400" algn="l"/>
                <a:tab pos="1371600" algn="l"/>
              </a:tabLst>
            </a:pPr>
            <a:r>
              <a:rPr lang="en-US" sz="1800" dirty="0">
                <a:latin typeface="Times New Roman" pitchFamily="18" charset="0"/>
              </a:rPr>
              <a:t>	public </a:t>
            </a:r>
            <a:r>
              <a:rPr lang="en-US" sz="1800" dirty="0" err="1">
                <a:latin typeface="Times New Roman" pitchFamily="18" charset="0"/>
              </a:rPr>
              <a:t>int</a:t>
            </a:r>
            <a:r>
              <a:rPr lang="en-US" sz="1800" dirty="0">
                <a:latin typeface="Times New Roman" pitchFamily="18" charset="0"/>
              </a:rPr>
              <a:t> </a:t>
            </a:r>
            <a:r>
              <a:rPr lang="en-US" sz="1800" dirty="0" err="1">
                <a:latin typeface="Times New Roman" pitchFamily="18" charset="0"/>
              </a:rPr>
              <a:t>getGrade</a:t>
            </a:r>
            <a:r>
              <a:rPr lang="en-US" sz="1800" dirty="0" smtClean="0">
                <a:latin typeface="Times New Roman" pitchFamily="18" charset="0"/>
              </a:rPr>
              <a:t>()   {   return </a:t>
            </a:r>
            <a:r>
              <a:rPr lang="en-US" sz="1800" dirty="0">
                <a:latin typeface="Times New Roman" pitchFamily="18" charset="0"/>
              </a:rPr>
              <a:t>grade</a:t>
            </a:r>
            <a:r>
              <a:rPr lang="en-US" sz="1800" dirty="0" smtClean="0">
                <a:latin typeface="Times New Roman" pitchFamily="18" charset="0"/>
              </a:rPr>
              <a:t>;   }</a:t>
            </a:r>
            <a:endParaRPr lang="en-US" sz="1800" dirty="0">
              <a:latin typeface="Times New Roman" pitchFamily="18" charset="0"/>
            </a:endParaRPr>
          </a:p>
          <a:p>
            <a:pPr eaLnBrk="1" hangingPunct="1">
              <a:lnSpc>
                <a:spcPct val="90000"/>
              </a:lnSpc>
              <a:tabLst>
                <a:tab pos="457200" algn="l"/>
                <a:tab pos="914400" algn="l"/>
                <a:tab pos="1371600" algn="l"/>
              </a:tabLst>
            </a:pPr>
            <a:r>
              <a:rPr lang="en-US" sz="1800" dirty="0" smtClean="0">
                <a:latin typeface="Times New Roman" pitchFamily="18" charset="0"/>
              </a:rPr>
              <a:t>}</a:t>
            </a:r>
            <a:endParaRPr lang="en-US" sz="1800" dirty="0">
              <a:latin typeface="Times New Roman" pitchFamily="18" charset="0"/>
            </a:endParaRPr>
          </a:p>
        </p:txBody>
      </p:sp>
      <p:sp>
        <p:nvSpPr>
          <p:cNvPr id="6" name="Text Box 3"/>
          <p:cNvSpPr txBox="1">
            <a:spLocks noChangeArrowheads="1"/>
          </p:cNvSpPr>
          <p:nvPr/>
        </p:nvSpPr>
        <p:spPr bwMode="auto">
          <a:xfrm>
            <a:off x="2512423" y="3886200"/>
            <a:ext cx="6096000" cy="461665"/>
          </a:xfrm>
          <a:prstGeom prst="rect">
            <a:avLst/>
          </a:prstGeom>
          <a:solidFill>
            <a:schemeClr val="accent1">
              <a:lumMod val="60000"/>
              <a:lumOff val="40000"/>
            </a:schemeClr>
          </a:solidFill>
          <a:ln w="57150">
            <a:solidFill>
              <a:schemeClr val="tx1"/>
            </a:solidFill>
            <a:miter lim="800000"/>
            <a:headEnd/>
            <a:tailEnd/>
          </a:ln>
        </p:spPr>
        <p:txBody>
          <a:bodyPr wrap="square">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eaLnBrk="1" hangingPunct="1"/>
            <a:r>
              <a:rPr lang="en-US" sz="2400" dirty="0" smtClean="0">
                <a:latin typeface="Arial" pitchFamily="34" charset="0"/>
                <a:cs typeface="Arial" pitchFamily="34" charset="0"/>
              </a:rPr>
              <a:t>Output with </a:t>
            </a:r>
            <a:r>
              <a:rPr lang="en-US" sz="2400" b="0" dirty="0" smtClean="0">
                <a:cs typeface="Arial" pitchFamily="34" charset="0"/>
              </a:rPr>
              <a:t>extends Person </a:t>
            </a:r>
            <a:r>
              <a:rPr lang="en-US" sz="2400" dirty="0" smtClean="0">
                <a:latin typeface="Arial" pitchFamily="34" charset="0"/>
                <a:cs typeface="Arial" pitchFamily="34" charset="0"/>
              </a:rPr>
              <a:t>removed.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1185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6858000"/>
          </a:xfrm>
          <a:prstGeom prst="rect">
            <a:avLst/>
          </a:prstGeom>
          <a:solidFill>
            <a:schemeClr val="bg1">
              <a:lumMod val="75000"/>
            </a:schemeClr>
          </a:solidFill>
          <a:ln w="57150">
            <a:solidFill>
              <a:schemeClr val="tx1"/>
            </a:solidFill>
            <a:miter lim="800000"/>
            <a:headEnd/>
            <a:tailEnd/>
          </a:ln>
        </p:spPr>
        <p:txBody>
          <a:bodyPr>
            <a:spAutoFit/>
          </a:bodyPr>
          <a:lstStyle>
            <a:lvl1pPr eaLnBrk="0" hangingPunct="0">
              <a:defRPr sz="1900" b="1">
                <a:solidFill>
                  <a:schemeClr val="tx1"/>
                </a:solidFill>
                <a:latin typeface="Arial Black" pitchFamily="34" charset="0"/>
              </a:defRPr>
            </a:lvl1pPr>
            <a:lvl2pPr marL="742950" indent="-285750" eaLnBrk="0" hangingPunct="0">
              <a:defRPr sz="1900" b="1">
                <a:solidFill>
                  <a:schemeClr val="tx1"/>
                </a:solidFill>
                <a:latin typeface="Arial Black" pitchFamily="34" charset="0"/>
              </a:defRPr>
            </a:lvl2pPr>
            <a:lvl3pPr marL="1143000" indent="-228600" eaLnBrk="0" hangingPunct="0">
              <a:defRPr sz="1900" b="1">
                <a:solidFill>
                  <a:schemeClr val="tx1"/>
                </a:solidFill>
                <a:latin typeface="Arial Black" pitchFamily="34" charset="0"/>
              </a:defRPr>
            </a:lvl3pPr>
            <a:lvl4pPr marL="1600200" indent="-228600" eaLnBrk="0" hangingPunct="0">
              <a:defRPr sz="1900" b="1">
                <a:solidFill>
                  <a:schemeClr val="tx1"/>
                </a:solidFill>
                <a:latin typeface="Arial Black" pitchFamily="34" charset="0"/>
              </a:defRPr>
            </a:lvl4pPr>
            <a:lvl5pPr marL="2057400" indent="-228600" eaLnBrk="0" hangingPunct="0">
              <a:defRPr sz="1900" b="1">
                <a:solidFill>
                  <a:schemeClr val="tx1"/>
                </a:solidFill>
                <a:latin typeface="Arial Black" pitchFamily="34" charset="0"/>
              </a:defRPr>
            </a:lvl5pPr>
            <a:lvl6pPr marL="2514600" indent="-228600" eaLnBrk="0" fontAlgn="base" hangingPunct="0">
              <a:spcBef>
                <a:spcPct val="0"/>
              </a:spcBef>
              <a:spcAft>
                <a:spcPct val="0"/>
              </a:spcAft>
              <a:defRPr sz="1900" b="1">
                <a:solidFill>
                  <a:schemeClr val="tx1"/>
                </a:solidFill>
                <a:latin typeface="Arial Black" pitchFamily="34" charset="0"/>
              </a:defRPr>
            </a:lvl6pPr>
            <a:lvl7pPr marL="2971800" indent="-228600" eaLnBrk="0" fontAlgn="base" hangingPunct="0">
              <a:spcBef>
                <a:spcPct val="0"/>
              </a:spcBef>
              <a:spcAft>
                <a:spcPct val="0"/>
              </a:spcAft>
              <a:defRPr sz="1900" b="1">
                <a:solidFill>
                  <a:schemeClr val="tx1"/>
                </a:solidFill>
                <a:latin typeface="Arial Black" pitchFamily="34" charset="0"/>
              </a:defRPr>
            </a:lvl7pPr>
            <a:lvl8pPr marL="3429000" indent="-228600" eaLnBrk="0" fontAlgn="base" hangingPunct="0">
              <a:spcBef>
                <a:spcPct val="0"/>
              </a:spcBef>
              <a:spcAft>
                <a:spcPct val="0"/>
              </a:spcAft>
              <a:defRPr sz="1900" b="1">
                <a:solidFill>
                  <a:schemeClr val="tx1"/>
                </a:solidFill>
                <a:latin typeface="Arial Black" pitchFamily="34" charset="0"/>
              </a:defRPr>
            </a:lvl8pPr>
            <a:lvl9pPr marL="3886200" indent="-228600" eaLnBrk="0" fontAlgn="base" hangingPunct="0">
              <a:spcBef>
                <a:spcPct val="0"/>
              </a:spcBef>
              <a:spcAft>
                <a:spcPct val="0"/>
              </a:spcAft>
              <a:defRPr sz="1900" b="1">
                <a:solidFill>
                  <a:schemeClr val="tx1"/>
                </a:solidFill>
                <a:latin typeface="Arial Black" pitchFamily="34" charset="0"/>
              </a:defRPr>
            </a:lvl9pPr>
          </a:lstStyle>
          <a:p>
            <a:pPr>
              <a:lnSpc>
                <a:spcPct val="92000"/>
              </a:lnSpc>
              <a:tabLst>
                <a:tab pos="457200" algn="l"/>
                <a:tab pos="914400" algn="l"/>
                <a:tab pos="1371600" algn="l"/>
              </a:tabLst>
            </a:pPr>
            <a:r>
              <a:rPr lang="en-US" sz="1800" dirty="0">
                <a:latin typeface="Times New Roman" pitchFamily="18" charset="0"/>
                <a:cs typeface="Times New Roman" pitchFamily="18" charset="0"/>
              </a:rPr>
              <a:t>// Java0906.java</a:t>
            </a:r>
          </a:p>
          <a:p>
            <a:pPr>
              <a:lnSpc>
                <a:spcPct val="92000"/>
              </a:lnSpc>
              <a:tabLst>
                <a:tab pos="457200" algn="l"/>
                <a:tab pos="914400" algn="l"/>
                <a:tab pos="1371600" algn="l"/>
              </a:tabLst>
            </a:pPr>
            <a:r>
              <a:rPr lang="en-US" sz="1800" dirty="0">
                <a:latin typeface="Times New Roman" pitchFamily="18" charset="0"/>
                <a:cs typeface="Times New Roman" pitchFamily="18" charset="0"/>
              </a:rPr>
              <a:t>// This program reverses the access between the classes.</a:t>
            </a:r>
          </a:p>
          <a:p>
            <a:pPr>
              <a:lnSpc>
                <a:spcPct val="92000"/>
              </a:lnSpc>
              <a:tabLst>
                <a:tab pos="457200" algn="l"/>
                <a:tab pos="914400" algn="l"/>
                <a:tab pos="1371600" algn="l"/>
              </a:tabLst>
            </a:pPr>
            <a:r>
              <a:rPr lang="en-US" sz="1800" dirty="0">
                <a:latin typeface="Times New Roman" pitchFamily="18" charset="0"/>
                <a:cs typeface="Times New Roman" pitchFamily="18" charset="0"/>
              </a:rPr>
              <a:t>// A person object now tries to access a subclass method.</a:t>
            </a:r>
          </a:p>
          <a:p>
            <a:pPr>
              <a:lnSpc>
                <a:spcPct val="92000"/>
              </a:lnSpc>
              <a:tabLst>
                <a:tab pos="457200" algn="l"/>
                <a:tab pos="914400" algn="l"/>
                <a:tab pos="1371600" algn="l"/>
              </a:tabLst>
            </a:pPr>
            <a:r>
              <a:rPr lang="en-US" sz="1800" dirty="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nSpc>
                <a:spcPct val="92000"/>
              </a:lnSpc>
              <a:tabLst>
                <a:tab pos="457200" algn="l"/>
                <a:tab pos="914400" algn="l"/>
                <a:tab pos="1371600" algn="l"/>
              </a:tabLst>
            </a:pPr>
            <a:r>
              <a:rPr lang="en-US" sz="1800" dirty="0" smtClean="0">
                <a:latin typeface="Times New Roman" pitchFamily="18" charset="0"/>
                <a:cs typeface="Times New Roman" pitchFamily="18" charset="0"/>
              </a:rPr>
              <a:t>public </a:t>
            </a:r>
            <a:r>
              <a:rPr lang="en-US" sz="1800" dirty="0">
                <a:latin typeface="Times New Roman" pitchFamily="18" charset="0"/>
                <a:cs typeface="Times New Roman" pitchFamily="18" charset="0"/>
              </a:rPr>
              <a:t>class Java0906</a:t>
            </a:r>
          </a:p>
          <a:p>
            <a:pPr>
              <a:lnSpc>
                <a:spcPct val="92000"/>
              </a:lnSpc>
              <a:tabLst>
                <a:tab pos="457200" algn="l"/>
                <a:tab pos="914400" algn="l"/>
                <a:tab pos="1371600" algn="l"/>
              </a:tabLst>
            </a:pPr>
            <a:r>
              <a:rPr lang="en-US" sz="1800" dirty="0">
                <a:latin typeface="Times New Roman" pitchFamily="18" charset="0"/>
                <a:cs typeface="Times New Roman" pitchFamily="18" charset="0"/>
              </a:rPr>
              <a:t>{</a:t>
            </a:r>
          </a:p>
          <a:p>
            <a:pPr>
              <a:lnSpc>
                <a:spcPct val="92000"/>
              </a:lnSpc>
              <a:tabLst>
                <a:tab pos="457200" algn="l"/>
                <a:tab pos="914400" algn="l"/>
                <a:tab pos="1371600" algn="l"/>
              </a:tabLst>
            </a:pPr>
            <a:r>
              <a:rPr lang="en-US" sz="1800" dirty="0">
                <a:latin typeface="Times New Roman" pitchFamily="18" charset="0"/>
                <a:cs typeface="Times New Roman" pitchFamily="18" charset="0"/>
              </a:rPr>
              <a:t>	public static void main(String </a:t>
            </a:r>
            <a:r>
              <a:rPr lang="en-US" sz="1800" dirty="0" err="1">
                <a:latin typeface="Times New Roman" pitchFamily="18" charset="0"/>
                <a:cs typeface="Times New Roman" pitchFamily="18" charset="0"/>
              </a:rPr>
              <a:t>args</a:t>
            </a:r>
            <a:r>
              <a:rPr lang="en-US" sz="1800" dirty="0">
                <a:latin typeface="Times New Roman" pitchFamily="18" charset="0"/>
                <a:cs typeface="Times New Roman" pitchFamily="18" charset="0"/>
              </a:rPr>
              <a:t>[])</a:t>
            </a:r>
          </a:p>
          <a:p>
            <a:pPr>
              <a:lnSpc>
                <a:spcPct val="92000"/>
              </a:lnSpc>
              <a:tabLst>
                <a:tab pos="457200" algn="l"/>
                <a:tab pos="914400" algn="l"/>
                <a:tab pos="1371600" algn="l"/>
              </a:tabLst>
            </a:pPr>
            <a:r>
              <a:rPr lang="en-US" sz="1800" dirty="0">
                <a:latin typeface="Times New Roman" pitchFamily="18" charset="0"/>
                <a:cs typeface="Times New Roman" pitchFamily="18" charset="0"/>
              </a:rPr>
              <a:t>	{</a:t>
            </a:r>
          </a:p>
          <a:p>
            <a:pPr>
              <a:lnSpc>
                <a:spcPct val="92000"/>
              </a:lnSpc>
              <a:tabLst>
                <a:tab pos="457200" algn="l"/>
                <a:tab pos="914400" algn="l"/>
                <a:tab pos="1371600" algn="l"/>
              </a:tabLst>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System.out.println</a:t>
            </a:r>
            <a:r>
              <a:rPr lang="en-US" sz="1800" dirty="0">
                <a:latin typeface="Times New Roman" pitchFamily="18" charset="0"/>
                <a:cs typeface="Times New Roman" pitchFamily="18" charset="0"/>
              </a:rPr>
              <a:t>("\nJAVA0906\n");</a:t>
            </a:r>
          </a:p>
          <a:p>
            <a:pPr>
              <a:lnSpc>
                <a:spcPct val="92000"/>
              </a:lnSpc>
              <a:tabLst>
                <a:tab pos="457200" algn="l"/>
                <a:tab pos="914400" algn="l"/>
                <a:tab pos="1371600" algn="l"/>
              </a:tabLst>
            </a:pPr>
            <a:r>
              <a:rPr lang="en-US" sz="1800" dirty="0"/>
              <a:t>		Person tom = new Person();</a:t>
            </a:r>
          </a:p>
          <a:p>
            <a:pPr eaLnBrk="1" hangingPunct="1">
              <a:lnSpc>
                <a:spcPct val="92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("Person's age is    " + </a:t>
            </a:r>
            <a:r>
              <a:rPr lang="en-US" sz="1800" dirty="0" err="1">
                <a:latin typeface="Times New Roman" pitchFamily="18" charset="0"/>
              </a:rPr>
              <a:t>tom.getAge</a:t>
            </a:r>
            <a:r>
              <a:rPr lang="en-US" sz="1800" dirty="0">
                <a:latin typeface="Times New Roman" pitchFamily="18" charset="0"/>
              </a:rPr>
              <a:t>());</a:t>
            </a:r>
          </a:p>
          <a:p>
            <a:pPr eaLnBrk="1" hangingPunct="1">
              <a:lnSpc>
                <a:spcPct val="92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("Student's grade is " + </a:t>
            </a:r>
            <a:r>
              <a:rPr lang="en-US" sz="1800" dirty="0" err="1">
                <a:latin typeface="Times New Roman" pitchFamily="18" charset="0"/>
              </a:rPr>
              <a:t>tom.getGrade</a:t>
            </a:r>
            <a:r>
              <a:rPr lang="en-US" sz="1800" dirty="0">
                <a:latin typeface="Times New Roman" pitchFamily="18" charset="0"/>
              </a:rPr>
              <a:t>());</a:t>
            </a:r>
          </a:p>
          <a:p>
            <a:pPr eaLnBrk="1" hangingPunct="1">
              <a:lnSpc>
                <a:spcPct val="92000"/>
              </a:lnSpc>
              <a:tabLst>
                <a:tab pos="457200" algn="l"/>
                <a:tab pos="914400" algn="l"/>
                <a:tab pos="1371600" algn="l"/>
              </a:tabLst>
            </a:pPr>
            <a:r>
              <a:rPr lang="en-US" sz="1800" dirty="0">
                <a:latin typeface="Times New Roman" pitchFamily="18" charset="0"/>
              </a:rPr>
              <a:t>		</a:t>
            </a:r>
            <a:r>
              <a:rPr lang="en-US" sz="1800" dirty="0" err="1">
                <a:latin typeface="Times New Roman" pitchFamily="18" charset="0"/>
              </a:rPr>
              <a:t>System.out.println</a:t>
            </a:r>
            <a:r>
              <a:rPr lang="en-US" sz="1800" dirty="0">
                <a:latin typeface="Times New Roman" pitchFamily="18" charset="0"/>
              </a:rPr>
              <a:t>();</a:t>
            </a:r>
          </a:p>
          <a:p>
            <a:pPr eaLnBrk="1" hangingPunct="1">
              <a:lnSpc>
                <a:spcPct val="92000"/>
              </a:lnSpc>
              <a:tabLst>
                <a:tab pos="457200" algn="l"/>
                <a:tab pos="914400" algn="l"/>
                <a:tab pos="1371600" algn="l"/>
              </a:tabLst>
            </a:pPr>
            <a:r>
              <a:rPr lang="en-US" sz="1800" dirty="0">
                <a:latin typeface="Times New Roman" pitchFamily="18" charset="0"/>
              </a:rPr>
              <a:t>	}</a:t>
            </a:r>
          </a:p>
          <a:p>
            <a:pPr eaLnBrk="1" hangingPunct="1">
              <a:lnSpc>
                <a:spcPct val="92000"/>
              </a:lnSpc>
              <a:tabLst>
                <a:tab pos="457200" algn="l"/>
                <a:tab pos="914400" algn="l"/>
                <a:tab pos="1371600" algn="l"/>
              </a:tabLst>
            </a:pPr>
            <a:r>
              <a:rPr lang="en-US" sz="1800" dirty="0">
                <a:latin typeface="Times New Roman" pitchFamily="18" charset="0"/>
              </a:rPr>
              <a:t>}</a:t>
            </a:r>
          </a:p>
          <a:p>
            <a:pPr eaLnBrk="1" hangingPunct="1">
              <a:lnSpc>
                <a:spcPct val="92000"/>
              </a:lnSpc>
              <a:tabLst>
                <a:tab pos="457200" algn="l"/>
                <a:tab pos="914400" algn="l"/>
                <a:tab pos="1371600" algn="l"/>
              </a:tabLst>
            </a:pPr>
            <a:endParaRPr lang="en-US" sz="1400" dirty="0">
              <a:latin typeface="Times New Roman" pitchFamily="18" charset="0"/>
            </a:endParaRPr>
          </a:p>
          <a:p>
            <a:pPr eaLnBrk="1" hangingPunct="1">
              <a:lnSpc>
                <a:spcPct val="92000"/>
              </a:lnSpc>
              <a:tabLst>
                <a:tab pos="457200" algn="l"/>
                <a:tab pos="914400" algn="l"/>
                <a:tab pos="1371600" algn="l"/>
              </a:tabLst>
            </a:pPr>
            <a:r>
              <a:rPr lang="en-US" sz="1800" dirty="0">
                <a:latin typeface="Times New Roman" pitchFamily="18" charset="0"/>
              </a:rPr>
              <a:t>class Person</a:t>
            </a:r>
          </a:p>
          <a:p>
            <a:pPr eaLnBrk="1" hangingPunct="1">
              <a:lnSpc>
                <a:spcPct val="92000"/>
              </a:lnSpc>
              <a:tabLst>
                <a:tab pos="457200" algn="l"/>
                <a:tab pos="914400" algn="l"/>
                <a:tab pos="1371600" algn="l"/>
              </a:tabLst>
            </a:pPr>
            <a:r>
              <a:rPr lang="en-US" sz="1800" dirty="0">
                <a:latin typeface="Times New Roman" pitchFamily="18" charset="0"/>
              </a:rPr>
              <a:t>{</a:t>
            </a:r>
          </a:p>
          <a:p>
            <a:pPr eaLnBrk="1" hangingPunct="1">
              <a:lnSpc>
                <a:spcPct val="92000"/>
              </a:lnSpc>
              <a:tabLst>
                <a:tab pos="457200" algn="l"/>
                <a:tab pos="914400" algn="l"/>
                <a:tab pos="1371600" algn="l"/>
              </a:tabLst>
            </a:pPr>
            <a:r>
              <a:rPr lang="en-US" sz="1800" dirty="0" smtClean="0">
                <a:latin typeface="Times New Roman" pitchFamily="18" charset="0"/>
              </a:rPr>
              <a:t>	private </a:t>
            </a:r>
            <a:r>
              <a:rPr lang="en-US" sz="1800" dirty="0" err="1">
                <a:latin typeface="Times New Roman" pitchFamily="18" charset="0"/>
              </a:rPr>
              <a:t>int</a:t>
            </a:r>
            <a:r>
              <a:rPr lang="en-US" sz="1800" dirty="0">
                <a:latin typeface="Times New Roman" pitchFamily="18" charset="0"/>
              </a:rPr>
              <a:t> age</a:t>
            </a:r>
            <a:r>
              <a:rPr lang="en-US" sz="1800" dirty="0" smtClean="0">
                <a:latin typeface="Times New Roman" pitchFamily="18" charset="0"/>
              </a:rPr>
              <a:t>;</a:t>
            </a:r>
            <a:endParaRPr lang="en-US" sz="1000" dirty="0">
              <a:latin typeface="Times New Roman" pitchFamily="18" charset="0"/>
            </a:endParaRPr>
          </a:p>
          <a:p>
            <a:pPr eaLnBrk="1" hangingPunct="1">
              <a:lnSpc>
                <a:spcPct val="92000"/>
              </a:lnSpc>
              <a:tabLst>
                <a:tab pos="457200" algn="l"/>
                <a:tab pos="914400" algn="l"/>
                <a:tab pos="1371600" algn="l"/>
              </a:tabLst>
            </a:pPr>
            <a:r>
              <a:rPr lang="en-US" sz="1800" dirty="0">
                <a:latin typeface="Times New Roman" pitchFamily="18" charset="0"/>
              </a:rPr>
              <a:t>	public </a:t>
            </a:r>
            <a:r>
              <a:rPr lang="en-US" sz="1800" dirty="0" err="1">
                <a:latin typeface="Times New Roman" pitchFamily="18" charset="0"/>
              </a:rPr>
              <a:t>int</a:t>
            </a:r>
            <a:r>
              <a:rPr lang="en-US" sz="1800" dirty="0">
                <a:latin typeface="Times New Roman" pitchFamily="18" charset="0"/>
              </a:rPr>
              <a:t> </a:t>
            </a:r>
            <a:r>
              <a:rPr lang="en-US" sz="1800" dirty="0" err="1">
                <a:latin typeface="Times New Roman" pitchFamily="18" charset="0"/>
              </a:rPr>
              <a:t>getAge</a:t>
            </a:r>
            <a:r>
              <a:rPr lang="en-US" sz="1800" dirty="0" smtClean="0">
                <a:latin typeface="Times New Roman" pitchFamily="18" charset="0"/>
              </a:rPr>
              <a:t>()   {   return </a:t>
            </a:r>
            <a:r>
              <a:rPr lang="en-US" sz="1800" dirty="0">
                <a:latin typeface="Times New Roman" pitchFamily="18" charset="0"/>
              </a:rPr>
              <a:t>age</a:t>
            </a:r>
            <a:r>
              <a:rPr lang="en-US" sz="1800" dirty="0" smtClean="0">
                <a:latin typeface="Times New Roman" pitchFamily="18" charset="0"/>
              </a:rPr>
              <a:t>;   }</a:t>
            </a:r>
            <a:endParaRPr lang="en-US" sz="1800" dirty="0">
              <a:latin typeface="Times New Roman" pitchFamily="18" charset="0"/>
            </a:endParaRPr>
          </a:p>
          <a:p>
            <a:pPr eaLnBrk="1" hangingPunct="1">
              <a:lnSpc>
                <a:spcPct val="92000"/>
              </a:lnSpc>
              <a:tabLst>
                <a:tab pos="457200" algn="l"/>
                <a:tab pos="914400" algn="l"/>
                <a:tab pos="1371600" algn="l"/>
              </a:tabLst>
            </a:pPr>
            <a:r>
              <a:rPr lang="en-US" sz="1800" dirty="0">
                <a:latin typeface="Times New Roman" pitchFamily="18" charset="0"/>
              </a:rPr>
              <a:t>}</a:t>
            </a:r>
          </a:p>
          <a:p>
            <a:pPr eaLnBrk="1" hangingPunct="1">
              <a:lnSpc>
                <a:spcPct val="92000"/>
              </a:lnSpc>
              <a:tabLst>
                <a:tab pos="457200" algn="l"/>
                <a:tab pos="914400" algn="l"/>
                <a:tab pos="1371600" algn="l"/>
              </a:tabLst>
            </a:pPr>
            <a:endParaRPr lang="en-US" sz="1400" dirty="0">
              <a:latin typeface="Times New Roman" pitchFamily="18" charset="0"/>
            </a:endParaRPr>
          </a:p>
          <a:p>
            <a:pPr eaLnBrk="1" hangingPunct="1">
              <a:lnSpc>
                <a:spcPct val="92000"/>
              </a:lnSpc>
              <a:tabLst>
                <a:tab pos="457200" algn="l"/>
                <a:tab pos="914400" algn="l"/>
                <a:tab pos="1371600" algn="l"/>
              </a:tabLst>
            </a:pPr>
            <a:r>
              <a:rPr lang="en-US" sz="1800" dirty="0">
                <a:latin typeface="Times New Roman" pitchFamily="18" charset="0"/>
              </a:rPr>
              <a:t>class Student </a:t>
            </a:r>
            <a:r>
              <a:rPr lang="en-US" sz="1800" dirty="0" smtClean="0">
                <a:latin typeface="Times New Roman" pitchFamily="18" charset="0"/>
              </a:rPr>
              <a:t> </a:t>
            </a:r>
            <a:r>
              <a:rPr lang="en-US" sz="1800" dirty="0">
                <a:latin typeface="Times New Roman" pitchFamily="18" charset="0"/>
              </a:rPr>
              <a:t>extends Person</a:t>
            </a:r>
          </a:p>
          <a:p>
            <a:pPr eaLnBrk="1" hangingPunct="1">
              <a:lnSpc>
                <a:spcPct val="92000"/>
              </a:lnSpc>
              <a:tabLst>
                <a:tab pos="457200" algn="l"/>
                <a:tab pos="914400" algn="l"/>
                <a:tab pos="1371600" algn="l"/>
              </a:tabLst>
            </a:pPr>
            <a:r>
              <a:rPr lang="en-US" sz="1800" dirty="0">
                <a:latin typeface="Times New Roman" pitchFamily="18" charset="0"/>
              </a:rPr>
              <a:t>{</a:t>
            </a:r>
          </a:p>
          <a:p>
            <a:pPr eaLnBrk="1" hangingPunct="1">
              <a:lnSpc>
                <a:spcPct val="92000"/>
              </a:lnSpc>
              <a:tabLst>
                <a:tab pos="457200" algn="l"/>
                <a:tab pos="914400" algn="l"/>
                <a:tab pos="1371600" algn="l"/>
              </a:tabLst>
            </a:pPr>
            <a:r>
              <a:rPr lang="en-US" sz="1800" dirty="0">
                <a:latin typeface="Times New Roman" pitchFamily="18" charset="0"/>
              </a:rPr>
              <a:t>	private </a:t>
            </a:r>
            <a:r>
              <a:rPr lang="en-US" sz="1800" dirty="0" err="1">
                <a:latin typeface="Times New Roman" pitchFamily="18" charset="0"/>
              </a:rPr>
              <a:t>int</a:t>
            </a:r>
            <a:r>
              <a:rPr lang="en-US" sz="1800" dirty="0">
                <a:latin typeface="Times New Roman" pitchFamily="18" charset="0"/>
              </a:rPr>
              <a:t> grade</a:t>
            </a:r>
            <a:r>
              <a:rPr lang="en-US" sz="1800" dirty="0" smtClean="0">
                <a:latin typeface="Times New Roman" pitchFamily="18" charset="0"/>
              </a:rPr>
              <a:t>;</a:t>
            </a:r>
            <a:endParaRPr lang="en-US" sz="1000" dirty="0">
              <a:latin typeface="Times New Roman" pitchFamily="18" charset="0"/>
            </a:endParaRPr>
          </a:p>
          <a:p>
            <a:pPr eaLnBrk="1" hangingPunct="1">
              <a:lnSpc>
                <a:spcPct val="92000"/>
              </a:lnSpc>
              <a:tabLst>
                <a:tab pos="457200" algn="l"/>
                <a:tab pos="914400" algn="l"/>
                <a:tab pos="1371600" algn="l"/>
              </a:tabLst>
            </a:pPr>
            <a:r>
              <a:rPr lang="en-US" sz="1800" dirty="0">
                <a:latin typeface="Times New Roman" pitchFamily="18" charset="0"/>
              </a:rPr>
              <a:t>	public </a:t>
            </a:r>
            <a:r>
              <a:rPr lang="en-US" sz="1800" dirty="0" err="1">
                <a:latin typeface="Times New Roman" pitchFamily="18" charset="0"/>
              </a:rPr>
              <a:t>int</a:t>
            </a:r>
            <a:r>
              <a:rPr lang="en-US" sz="1800" dirty="0">
                <a:latin typeface="Times New Roman" pitchFamily="18" charset="0"/>
              </a:rPr>
              <a:t> </a:t>
            </a:r>
            <a:r>
              <a:rPr lang="en-US" sz="1800" dirty="0" err="1">
                <a:latin typeface="Times New Roman" pitchFamily="18" charset="0"/>
              </a:rPr>
              <a:t>getGrade</a:t>
            </a:r>
            <a:r>
              <a:rPr lang="en-US" sz="1800" dirty="0" smtClean="0">
                <a:latin typeface="Times New Roman" pitchFamily="18" charset="0"/>
              </a:rPr>
              <a:t>()   {   return </a:t>
            </a:r>
            <a:r>
              <a:rPr lang="en-US" sz="1800" dirty="0">
                <a:latin typeface="Times New Roman" pitchFamily="18" charset="0"/>
              </a:rPr>
              <a:t>grade</a:t>
            </a:r>
            <a:r>
              <a:rPr lang="en-US" sz="1800" dirty="0" smtClean="0">
                <a:latin typeface="Times New Roman" pitchFamily="18" charset="0"/>
              </a:rPr>
              <a:t>;   }</a:t>
            </a:r>
            <a:endParaRPr lang="en-US" sz="1800" dirty="0">
              <a:latin typeface="Times New Roman" pitchFamily="18" charset="0"/>
            </a:endParaRPr>
          </a:p>
          <a:p>
            <a:pPr eaLnBrk="1" hangingPunct="1">
              <a:lnSpc>
                <a:spcPct val="92000"/>
              </a:lnSpc>
              <a:tabLst>
                <a:tab pos="457200" algn="l"/>
                <a:tab pos="914400" algn="l"/>
                <a:tab pos="1371600" algn="l"/>
              </a:tabLst>
            </a:pPr>
            <a:r>
              <a:rPr lang="en-US" sz="1800" dirty="0" smtClean="0">
                <a:latin typeface="Times New Roman" pitchFamily="18" charset="0"/>
              </a:rPr>
              <a:t>}</a:t>
            </a:r>
            <a:endParaRPr lang="en-US" sz="1800" dirty="0">
              <a:latin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9144001" cy="23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9290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8449</TotalTime>
  <Words>3400</Words>
  <Application>Microsoft Office PowerPoint</Application>
  <PresentationFormat>On-screen Show (4:3)</PresentationFormat>
  <Paragraphs>971</Paragraphs>
  <Slides>33</Slides>
  <Notes>27</Notes>
  <HiddenSlides>0</HiddenSlides>
  <MMClips>0</MMClips>
  <ScaleCrop>false</ScaleCrop>
  <HeadingPairs>
    <vt:vector size="6" baseType="variant">
      <vt:variant>
        <vt:lpstr>Fonts Used</vt:lpstr>
      </vt:variant>
      <vt:variant>
        <vt:i4>6</vt:i4>
      </vt:variant>
      <vt:variant>
        <vt:lpstr>Theme</vt:lpstr>
      </vt:variant>
      <vt:variant>
        <vt:i4>31</vt:i4>
      </vt:variant>
      <vt:variant>
        <vt:lpstr>Slide Titles</vt:lpstr>
      </vt:variant>
      <vt:variant>
        <vt:i4>33</vt:i4>
      </vt:variant>
    </vt:vector>
  </HeadingPairs>
  <TitlesOfParts>
    <vt:vector size="70" baseType="lpstr">
      <vt:lpstr>Arial</vt:lpstr>
      <vt:lpstr>Arial Black</vt:lpstr>
      <vt:lpstr>Calibri</vt:lpstr>
      <vt:lpstr>Impact</vt:lpstr>
      <vt:lpstr>Symbol</vt:lpstr>
      <vt:lpstr>Times New Roman</vt:lpstr>
      <vt:lpstr>Office Theme</vt:lpstr>
      <vt:lpstr>1_Office Theme</vt:lpstr>
      <vt:lpstr>2_Office Theme</vt:lpstr>
      <vt:lpstr>3_Office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37_Office Theme</vt:lpstr>
      <vt:lpstr>PowerPoint Presentation</vt:lpstr>
      <vt:lpstr>PowerPoint Presentation</vt:lpstr>
      <vt:lpstr>Inheritance</vt:lpstr>
      <vt:lpstr>“Is-A” and “Has-A”</vt:lpstr>
      <vt:lpstr>Subclass Methods</vt:lpstr>
      <vt:lpstr>PowerPoint Presentation</vt:lpstr>
      <vt:lpstr>PowerPoint Presentation</vt:lpstr>
      <vt:lpstr>PowerPoint Presentation</vt:lpstr>
      <vt:lpstr>PowerPoint Presentation</vt:lpstr>
      <vt:lpstr>Access with Inheritance</vt:lpstr>
      <vt:lpstr>PowerPoint Presentation</vt:lpstr>
      <vt:lpstr>PowerPoint Presentation</vt:lpstr>
      <vt:lpstr>public, private &amp; protected</vt:lpstr>
      <vt:lpstr>PowerPoint Presentation</vt:lpstr>
      <vt:lpstr>PowerPoint Presentation</vt:lpstr>
      <vt:lpstr>PowerPoint Presentation</vt:lpstr>
      <vt:lpstr>Inheritance and Constructor Calls</vt:lpstr>
      <vt:lpstr>PowerPoint Presentation</vt:lpstr>
      <vt:lpstr>PowerPoint Presentation</vt:lpstr>
      <vt:lpstr>Multi-Level Inheritance &amp; Multiple Inheritance</vt:lpstr>
      <vt:lpstr>PowerPoint Presentation</vt:lpstr>
      <vt:lpstr>PowerPoint Presentation</vt:lpstr>
      <vt:lpstr>PowerPoint Presentation</vt:lpstr>
      <vt:lpstr>PowerPoint Presentation</vt:lpstr>
      <vt:lpstr>Using super</vt:lpstr>
      <vt:lpstr>PowerPoint Presentation</vt:lpstr>
      <vt:lpstr>SuperClass Declarations</vt:lpstr>
      <vt:lpstr>PowerPoint Presentation</vt:lpstr>
      <vt:lpstr>PowerPoint Presentation</vt:lpstr>
      <vt:lpstr>PowerPoint Presentation</vt:lpstr>
      <vt:lpstr>PowerPoint Presentation</vt:lpstr>
      <vt:lpstr>PowerPoint Presentation</vt:lpstr>
      <vt:lpstr>Summary</vt:lpstr>
    </vt:vector>
  </TitlesOfParts>
  <Manager>Leon Schram</Manager>
  <Company>BHS-RISD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Exposure Java Slides</dc:title>
  <dc:subject>APCS1</dc:subject>
  <dc:creator>John Schram</dc:creator>
  <cp:lastModifiedBy>Soto, Michael S</cp:lastModifiedBy>
  <cp:revision>874</cp:revision>
  <dcterms:created xsi:type="dcterms:W3CDTF">2003-07-04T03:08:29Z</dcterms:created>
  <dcterms:modified xsi:type="dcterms:W3CDTF">2017-03-06T16:26:37Z</dcterms:modified>
</cp:coreProperties>
</file>